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76" r:id="rId3"/>
    <p:sldId id="264" r:id="rId4"/>
    <p:sldId id="268" r:id="rId5"/>
    <p:sldId id="271" r:id="rId6"/>
    <p:sldId id="272" r:id="rId7"/>
    <p:sldId id="273" r:id="rId8"/>
    <p:sldId id="275" r:id="rId9"/>
    <p:sldId id="267" r:id="rId10"/>
    <p:sldId id="269" r:id="rId11"/>
    <p:sldId id="265" r:id="rId12"/>
    <p:sldId id="266" r:id="rId13"/>
    <p:sldId id="277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4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1.wmf"/><Relationship Id="rId1" Type="http://schemas.openxmlformats.org/officeDocument/2006/relationships/image" Target="../media/image12.wmf"/><Relationship Id="rId4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4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4" Type="http://schemas.openxmlformats.org/officeDocument/2006/relationships/image" Target="../media/image23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6" Type="http://schemas.openxmlformats.org/officeDocument/2006/relationships/image" Target="../media/image20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4F40B07-846F-4CCE-8EAF-BBD74D51A049}" type="datetimeFigureOut">
              <a:rPr lang="ru-RU"/>
              <a:pPr>
                <a:defRPr/>
              </a:pPr>
              <a:t>04.03.2012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B071E4F-90B3-411E-A3DB-23880FC445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891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6B4D3BF-4E6F-436B-8376-1CC53849374B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09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E80980D-D7E2-4BC6-BC6F-2130B36765E7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12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93E011F-A445-4D23-BEEA-2FC0DCCBA556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427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5CA4019-DA64-4830-8D2F-36763C06311A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рямоугольник 18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11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6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E1609-C986-47F7-8426-38805765F56B}" type="datetimeFigureOut">
              <a:rPr lang="ru-RU"/>
              <a:pPr>
                <a:defRPr/>
              </a:pPr>
              <a:t>04.03.2012</a:t>
            </a:fld>
            <a:endParaRPr lang="ru-RU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F8C7BCFC-905A-4968-B309-0726D49B37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BEED8-EAD0-4BB3-BF1F-9464F6D0F646}" type="datetimeFigureOut">
              <a:rPr lang="ru-RU"/>
              <a:pPr>
                <a:defRPr/>
              </a:pPr>
              <a:t>04.03.2012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C4D50-0242-435C-AE0F-F19FB36AC0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0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Овал 14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CB2FFF-542A-488A-8FA9-CCB49D6F37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2DEBF-8655-4266-B6B3-4BACA0AD83A5}" type="datetimeFigureOut">
              <a:rPr lang="ru-RU"/>
              <a:pPr>
                <a:defRPr/>
              </a:pPr>
              <a:t>04.03.2012</a:t>
            </a:fld>
            <a:endParaRPr lang="ru-RU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0A70F-FAC6-409A-A314-A81B402E0BEF}" type="datetimeFigureOut">
              <a:rPr lang="ru-RU"/>
              <a:pPr>
                <a:defRPr/>
              </a:pPr>
              <a:t>04.03.2012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AB095F-5E84-4B4F-BD02-B168EE448F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1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Овал 9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0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C4C43-C7CC-42E0-8841-C05FF1203F02}" type="datetimeFigureOut">
              <a:rPr lang="ru-RU"/>
              <a:pPr>
                <a:defRPr/>
              </a:pPr>
              <a:t>04.03.2012</a:t>
            </a:fld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7AEE5582-7BE3-4305-97EA-B944D56D73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576E0A-9451-43BA-8B0D-683D071E122B}" type="datetimeFigureOut">
              <a:rPr lang="ru-RU"/>
              <a:pPr>
                <a:defRPr/>
              </a:pPr>
              <a:t>04.03.2012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E4A0C-CA3B-4AC0-95DD-D4FEADB55D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оугольник 10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оугольник 1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6" name="Овал 24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Овал 2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74CDA-7F45-4248-BCEB-9E8666FB2431}" type="datetimeFigureOut">
              <a:rPr lang="ru-RU"/>
              <a:pPr>
                <a:defRPr/>
              </a:pPr>
              <a:t>04.03.2012</a:t>
            </a:fld>
            <a:endParaRPr lang="ru-RU"/>
          </a:p>
        </p:txBody>
      </p:sp>
      <p:sp>
        <p:nvSpPr>
          <p:cNvPr id="19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C2949D40-D3AD-4F96-8F87-D180CBFCA4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63EA51-C18B-45BA-8267-51213FAE5AD7}" type="datetimeFigureOut">
              <a:rPr lang="ru-RU"/>
              <a:pPr>
                <a:defRPr/>
              </a:pPr>
              <a:t>04.03.2012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DE3E5B-82A1-4AD7-A4C2-4D57ACE369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3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4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5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AB8FA4-E152-47E9-9098-78FE401C6BC8}" type="datetimeFigureOut">
              <a:rPr lang="ru-RU"/>
              <a:pPr>
                <a:defRPr/>
              </a:pPr>
              <a:t>04.03.2012</a:t>
            </a:fld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23F502D-78AE-414E-8F0A-E8088D270F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0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20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AA285584-A1E5-4C7F-93C9-4FDA282A73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E6F8F-291E-4213-A444-092C7C6406C3}" type="datetimeFigureOut">
              <a:rPr lang="ru-RU"/>
              <a:pPr>
                <a:defRPr/>
              </a:pPr>
              <a:t>04.03.2012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2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21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64662E-4726-4B09-8BB6-57DE873804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37BBDB-F3A9-44B0-9C29-E02B94861872}" type="datetimeFigureOut">
              <a:rPr lang="ru-RU"/>
              <a:pPr>
                <a:defRPr/>
              </a:pPr>
              <a:t>04.03.2012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C326D63-A8D4-450D-8167-62166B9EB8B0}" type="datetimeFigureOut">
              <a:rPr lang="ru-RU"/>
              <a:pPr>
                <a:defRPr/>
              </a:pPr>
              <a:t>04.03.2012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Овал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smtClean="0">
                <a:solidFill>
                  <a:schemeClr val="accent3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9D8E9E1-EB04-4114-BB90-7DAF296DFA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8" name="Заголовок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9" name="Текст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ct val="20000"/>
        </a:spcBef>
        <a:spcAft>
          <a:spcPct val="0"/>
        </a:spcAft>
        <a:buClr>
          <a:srgbClr val="8FB08C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8.bin"/><Relationship Id="rId5" Type="http://schemas.openxmlformats.org/officeDocument/2006/relationships/oleObject" Target="../embeddings/oleObject27.bin"/><Relationship Id="rId4" Type="http://schemas.openxmlformats.org/officeDocument/2006/relationships/oleObject" Target="../embeddings/oleObject26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32.bin"/><Relationship Id="rId4" Type="http://schemas.openxmlformats.org/officeDocument/2006/relationships/oleObject" Target="../embeddings/oleObject3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5.bin"/><Relationship Id="rId5" Type="http://schemas.openxmlformats.org/officeDocument/2006/relationships/oleObject" Target="../embeddings/oleObject34.bin"/><Relationship Id="rId4" Type="http://schemas.openxmlformats.org/officeDocument/2006/relationships/oleObject" Target="../embeddings/oleObject33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mathege.ru:8080/or/ege/ShowProblems?posMask=2048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8.bin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20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4.bin"/><Relationship Id="rId5" Type="http://schemas.openxmlformats.org/officeDocument/2006/relationships/oleObject" Target="../embeddings/oleObject23.bin"/><Relationship Id="rId4" Type="http://schemas.openxmlformats.org/officeDocument/2006/relationships/oleObject" Target="../embeddings/oleObject2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Решение задач на составление дробных рациональных  уравнений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63" y="0"/>
            <a:ext cx="8229600" cy="2400300"/>
          </a:xfrm>
        </p:spPr>
        <p:txBody>
          <a:bodyPr>
            <a:normAutofit/>
          </a:bodyPr>
          <a:lstStyle/>
          <a:p>
            <a:pPr marL="274320" indent="15875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i="1" dirty="0"/>
              <a:t>Заказ на 182 детали первый рабочий выполняет на 1 час быстрее, чем второй. Сколько деталей в час делает второй рабочий, если известно, что первый за час делает на 1 деталь больше?</a:t>
            </a:r>
            <a:endParaRPr lang="ru-RU" sz="2800" dirty="0"/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graphicFrame>
        <p:nvGraphicFramePr>
          <p:cNvPr id="31747" name="Object 3"/>
          <p:cNvGraphicFramePr>
            <a:graphicFrameLocks noChangeAspect="1"/>
          </p:cNvGraphicFramePr>
          <p:nvPr/>
        </p:nvGraphicFramePr>
        <p:xfrm>
          <a:off x="4786313" y="4643438"/>
          <a:ext cx="2316162" cy="1011237"/>
        </p:xfrm>
        <a:graphic>
          <a:graphicData uri="http://schemas.openxmlformats.org/presentationml/2006/ole">
            <p:oleObj spid="_x0000_s31747" name="Формула" r:id="rId3" imgW="901440" imgH="393480" progId="Equation.3">
              <p:embed/>
            </p:oleObj>
          </a:graphicData>
        </a:graphic>
      </p:graphicFrame>
      <p:graphicFrame>
        <p:nvGraphicFramePr>
          <p:cNvPr id="31748" name="Object 4"/>
          <p:cNvGraphicFramePr>
            <a:graphicFrameLocks noChangeAspect="1"/>
          </p:cNvGraphicFramePr>
          <p:nvPr/>
        </p:nvGraphicFramePr>
        <p:xfrm>
          <a:off x="1357313" y="5643563"/>
          <a:ext cx="2316162" cy="1011237"/>
        </p:xfrm>
        <a:graphic>
          <a:graphicData uri="http://schemas.openxmlformats.org/presentationml/2006/ole">
            <p:oleObj spid="_x0000_s31748" name="Формула" r:id="rId4" imgW="901440" imgH="393480" progId="Equation.3">
              <p:embed/>
            </p:oleObj>
          </a:graphicData>
        </a:graphic>
      </p:graphicFrame>
      <p:sp>
        <p:nvSpPr>
          <p:cNvPr id="31753" name="TextBox 6"/>
          <p:cNvSpPr txBox="1">
            <a:spLocks noChangeArrowheads="1"/>
          </p:cNvSpPr>
          <p:nvPr/>
        </p:nvSpPr>
        <p:spPr bwMode="auto">
          <a:xfrm>
            <a:off x="857250" y="4572000"/>
            <a:ext cx="4333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Georgia" pitchFamily="18" charset="0"/>
              </a:rPr>
              <a:t>1)</a:t>
            </a:r>
          </a:p>
        </p:txBody>
      </p:sp>
      <p:sp>
        <p:nvSpPr>
          <p:cNvPr id="31754" name="TextBox 7"/>
          <p:cNvSpPr txBox="1">
            <a:spLocks noChangeArrowheads="1"/>
          </p:cNvSpPr>
          <p:nvPr/>
        </p:nvSpPr>
        <p:spPr bwMode="auto">
          <a:xfrm>
            <a:off x="785813" y="5715000"/>
            <a:ext cx="4333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Georgia" pitchFamily="18" charset="0"/>
              </a:rPr>
              <a:t>2)</a:t>
            </a:r>
          </a:p>
        </p:txBody>
      </p:sp>
      <p:sp>
        <p:nvSpPr>
          <p:cNvPr id="31755" name="TextBox 8"/>
          <p:cNvSpPr txBox="1">
            <a:spLocks noChangeArrowheads="1"/>
          </p:cNvSpPr>
          <p:nvPr/>
        </p:nvSpPr>
        <p:spPr bwMode="auto">
          <a:xfrm>
            <a:off x="4286250" y="4643438"/>
            <a:ext cx="4333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Georgia" pitchFamily="18" charset="0"/>
              </a:rPr>
              <a:t>3)</a:t>
            </a:r>
          </a:p>
        </p:txBody>
      </p:sp>
      <p:graphicFrame>
        <p:nvGraphicFramePr>
          <p:cNvPr id="31749" name="Object 5"/>
          <p:cNvGraphicFramePr>
            <a:graphicFrameLocks noChangeAspect="1"/>
          </p:cNvGraphicFramePr>
          <p:nvPr/>
        </p:nvGraphicFramePr>
        <p:xfrm>
          <a:off x="4714875" y="5643563"/>
          <a:ext cx="2316163" cy="1011237"/>
        </p:xfrm>
        <a:graphic>
          <a:graphicData uri="http://schemas.openxmlformats.org/presentationml/2006/ole">
            <p:oleObj spid="_x0000_s31749" name="Формула" r:id="rId5" imgW="901440" imgH="393480" progId="Equation.3">
              <p:embed/>
            </p:oleObj>
          </a:graphicData>
        </a:graphic>
      </p:graphicFrame>
      <p:sp>
        <p:nvSpPr>
          <p:cNvPr id="31756" name="TextBox 10"/>
          <p:cNvSpPr txBox="1">
            <a:spLocks noChangeArrowheads="1"/>
          </p:cNvSpPr>
          <p:nvPr/>
        </p:nvSpPr>
        <p:spPr bwMode="auto">
          <a:xfrm>
            <a:off x="4286250" y="5929313"/>
            <a:ext cx="4333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Georgia" pitchFamily="18" charset="0"/>
              </a:rPr>
              <a:t>4</a:t>
            </a:r>
            <a:r>
              <a:rPr lang="ru-RU" sz="2400">
                <a:latin typeface="Georgia" pitchFamily="18" charset="0"/>
              </a:rPr>
              <a:t>)</a:t>
            </a: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357188" y="2286000"/>
          <a:ext cx="8643937" cy="23574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760"/>
                <a:gridCol w="2977984"/>
                <a:gridCol w="2658785"/>
                <a:gridCol w="1578470"/>
              </a:tblGrid>
              <a:tr h="70453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производительность, деталей в час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r>
                        <a:rPr lang="ru-RU" dirty="0" smtClean="0"/>
                        <a:t>, часов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Заказ, </a:t>
                      </a:r>
                    </a:p>
                    <a:p>
                      <a:r>
                        <a:rPr lang="ru-RU" dirty="0" smtClean="0"/>
                        <a:t>деталей</a:t>
                      </a:r>
                    </a:p>
                  </a:txBody>
                  <a:tcPr/>
                </a:tc>
              </a:tr>
              <a:tr h="7729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Первый рабочий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X+1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 1 час быстрее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182</a:t>
                      </a:r>
                      <a:endParaRPr lang="ru-RU" dirty="0"/>
                    </a:p>
                  </a:txBody>
                  <a:tcPr/>
                </a:tc>
              </a:tr>
              <a:tr h="879971">
                <a:tc>
                  <a:txBody>
                    <a:bodyPr/>
                    <a:lstStyle/>
                    <a:p>
                      <a:r>
                        <a:rPr lang="ru-RU" dirty="0" smtClean="0"/>
                        <a:t>Второй рабочий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X </a:t>
                      </a:r>
                      <a:endParaRPr lang="ru-RU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               </a:t>
                      </a:r>
                      <a:endParaRPr lang="ru-RU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182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3" name="Соединительная линия уступом 12"/>
          <p:cNvCxnSpPr/>
          <p:nvPr/>
        </p:nvCxnSpPr>
        <p:spPr>
          <a:xfrm rot="5400000">
            <a:off x="5000626" y="3500437"/>
            <a:ext cx="785812" cy="500063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1750" name="Object 6"/>
          <p:cNvGraphicFramePr>
            <a:graphicFrameLocks noChangeAspect="1"/>
          </p:cNvGraphicFramePr>
          <p:nvPr/>
        </p:nvGraphicFramePr>
        <p:xfrm>
          <a:off x="6715125" y="2857500"/>
          <a:ext cx="762000" cy="908050"/>
        </p:xfrm>
        <a:graphic>
          <a:graphicData uri="http://schemas.openxmlformats.org/presentationml/2006/ole">
            <p:oleObj spid="_x0000_s31750" name="Формула" r:id="rId6" imgW="330120" imgH="393480" progId="Equation.3">
              <p:embed/>
            </p:oleObj>
          </a:graphicData>
        </a:graphic>
      </p:graphicFrame>
      <p:graphicFrame>
        <p:nvGraphicFramePr>
          <p:cNvPr id="31751" name="Object 7"/>
          <p:cNvGraphicFramePr>
            <a:graphicFrameLocks noChangeAspect="1"/>
          </p:cNvGraphicFramePr>
          <p:nvPr/>
        </p:nvGraphicFramePr>
        <p:xfrm>
          <a:off x="5857875" y="3714750"/>
          <a:ext cx="644525" cy="908050"/>
        </p:xfrm>
        <a:graphic>
          <a:graphicData uri="http://schemas.openxmlformats.org/presentationml/2006/ole">
            <p:oleObj spid="_x0000_s31751" name="Формула" r:id="rId7" imgW="279360" imgH="393480" progId="Equation.3">
              <p:embed/>
            </p:oleObj>
          </a:graphicData>
        </a:graphic>
      </p:graphicFrame>
      <p:graphicFrame>
        <p:nvGraphicFramePr>
          <p:cNvPr id="31746" name="Object 2"/>
          <p:cNvGraphicFramePr>
            <a:graphicFrameLocks noChangeAspect="1"/>
          </p:cNvGraphicFramePr>
          <p:nvPr/>
        </p:nvGraphicFramePr>
        <p:xfrm>
          <a:off x="1571625" y="4572000"/>
          <a:ext cx="2316163" cy="1011238"/>
        </p:xfrm>
        <a:graphic>
          <a:graphicData uri="http://schemas.openxmlformats.org/presentationml/2006/ole">
            <p:oleObj spid="_x0000_s31746" name="Формула" r:id="rId8" imgW="90144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3000375"/>
            <a:ext cx="8229600" cy="785813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/>
              <a:t>Пусть скорость лодки в неподвижной воде </a:t>
            </a:r>
            <a:r>
              <a:rPr lang="ru-RU" sz="2800" dirty="0" err="1" smtClean="0"/>
              <a:t>х</a:t>
            </a:r>
            <a:r>
              <a:rPr lang="ru-RU" sz="2800" dirty="0" smtClean="0"/>
              <a:t> км/ч.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63" y="428625"/>
            <a:ext cx="7972425" cy="2428875"/>
          </a:xfrm>
        </p:spPr>
        <p:txBody>
          <a:bodyPr>
            <a:normAutofit lnSpcReduction="10000"/>
          </a:bodyPr>
          <a:lstStyle/>
          <a:p>
            <a:pPr marL="514350" indent="-6350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</a:t>
            </a:r>
            <a:r>
              <a:rPr lang="ru-RU" sz="2800" dirty="0" smtClean="0"/>
              <a:t>Моторная лодка прошла против течения реки 72 км и вернулась в пункт отправления, затратив на обратный путь на 6 часов меньше. Найдите скорость лодки в неподвижной воде, если скорость течения равна 3 км/ч. </a:t>
            </a:r>
          </a:p>
          <a:p>
            <a:pPr marL="514350" indent="-514350"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000125" y="3857625"/>
          <a:ext cx="7286625" cy="23431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1669"/>
                <a:gridCol w="1321603"/>
                <a:gridCol w="2321735"/>
                <a:gridCol w="1821669"/>
              </a:tblGrid>
              <a:tr h="45685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</a:t>
                      </a:r>
                      <a:endParaRPr lang="ru-RU" dirty="0" smtClean="0"/>
                    </a:p>
                    <a:p>
                      <a:r>
                        <a:rPr lang="ru-RU" dirty="0" smtClean="0"/>
                        <a:t>скорость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ru-RU" dirty="0" smtClean="0"/>
                    </a:p>
                    <a:p>
                      <a:r>
                        <a:rPr lang="ru-RU" dirty="0" smtClean="0"/>
                        <a:t> время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</a:t>
                      </a:r>
                      <a:endParaRPr lang="ru-RU" dirty="0" smtClean="0"/>
                    </a:p>
                    <a:p>
                      <a:r>
                        <a:rPr lang="ru-RU" dirty="0" smtClean="0"/>
                        <a:t>расстояние</a:t>
                      </a:r>
                      <a:endParaRPr lang="ru-RU" dirty="0"/>
                    </a:p>
                  </a:txBody>
                  <a:tcPr/>
                </a:tc>
              </a:tr>
              <a:tr h="7885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Против течения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(x</a:t>
                      </a:r>
                      <a:r>
                        <a:rPr lang="ru-RU" dirty="0" smtClean="0"/>
                        <a:t>-</a:t>
                      </a:r>
                      <a:r>
                        <a:rPr lang="en-US" dirty="0" smtClean="0"/>
                        <a:t>3) </a:t>
                      </a:r>
                      <a:r>
                        <a:rPr lang="ru-RU" dirty="0" smtClean="0"/>
                        <a:t>км/ч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72 км</a:t>
                      </a:r>
                      <a:endParaRPr lang="ru-RU" dirty="0"/>
                    </a:p>
                  </a:txBody>
                  <a:tcPr/>
                </a:tc>
              </a:tr>
              <a:tr h="897736">
                <a:tc>
                  <a:txBody>
                    <a:bodyPr/>
                    <a:lstStyle/>
                    <a:p>
                      <a:r>
                        <a:rPr lang="ru-RU" dirty="0" smtClean="0"/>
                        <a:t>По течению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(x</a:t>
                      </a:r>
                      <a:r>
                        <a:rPr lang="ru-RU" dirty="0" smtClean="0"/>
                        <a:t>+</a:t>
                      </a:r>
                      <a:r>
                        <a:rPr lang="en-US" dirty="0" smtClean="0"/>
                        <a:t>3)  </a:t>
                      </a:r>
                      <a:r>
                        <a:rPr lang="ru-RU" dirty="0" smtClean="0"/>
                        <a:t>км/ч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                На</a:t>
                      </a:r>
                      <a:r>
                        <a:rPr lang="ru-RU" baseline="0" dirty="0" smtClean="0"/>
                        <a:t> 6 часов</a:t>
                      </a:r>
                      <a:r>
                        <a:rPr lang="en-US" baseline="0" dirty="0" smtClean="0"/>
                        <a:t>  </a:t>
                      </a:r>
                      <a:endParaRPr lang="ru-RU" baseline="0" dirty="0" smtClean="0"/>
                    </a:p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aseline="0" dirty="0" smtClean="0"/>
                        <a:t>                меньше,</a:t>
                      </a:r>
                      <a:r>
                        <a:rPr lang="en-US" baseline="0" dirty="0" smtClean="0"/>
                        <a:t>  </a:t>
                      </a:r>
                      <a:r>
                        <a:rPr lang="ru-RU" baseline="0" dirty="0" smtClean="0"/>
                        <a:t> чем</a:t>
                      </a:r>
                      <a:r>
                        <a:rPr lang="en-US" baseline="0" dirty="0" smtClean="0"/>
                        <a:t> 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72 км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3" name="Соединительная линия уступом 12"/>
          <p:cNvCxnSpPr/>
          <p:nvPr/>
        </p:nvCxnSpPr>
        <p:spPr>
          <a:xfrm rot="16200000" flipV="1">
            <a:off x="5715000" y="5214938"/>
            <a:ext cx="1143000" cy="285750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Object 5"/>
          <p:cNvGraphicFramePr>
            <a:graphicFrameLocks noChangeAspect="1"/>
          </p:cNvGraphicFramePr>
          <p:nvPr/>
        </p:nvGraphicFramePr>
        <p:xfrm>
          <a:off x="5000625" y="4357688"/>
          <a:ext cx="820738" cy="908050"/>
        </p:xfrm>
        <a:graphic>
          <a:graphicData uri="http://schemas.openxmlformats.org/presentationml/2006/ole">
            <p:oleObj spid="_x0000_s5125" name="Формула" r:id="rId4" imgW="355320" imgH="393480" progId="Equation.3">
              <p:embed/>
            </p:oleObj>
          </a:graphicData>
        </a:graphic>
      </p:graphicFrame>
      <p:graphicFrame>
        <p:nvGraphicFramePr>
          <p:cNvPr id="5126" name="Object 6"/>
          <p:cNvGraphicFramePr>
            <a:graphicFrameLocks noChangeAspect="1"/>
          </p:cNvGraphicFramePr>
          <p:nvPr/>
        </p:nvGraphicFramePr>
        <p:xfrm>
          <a:off x="4214813" y="5286375"/>
          <a:ext cx="820737" cy="908050"/>
        </p:xfrm>
        <a:graphic>
          <a:graphicData uri="http://schemas.openxmlformats.org/presentationml/2006/ole">
            <p:oleObj spid="_x0000_s5126" name="Формула" r:id="rId5" imgW="35532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1714500"/>
            <a:ext cx="8229600" cy="6429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/>
              <a:t>Пусть скорость лодки в неподвижной воде </a:t>
            </a:r>
            <a:r>
              <a:rPr lang="ru-RU" sz="2800" dirty="0" err="1" smtClean="0"/>
              <a:t>х</a:t>
            </a:r>
            <a:r>
              <a:rPr lang="ru-RU" sz="2800" dirty="0" smtClean="0"/>
              <a:t> км/ч.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63" y="428625"/>
            <a:ext cx="7972425" cy="1571625"/>
          </a:xfrm>
        </p:spPr>
        <p:txBody>
          <a:bodyPr>
            <a:normAutofit fontScale="85000" lnSpcReduction="20000"/>
          </a:bodyPr>
          <a:lstStyle/>
          <a:p>
            <a:pPr marL="514350" indent="-6350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</a:t>
            </a:r>
            <a:r>
              <a:rPr lang="ru-RU" sz="2800" dirty="0" smtClean="0"/>
              <a:t>Моторная лодка прошла против течения реки 72 км и вернулась в пункт отправления, затратив на обратный путь на 6 часов меньше. Найдите скорость лодки в неподвижной воде, если скорость течения равна 3 км/ч. </a:t>
            </a:r>
          </a:p>
          <a:p>
            <a:pPr marL="514350" indent="-514350"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785813" y="2286000"/>
          <a:ext cx="7286625" cy="23431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1669"/>
                <a:gridCol w="1321603"/>
                <a:gridCol w="2321735"/>
                <a:gridCol w="1821669"/>
              </a:tblGrid>
              <a:tr h="45685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</a:t>
                      </a:r>
                      <a:r>
                        <a:rPr lang="ru-RU" dirty="0" smtClean="0"/>
                        <a:t>, скорость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r>
                        <a:rPr lang="ru-RU" dirty="0" smtClean="0"/>
                        <a:t>, время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</a:t>
                      </a:r>
                      <a:r>
                        <a:rPr lang="ru-RU" dirty="0" smtClean="0"/>
                        <a:t>, расстояние</a:t>
                      </a:r>
                      <a:endParaRPr lang="ru-RU" dirty="0"/>
                    </a:p>
                  </a:txBody>
                  <a:tcPr/>
                </a:tc>
              </a:tr>
              <a:tr h="7885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Против течения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(x</a:t>
                      </a:r>
                      <a:r>
                        <a:rPr lang="ru-RU" dirty="0" smtClean="0"/>
                        <a:t>-</a:t>
                      </a:r>
                      <a:r>
                        <a:rPr lang="en-US" dirty="0" smtClean="0"/>
                        <a:t>3) </a:t>
                      </a:r>
                      <a:r>
                        <a:rPr lang="ru-RU" dirty="0" smtClean="0"/>
                        <a:t>км/ч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72 км</a:t>
                      </a:r>
                      <a:endParaRPr lang="ru-RU" dirty="0"/>
                    </a:p>
                  </a:txBody>
                  <a:tcPr/>
                </a:tc>
              </a:tr>
              <a:tr h="897736">
                <a:tc>
                  <a:txBody>
                    <a:bodyPr/>
                    <a:lstStyle/>
                    <a:p>
                      <a:r>
                        <a:rPr lang="ru-RU" dirty="0" smtClean="0"/>
                        <a:t>По течению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(x</a:t>
                      </a:r>
                      <a:r>
                        <a:rPr lang="ru-RU" dirty="0" smtClean="0"/>
                        <a:t>+</a:t>
                      </a:r>
                      <a:r>
                        <a:rPr lang="en-US" dirty="0" smtClean="0"/>
                        <a:t>3)  </a:t>
                      </a:r>
                      <a:r>
                        <a:rPr lang="ru-RU" dirty="0" smtClean="0"/>
                        <a:t>км/ч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                На</a:t>
                      </a:r>
                      <a:r>
                        <a:rPr lang="ru-RU" baseline="0" dirty="0" smtClean="0"/>
                        <a:t> 6 часов</a:t>
                      </a:r>
                    </a:p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aseline="0" dirty="0" smtClean="0"/>
                        <a:t>                меньше, чем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72 км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3" name="Соединительная линия уступом 12"/>
          <p:cNvCxnSpPr/>
          <p:nvPr/>
        </p:nvCxnSpPr>
        <p:spPr>
          <a:xfrm rot="16200000" flipV="1">
            <a:off x="5643563" y="3429000"/>
            <a:ext cx="642938" cy="357187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146" name="Object 5"/>
          <p:cNvGraphicFramePr>
            <a:graphicFrameLocks noChangeAspect="1"/>
          </p:cNvGraphicFramePr>
          <p:nvPr/>
        </p:nvGraphicFramePr>
        <p:xfrm>
          <a:off x="4572000" y="2714625"/>
          <a:ext cx="820738" cy="908050"/>
        </p:xfrm>
        <a:graphic>
          <a:graphicData uri="http://schemas.openxmlformats.org/presentationml/2006/ole">
            <p:oleObj spid="_x0000_s6146" name="Формула" r:id="rId4" imgW="355320" imgH="393480" progId="Equation.3">
              <p:embed/>
            </p:oleObj>
          </a:graphicData>
        </a:graphic>
      </p:graphicFrame>
      <p:graphicFrame>
        <p:nvGraphicFramePr>
          <p:cNvPr id="6147" name="Object 6"/>
          <p:cNvGraphicFramePr>
            <a:graphicFrameLocks noChangeAspect="1"/>
          </p:cNvGraphicFramePr>
          <p:nvPr/>
        </p:nvGraphicFramePr>
        <p:xfrm>
          <a:off x="4000500" y="3571875"/>
          <a:ext cx="820738" cy="908050"/>
        </p:xfrm>
        <a:graphic>
          <a:graphicData uri="http://schemas.openxmlformats.org/presentationml/2006/ole">
            <p:oleObj spid="_x0000_s6147" name="Формула" r:id="rId5" imgW="355320" imgH="393480" progId="Equation.3">
              <p:embed/>
            </p:oleObj>
          </a:graphicData>
        </a:graphic>
      </p:graphicFrame>
      <p:graphicFrame>
        <p:nvGraphicFramePr>
          <p:cNvPr id="6148" name="Object 4"/>
          <p:cNvGraphicFramePr>
            <a:graphicFrameLocks noChangeAspect="1"/>
          </p:cNvGraphicFramePr>
          <p:nvPr/>
        </p:nvGraphicFramePr>
        <p:xfrm>
          <a:off x="1500188" y="5072063"/>
          <a:ext cx="2344737" cy="908050"/>
        </p:xfrm>
        <a:graphic>
          <a:graphicData uri="http://schemas.openxmlformats.org/presentationml/2006/ole">
            <p:oleObj spid="_x0000_s6148" name="Формула" r:id="rId6" imgW="101592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>
              <a:solidFill>
                <a:srgbClr val="7B9899"/>
              </a:solidFill>
            </a:endParaRPr>
          </a:p>
        </p:txBody>
      </p:sp>
      <p:sp>
        <p:nvSpPr>
          <p:cNvPr id="55298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ru-RU" smtClean="0"/>
              <a:t>Тексты задач взяты с сайта для подготовки к ЕГЭ </a:t>
            </a:r>
          </a:p>
          <a:p>
            <a:r>
              <a:rPr lang="en-US" smtClean="0">
                <a:hlinkClick r:id="rId2"/>
              </a:rPr>
              <a:t>http://mathege.ru:8080/or/ege/ShowProblems?posMask=2048</a:t>
            </a:r>
            <a:endParaRPr lang="ru-RU" smtClean="0"/>
          </a:p>
          <a:p>
            <a:endParaRPr lang="ru-RU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7B9899"/>
                </a:solidFill>
              </a:rPr>
              <a:t>Решите уравнения устно:</a:t>
            </a:r>
          </a:p>
        </p:txBody>
      </p:sp>
      <p:sp>
        <p:nvSpPr>
          <p:cNvPr id="35849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endParaRPr lang="ru-RU" smtClean="0"/>
          </a:p>
        </p:txBody>
      </p:sp>
      <p:graphicFrame>
        <p:nvGraphicFramePr>
          <p:cNvPr id="35843" name="Object 3"/>
          <p:cNvGraphicFramePr>
            <a:graphicFrameLocks noChangeAspect="1"/>
          </p:cNvGraphicFramePr>
          <p:nvPr/>
        </p:nvGraphicFramePr>
        <p:xfrm>
          <a:off x="928688" y="1571625"/>
          <a:ext cx="1990725" cy="1012825"/>
        </p:xfrm>
        <a:graphic>
          <a:graphicData uri="http://schemas.openxmlformats.org/presentationml/2006/ole">
            <p:oleObj spid="_x0000_s35843" name="Формула" r:id="rId3" imgW="774360" imgH="393480" progId="Equation.3">
              <p:embed/>
            </p:oleObj>
          </a:graphicData>
        </a:graphic>
      </p:graphicFrame>
      <p:graphicFrame>
        <p:nvGraphicFramePr>
          <p:cNvPr id="35844" name="Object 4"/>
          <p:cNvGraphicFramePr>
            <a:graphicFrameLocks noChangeAspect="1"/>
          </p:cNvGraphicFramePr>
          <p:nvPr/>
        </p:nvGraphicFramePr>
        <p:xfrm>
          <a:off x="928688" y="2786063"/>
          <a:ext cx="1990725" cy="1012825"/>
        </p:xfrm>
        <a:graphic>
          <a:graphicData uri="http://schemas.openxmlformats.org/presentationml/2006/ole">
            <p:oleObj spid="_x0000_s35844" name="Формула" r:id="rId4" imgW="774360" imgH="393480" progId="Equation.3">
              <p:embed/>
            </p:oleObj>
          </a:graphicData>
        </a:graphic>
      </p:graphicFrame>
      <p:sp>
        <p:nvSpPr>
          <p:cNvPr id="35850" name="TextBox 6"/>
          <p:cNvSpPr txBox="1">
            <a:spLocks noChangeArrowheads="1"/>
          </p:cNvSpPr>
          <p:nvPr/>
        </p:nvSpPr>
        <p:spPr bwMode="auto">
          <a:xfrm>
            <a:off x="428625" y="1785938"/>
            <a:ext cx="4333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Georgia" pitchFamily="18" charset="0"/>
              </a:rPr>
              <a:t>1)</a:t>
            </a:r>
          </a:p>
        </p:txBody>
      </p:sp>
      <p:sp>
        <p:nvSpPr>
          <p:cNvPr id="35851" name="TextBox 7"/>
          <p:cNvSpPr txBox="1">
            <a:spLocks noChangeArrowheads="1"/>
          </p:cNvSpPr>
          <p:nvPr/>
        </p:nvSpPr>
        <p:spPr bwMode="auto">
          <a:xfrm>
            <a:off x="500063" y="3071813"/>
            <a:ext cx="4333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Georgia" pitchFamily="18" charset="0"/>
              </a:rPr>
              <a:t>2)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714750" y="1857375"/>
            <a:ext cx="21923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Georgia" pitchFamily="18" charset="0"/>
              </a:rPr>
              <a:t>1) Решений нет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429000" y="3000375"/>
            <a:ext cx="38322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Georgia" pitchFamily="18" charset="0"/>
              </a:rPr>
              <a:t>2) </a:t>
            </a:r>
            <a:r>
              <a:rPr lang="en-US" sz="2400">
                <a:latin typeface="Georgia" pitchFamily="18" charset="0"/>
              </a:rPr>
              <a:t>X</a:t>
            </a:r>
            <a:r>
              <a:rPr lang="ru-RU" sz="2400">
                <a:latin typeface="Georgia" pitchFamily="18" charset="0"/>
              </a:rPr>
              <a:t> - любое число, кроме 1.</a:t>
            </a:r>
          </a:p>
        </p:txBody>
      </p:sp>
      <p:graphicFrame>
        <p:nvGraphicFramePr>
          <p:cNvPr id="35845" name="Object 5"/>
          <p:cNvGraphicFramePr>
            <a:graphicFrameLocks noChangeAspect="1"/>
          </p:cNvGraphicFramePr>
          <p:nvPr/>
        </p:nvGraphicFramePr>
        <p:xfrm>
          <a:off x="785813" y="4071938"/>
          <a:ext cx="3198812" cy="1012825"/>
        </p:xfrm>
        <a:graphic>
          <a:graphicData uri="http://schemas.openxmlformats.org/presentationml/2006/ole">
            <p:oleObj spid="_x0000_s35845" name="Формула" r:id="rId5" imgW="1244520" imgH="393480" progId="Equation.3">
              <p:embed/>
            </p:oleObj>
          </a:graphicData>
        </a:graphic>
      </p:graphicFrame>
      <p:sp>
        <p:nvSpPr>
          <p:cNvPr id="35854" name="TextBox 11"/>
          <p:cNvSpPr txBox="1">
            <a:spLocks noChangeArrowheads="1"/>
          </p:cNvSpPr>
          <p:nvPr/>
        </p:nvSpPr>
        <p:spPr bwMode="auto">
          <a:xfrm>
            <a:off x="428625" y="4286250"/>
            <a:ext cx="4333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Georgia" pitchFamily="18" charset="0"/>
              </a:rPr>
              <a:t>3)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7643813" y="4429125"/>
            <a:ext cx="10191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Georgia" pitchFamily="18" charset="0"/>
              </a:rPr>
              <a:t>3)</a:t>
            </a:r>
            <a:r>
              <a:rPr lang="en-US" sz="2400">
                <a:latin typeface="Georgia" pitchFamily="18" charset="0"/>
              </a:rPr>
              <a:t> </a:t>
            </a:r>
            <a:r>
              <a:rPr lang="en-US" sz="2800">
                <a:latin typeface="Georgia" pitchFamily="18" charset="0"/>
              </a:rPr>
              <a:t>x</a:t>
            </a:r>
            <a:r>
              <a:rPr lang="ru-RU" sz="2800">
                <a:latin typeface="Georgia" pitchFamily="18" charset="0"/>
              </a:rPr>
              <a:t>=0</a:t>
            </a:r>
          </a:p>
        </p:txBody>
      </p:sp>
      <p:graphicFrame>
        <p:nvGraphicFramePr>
          <p:cNvPr id="35846" name="Object 6"/>
          <p:cNvGraphicFramePr>
            <a:graphicFrameLocks noChangeAspect="1"/>
          </p:cNvGraphicFramePr>
          <p:nvPr/>
        </p:nvGraphicFramePr>
        <p:xfrm>
          <a:off x="1093788" y="5214938"/>
          <a:ext cx="2087562" cy="1012825"/>
        </p:xfrm>
        <a:graphic>
          <a:graphicData uri="http://schemas.openxmlformats.org/presentationml/2006/ole">
            <p:oleObj spid="_x0000_s35846" name="Формула" r:id="rId6" imgW="812520" imgH="393480" progId="Equation.3">
              <p:embed/>
            </p:oleObj>
          </a:graphicData>
        </a:graphic>
      </p:graphicFrame>
      <p:sp>
        <p:nvSpPr>
          <p:cNvPr id="35856" name="TextBox 14"/>
          <p:cNvSpPr txBox="1">
            <a:spLocks noChangeArrowheads="1"/>
          </p:cNvSpPr>
          <p:nvPr/>
        </p:nvSpPr>
        <p:spPr bwMode="auto">
          <a:xfrm>
            <a:off x="500063" y="5500688"/>
            <a:ext cx="4333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Georgia" pitchFamily="18" charset="0"/>
              </a:rPr>
              <a:t>4</a:t>
            </a:r>
            <a:r>
              <a:rPr lang="ru-RU" sz="2400">
                <a:latin typeface="Georgia" pitchFamily="18" charset="0"/>
              </a:rPr>
              <a:t>)</a:t>
            </a:r>
          </a:p>
        </p:txBody>
      </p:sp>
      <p:graphicFrame>
        <p:nvGraphicFramePr>
          <p:cNvPr id="35847" name="Object 7"/>
          <p:cNvGraphicFramePr>
            <a:graphicFrameLocks noChangeAspect="1"/>
          </p:cNvGraphicFramePr>
          <p:nvPr/>
        </p:nvGraphicFramePr>
        <p:xfrm>
          <a:off x="5000625" y="4357688"/>
          <a:ext cx="2447925" cy="587375"/>
        </p:xfrm>
        <a:graphic>
          <a:graphicData uri="http://schemas.openxmlformats.org/presentationml/2006/ole">
            <p:oleObj spid="_x0000_s35847" name="Формула" r:id="rId7" imgW="952200" imgH="228600" progId="Equation.3">
              <p:embed/>
            </p:oleObj>
          </a:graphicData>
        </a:graphic>
      </p:graphicFrame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357688" y="4429125"/>
            <a:ext cx="4333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Georgia" pitchFamily="18" charset="0"/>
              </a:rPr>
              <a:t>3)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071938" y="5500688"/>
            <a:ext cx="47228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Georgia" pitchFamily="18" charset="0"/>
              </a:rPr>
              <a:t>4) Решение запишите в тетрадь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3" grpId="0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4000" smtClean="0">
                <a:solidFill>
                  <a:srgbClr val="7B9899"/>
                </a:solidFill>
              </a:rPr>
              <a:t>Решите уравнения: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357688" y="571500"/>
            <a:ext cx="4572000" cy="6072188"/>
          </a:xfrm>
        </p:spPr>
        <p:txBody>
          <a:bodyPr>
            <a:noAutofit/>
          </a:bodyPr>
          <a:lstStyle/>
          <a:p>
            <a:pPr marL="514350" indent="-51435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/>
              <a:t> </a:t>
            </a:r>
            <a:r>
              <a:rPr lang="ru-RU" sz="2800" b="1" i="1" dirty="0" smtClean="0"/>
              <a:t>Задача:</a:t>
            </a:r>
          </a:p>
          <a:p>
            <a:pPr marL="514350" indent="-6350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/>
              <a:t> Заказ по выпуску машин завод должен был выполнить за 15 дней. Выпуская в день на 2 машины больше, чем планировалось, завод уже за 2 дня до окончания срока выпустил на 6 машин больше. Сколько машин в день должен был выпускать завод по плану?</a:t>
            </a:r>
            <a:endParaRPr lang="ru-RU" sz="2800" dirty="0"/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1500188" y="1357313"/>
          <a:ext cx="2643187" cy="1143000"/>
        </p:xfrm>
        <a:graphic>
          <a:graphicData uri="http://schemas.openxmlformats.org/presentationml/2006/ole">
            <p:oleObj spid="_x0000_s4098" name="Формула" r:id="rId4" imgW="1028520" imgH="444240" progId="Equation.3">
              <p:embed/>
            </p:oleObj>
          </a:graphicData>
        </a:graphic>
      </p:graphicFrame>
      <p:graphicFrame>
        <p:nvGraphicFramePr>
          <p:cNvPr id="4100" name="Object 5"/>
          <p:cNvGraphicFramePr>
            <a:graphicFrameLocks noChangeAspect="1"/>
          </p:cNvGraphicFramePr>
          <p:nvPr/>
        </p:nvGraphicFramePr>
        <p:xfrm>
          <a:off x="1428750" y="5143500"/>
          <a:ext cx="3067050" cy="1143000"/>
        </p:xfrm>
        <a:graphic>
          <a:graphicData uri="http://schemas.openxmlformats.org/presentationml/2006/ole">
            <p:oleObj spid="_x0000_s4100" name="Формула" r:id="rId5" imgW="1193760" imgH="444240" progId="Equation.3">
              <p:embed/>
            </p:oleObj>
          </a:graphicData>
        </a:graphic>
      </p:graphicFrame>
      <p:sp>
        <p:nvSpPr>
          <p:cNvPr id="4105" name="TextBox 7"/>
          <p:cNvSpPr txBox="1">
            <a:spLocks noChangeArrowheads="1"/>
          </p:cNvSpPr>
          <p:nvPr/>
        </p:nvSpPr>
        <p:spPr bwMode="auto">
          <a:xfrm>
            <a:off x="1000125" y="1857375"/>
            <a:ext cx="4333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Georgia" pitchFamily="18" charset="0"/>
              </a:rPr>
              <a:t>1)</a:t>
            </a:r>
          </a:p>
        </p:txBody>
      </p:sp>
      <p:sp>
        <p:nvSpPr>
          <p:cNvPr id="4106" name="TextBox 8"/>
          <p:cNvSpPr txBox="1">
            <a:spLocks noChangeArrowheads="1"/>
          </p:cNvSpPr>
          <p:nvPr/>
        </p:nvSpPr>
        <p:spPr bwMode="auto">
          <a:xfrm>
            <a:off x="928688" y="2714625"/>
            <a:ext cx="4333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Georgia" pitchFamily="18" charset="0"/>
              </a:rPr>
              <a:t>2)</a:t>
            </a:r>
          </a:p>
        </p:txBody>
      </p:sp>
      <p:sp>
        <p:nvSpPr>
          <p:cNvPr id="4107" name="TextBox 9"/>
          <p:cNvSpPr txBox="1">
            <a:spLocks noChangeArrowheads="1"/>
          </p:cNvSpPr>
          <p:nvPr/>
        </p:nvSpPr>
        <p:spPr bwMode="auto">
          <a:xfrm>
            <a:off x="1000125" y="4000500"/>
            <a:ext cx="4333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Georgia" pitchFamily="18" charset="0"/>
              </a:rPr>
              <a:t>3)</a:t>
            </a:r>
          </a:p>
        </p:txBody>
      </p:sp>
      <p:graphicFrame>
        <p:nvGraphicFramePr>
          <p:cNvPr id="4101" name="Object 5"/>
          <p:cNvGraphicFramePr>
            <a:graphicFrameLocks noChangeAspect="1"/>
          </p:cNvGraphicFramePr>
          <p:nvPr/>
        </p:nvGraphicFramePr>
        <p:xfrm>
          <a:off x="1500188" y="2571750"/>
          <a:ext cx="1565275" cy="1012825"/>
        </p:xfrm>
        <a:graphic>
          <a:graphicData uri="http://schemas.openxmlformats.org/presentationml/2006/ole">
            <p:oleObj spid="_x0000_s4101" name="Формула" r:id="rId6" imgW="609480" imgH="393480" progId="Equation.3">
              <p:embed/>
            </p:oleObj>
          </a:graphicData>
        </a:graphic>
      </p:graphicFrame>
      <p:graphicFrame>
        <p:nvGraphicFramePr>
          <p:cNvPr id="4102" name="Object 3"/>
          <p:cNvGraphicFramePr>
            <a:graphicFrameLocks noChangeAspect="1"/>
          </p:cNvGraphicFramePr>
          <p:nvPr/>
        </p:nvGraphicFramePr>
        <p:xfrm>
          <a:off x="1500188" y="3714750"/>
          <a:ext cx="1990725" cy="1077913"/>
        </p:xfrm>
        <a:graphic>
          <a:graphicData uri="http://schemas.openxmlformats.org/presentationml/2006/ole">
            <p:oleObj spid="_x0000_s4102" name="Формула" r:id="rId7" imgW="774360" imgH="419040" progId="Equation.3">
              <p:embed/>
            </p:oleObj>
          </a:graphicData>
        </a:graphic>
      </p:graphicFrame>
      <p:sp>
        <p:nvSpPr>
          <p:cNvPr id="4108" name="TextBox 11"/>
          <p:cNvSpPr txBox="1">
            <a:spLocks noChangeArrowheads="1"/>
          </p:cNvSpPr>
          <p:nvPr/>
        </p:nvSpPr>
        <p:spPr bwMode="auto">
          <a:xfrm>
            <a:off x="1000125" y="5429250"/>
            <a:ext cx="4333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Georgia" pitchFamily="18" charset="0"/>
              </a:rPr>
              <a:t>4</a:t>
            </a:r>
            <a:r>
              <a:rPr lang="ru-RU" sz="2400">
                <a:latin typeface="Georgia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6" name="Заголовок 1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ru-RU" smtClean="0">
                <a:solidFill>
                  <a:srgbClr val="7B9899"/>
                </a:solidFill>
              </a:rPr>
              <a:t>Проверка:</a:t>
            </a:r>
          </a:p>
        </p:txBody>
      </p:sp>
      <p:sp>
        <p:nvSpPr>
          <p:cNvPr id="30727" name="Содержимое 10"/>
          <p:cNvSpPr>
            <a:spLocks noGrp="1"/>
          </p:cNvSpPr>
          <p:nvPr>
            <p:ph sz="quarter" idx="1"/>
          </p:nvPr>
        </p:nvSpPr>
        <p:spPr>
          <a:xfrm>
            <a:off x="457200" y="1214438"/>
            <a:ext cx="8229600" cy="4911725"/>
          </a:xfrm>
        </p:spPr>
        <p:txBody>
          <a:bodyPr/>
          <a:lstStyle/>
          <a:p>
            <a:endParaRPr lang="ru-RU" smtClean="0"/>
          </a:p>
        </p:txBody>
      </p:sp>
      <p:graphicFrame>
        <p:nvGraphicFramePr>
          <p:cNvPr id="30722" name="Object 2"/>
          <p:cNvGraphicFramePr>
            <a:graphicFrameLocks noChangeAspect="1"/>
          </p:cNvGraphicFramePr>
          <p:nvPr/>
        </p:nvGraphicFramePr>
        <p:xfrm>
          <a:off x="1428750" y="1071563"/>
          <a:ext cx="2643188" cy="1143000"/>
        </p:xfrm>
        <a:graphic>
          <a:graphicData uri="http://schemas.openxmlformats.org/presentationml/2006/ole">
            <p:oleObj spid="_x0000_s30722" name="Формула" r:id="rId4" imgW="1028520" imgH="444240" progId="Equation.3">
              <p:embed/>
            </p:oleObj>
          </a:graphicData>
        </a:graphic>
      </p:graphicFrame>
      <p:graphicFrame>
        <p:nvGraphicFramePr>
          <p:cNvPr id="30723" name="Object 3"/>
          <p:cNvGraphicFramePr>
            <a:graphicFrameLocks noChangeAspect="1"/>
          </p:cNvGraphicFramePr>
          <p:nvPr/>
        </p:nvGraphicFramePr>
        <p:xfrm>
          <a:off x="1285875" y="3429000"/>
          <a:ext cx="1990725" cy="1077913"/>
        </p:xfrm>
        <a:graphic>
          <a:graphicData uri="http://schemas.openxmlformats.org/presentationml/2006/ole">
            <p:oleObj spid="_x0000_s30723" name="Формула" r:id="rId5" imgW="774360" imgH="419040" progId="Equation.3">
              <p:embed/>
            </p:oleObj>
          </a:graphicData>
        </a:graphic>
      </p:graphicFrame>
      <p:graphicFrame>
        <p:nvGraphicFramePr>
          <p:cNvPr id="30724" name="Object 5"/>
          <p:cNvGraphicFramePr>
            <a:graphicFrameLocks noChangeAspect="1"/>
          </p:cNvGraphicFramePr>
          <p:nvPr/>
        </p:nvGraphicFramePr>
        <p:xfrm>
          <a:off x="1214438" y="5072063"/>
          <a:ext cx="3067050" cy="1143000"/>
        </p:xfrm>
        <a:graphic>
          <a:graphicData uri="http://schemas.openxmlformats.org/presentationml/2006/ole">
            <p:oleObj spid="_x0000_s30724" name="Формула" r:id="rId6" imgW="1193760" imgH="444240" progId="Equation.3">
              <p:embed/>
            </p:oleObj>
          </a:graphicData>
        </a:graphic>
      </p:graphicFrame>
      <p:sp>
        <p:nvSpPr>
          <p:cNvPr id="30728" name="TextBox 7"/>
          <p:cNvSpPr txBox="1">
            <a:spLocks noChangeArrowheads="1"/>
          </p:cNvSpPr>
          <p:nvPr/>
        </p:nvSpPr>
        <p:spPr bwMode="auto">
          <a:xfrm>
            <a:off x="1000125" y="1571625"/>
            <a:ext cx="4333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Georgia" pitchFamily="18" charset="0"/>
              </a:rPr>
              <a:t>1)</a:t>
            </a:r>
          </a:p>
        </p:txBody>
      </p:sp>
      <p:sp>
        <p:nvSpPr>
          <p:cNvPr id="30729" name="TextBox 8"/>
          <p:cNvSpPr txBox="1">
            <a:spLocks noChangeArrowheads="1"/>
          </p:cNvSpPr>
          <p:nvPr/>
        </p:nvSpPr>
        <p:spPr bwMode="auto">
          <a:xfrm>
            <a:off x="857250" y="2643188"/>
            <a:ext cx="4333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Georgia" pitchFamily="18" charset="0"/>
              </a:rPr>
              <a:t>2)</a:t>
            </a:r>
          </a:p>
        </p:txBody>
      </p:sp>
      <p:sp>
        <p:nvSpPr>
          <p:cNvPr id="30730" name="TextBox 9"/>
          <p:cNvSpPr txBox="1">
            <a:spLocks noChangeArrowheads="1"/>
          </p:cNvSpPr>
          <p:nvPr/>
        </p:nvSpPr>
        <p:spPr bwMode="auto">
          <a:xfrm>
            <a:off x="785813" y="3643313"/>
            <a:ext cx="4333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Georgia" pitchFamily="18" charset="0"/>
              </a:rPr>
              <a:t>3)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143500" y="1785938"/>
            <a:ext cx="733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0000"/>
                </a:solidFill>
                <a:latin typeface="Georgia" pitchFamily="18" charset="0"/>
              </a:rPr>
              <a:t>X=4</a:t>
            </a:r>
            <a:endParaRPr lang="ru-RU" sz="280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215063" y="3714750"/>
            <a:ext cx="17684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FF0000"/>
                </a:solidFill>
                <a:latin typeface="Georgia" pitchFamily="18" charset="0"/>
              </a:rPr>
              <a:t>ИЛИ </a:t>
            </a:r>
            <a:r>
              <a:rPr lang="en-US" sz="2800">
                <a:solidFill>
                  <a:srgbClr val="FF0000"/>
                </a:solidFill>
                <a:latin typeface="Georgia" pitchFamily="18" charset="0"/>
              </a:rPr>
              <a:t>X</a:t>
            </a:r>
            <a:r>
              <a:rPr lang="ru-RU" sz="2800">
                <a:solidFill>
                  <a:srgbClr val="FF0000"/>
                </a:solidFill>
                <a:latin typeface="Georgia" pitchFamily="18" charset="0"/>
              </a:rPr>
              <a:t>=</a:t>
            </a:r>
            <a:r>
              <a:rPr lang="en-US" sz="2800">
                <a:solidFill>
                  <a:srgbClr val="FF0000"/>
                </a:solidFill>
                <a:latin typeface="Georgia" pitchFamily="18" charset="0"/>
              </a:rPr>
              <a:t>1</a:t>
            </a:r>
            <a:endParaRPr lang="ru-RU" sz="280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6000750" y="1785938"/>
            <a:ext cx="1577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FF0000"/>
                </a:solidFill>
                <a:latin typeface="Georgia" pitchFamily="18" charset="0"/>
              </a:rPr>
              <a:t>ИЛИ  </a:t>
            </a:r>
            <a:r>
              <a:rPr lang="en-US" sz="2800">
                <a:solidFill>
                  <a:srgbClr val="FF0000"/>
                </a:solidFill>
                <a:latin typeface="Georgia" pitchFamily="18" charset="0"/>
              </a:rPr>
              <a:t>X=</a:t>
            </a:r>
            <a:r>
              <a:rPr lang="ru-RU" sz="2800">
                <a:solidFill>
                  <a:srgbClr val="FF0000"/>
                </a:solidFill>
                <a:latin typeface="Georgia" pitchFamily="18" charset="0"/>
              </a:rPr>
              <a:t>5</a:t>
            </a:r>
          </a:p>
        </p:txBody>
      </p:sp>
      <p:cxnSp>
        <p:nvCxnSpPr>
          <p:cNvPr id="19" name="Прямая соединительная линия 18"/>
          <p:cNvCxnSpPr>
            <a:stCxn id="17" idx="2"/>
          </p:cNvCxnSpPr>
          <p:nvPr/>
        </p:nvCxnSpPr>
        <p:spPr>
          <a:xfrm rot="5400000" flipH="1" flipV="1">
            <a:off x="6990557" y="1656556"/>
            <a:ext cx="452438" cy="854075"/>
          </a:xfrm>
          <a:prstGeom prst="line">
            <a:avLst/>
          </a:prstGeom>
          <a:ln w="2222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10800000">
            <a:off x="6715125" y="1785938"/>
            <a:ext cx="928688" cy="428625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рямоугольник 27"/>
          <p:cNvSpPr>
            <a:spLocks noChangeArrowheads="1"/>
          </p:cNvSpPr>
          <p:nvPr/>
        </p:nvSpPr>
        <p:spPr bwMode="auto">
          <a:xfrm>
            <a:off x="5072063" y="3714750"/>
            <a:ext cx="11318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0000"/>
                </a:solidFill>
                <a:latin typeface="Georgia" pitchFamily="18" charset="0"/>
              </a:rPr>
              <a:t>X=-1 </a:t>
            </a:r>
            <a:r>
              <a:rPr lang="ru-RU" sz="2800">
                <a:solidFill>
                  <a:srgbClr val="FF0000"/>
                </a:solidFill>
                <a:latin typeface="Georgia" pitchFamily="18" charset="0"/>
              </a:rPr>
              <a:t> </a:t>
            </a:r>
            <a:endParaRPr lang="ru-RU" sz="2800">
              <a:latin typeface="Georgia" pitchFamily="18" charset="0"/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 rot="16200000" flipV="1">
            <a:off x="7000875" y="3786188"/>
            <a:ext cx="571500" cy="57150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 flipH="1" flipV="1">
            <a:off x="6987382" y="3656806"/>
            <a:ext cx="452438" cy="854075"/>
          </a:xfrm>
          <a:prstGeom prst="line">
            <a:avLst/>
          </a:prstGeom>
          <a:ln w="2222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39" name="TextBox 19"/>
          <p:cNvSpPr txBox="1">
            <a:spLocks noChangeArrowheads="1"/>
          </p:cNvSpPr>
          <p:nvPr/>
        </p:nvSpPr>
        <p:spPr bwMode="auto">
          <a:xfrm>
            <a:off x="714375" y="5429250"/>
            <a:ext cx="4333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Georgia" pitchFamily="18" charset="0"/>
              </a:rPr>
              <a:t>4</a:t>
            </a:r>
            <a:r>
              <a:rPr lang="ru-RU" sz="2400">
                <a:latin typeface="Georgia" pitchFamily="18" charset="0"/>
              </a:rPr>
              <a:t>)</a:t>
            </a:r>
          </a:p>
        </p:txBody>
      </p:sp>
      <p:graphicFrame>
        <p:nvGraphicFramePr>
          <p:cNvPr id="30725" name="Object 5"/>
          <p:cNvGraphicFramePr>
            <a:graphicFrameLocks noChangeAspect="1"/>
          </p:cNvGraphicFramePr>
          <p:nvPr/>
        </p:nvGraphicFramePr>
        <p:xfrm>
          <a:off x="1428750" y="2357438"/>
          <a:ext cx="1565275" cy="1012825"/>
        </p:xfrm>
        <a:graphic>
          <a:graphicData uri="http://schemas.openxmlformats.org/presentationml/2006/ole">
            <p:oleObj spid="_x0000_s30725" name="Формула" r:id="rId7" imgW="609480" imgH="393480" progId="Equation.3">
              <p:embed/>
            </p:oleObj>
          </a:graphicData>
        </a:graphic>
      </p:graphicFrame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4857750" y="2643188"/>
            <a:ext cx="733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0000"/>
                </a:solidFill>
                <a:latin typeface="Georgia" pitchFamily="18" charset="0"/>
              </a:rPr>
              <a:t>X=8</a:t>
            </a:r>
            <a:endParaRPr lang="ru-RU" sz="280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5929313" y="5500688"/>
            <a:ext cx="1495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FF0000"/>
                </a:solidFill>
                <a:latin typeface="Georgia" pitchFamily="18" charset="0"/>
              </a:rPr>
              <a:t>ИЛИ </a:t>
            </a:r>
            <a:r>
              <a:rPr lang="en-US" sz="2800">
                <a:solidFill>
                  <a:srgbClr val="FF0000"/>
                </a:solidFill>
                <a:latin typeface="Georgia" pitchFamily="18" charset="0"/>
              </a:rPr>
              <a:t>X</a:t>
            </a:r>
            <a:r>
              <a:rPr lang="ru-RU" sz="2800">
                <a:solidFill>
                  <a:srgbClr val="FF0000"/>
                </a:solidFill>
                <a:latin typeface="Georgia" pitchFamily="18" charset="0"/>
              </a:rPr>
              <a:t>=0</a:t>
            </a:r>
          </a:p>
        </p:txBody>
      </p:sp>
      <p:sp>
        <p:nvSpPr>
          <p:cNvPr id="25" name="Прямоугольник 24"/>
          <p:cNvSpPr>
            <a:spLocks noChangeArrowheads="1"/>
          </p:cNvSpPr>
          <p:nvPr/>
        </p:nvSpPr>
        <p:spPr bwMode="auto">
          <a:xfrm>
            <a:off x="5000625" y="5500688"/>
            <a:ext cx="8143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0000"/>
                </a:solidFill>
                <a:latin typeface="Georgia" pitchFamily="18" charset="0"/>
              </a:rPr>
              <a:t>X=</a:t>
            </a:r>
            <a:r>
              <a:rPr lang="ru-RU" sz="2800">
                <a:solidFill>
                  <a:srgbClr val="FF0000"/>
                </a:solidFill>
                <a:latin typeface="Georgia" pitchFamily="18" charset="0"/>
              </a:rPr>
              <a:t>2 </a:t>
            </a:r>
            <a:endParaRPr lang="ru-RU" sz="2800">
              <a:latin typeface="Georgia" pitchFamily="18" charset="0"/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rot="16200000" flipV="1">
            <a:off x="6643688" y="5500688"/>
            <a:ext cx="571500" cy="57150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 flipH="1" flipV="1">
            <a:off x="6630194" y="5371306"/>
            <a:ext cx="452438" cy="854075"/>
          </a:xfrm>
          <a:prstGeom prst="line">
            <a:avLst/>
          </a:prstGeom>
          <a:ln w="2222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5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8" dur="3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3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9" dur="3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2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  <p:bldP spid="16" grpId="1"/>
      <p:bldP spid="17" grpId="0"/>
      <p:bldP spid="17" grpId="1"/>
      <p:bldP spid="28" grpId="0"/>
      <p:bldP spid="23" grpId="0"/>
      <p:bldP spid="24" grpId="0"/>
      <p:bldP spid="24" grpId="1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type="title"/>
          </p:nvPr>
        </p:nvSpPr>
        <p:spPr>
          <a:xfrm>
            <a:off x="428625" y="1285875"/>
            <a:ext cx="8258175" cy="2011363"/>
          </a:xfrm>
        </p:spPr>
        <p:txBody>
          <a:bodyPr>
            <a:noAutofit/>
          </a:bodyPr>
          <a:lstStyle/>
          <a:p>
            <a:pPr marL="514350" indent="-514350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b="1" i="1" dirty="0" smtClean="0">
                <a:solidFill>
                  <a:schemeClr val="tx1"/>
                </a:solidFill>
              </a:rPr>
              <a:t>Задача:</a:t>
            </a:r>
            <a:br>
              <a:rPr lang="ru-RU" sz="2400" b="1" i="1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 Заказ по выпуску машин завод должен был выполнить за 15 дней. Выпуская в день на 2 машины больше, чем планировалось, завод уже за 2 дня до окончания срока выпустил на 6 машин больше. Сколько машин в день должен был выпускать завод по плану?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2772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43188"/>
            <a:ext cx="8229600" cy="3482975"/>
          </a:xfrm>
        </p:spPr>
        <p:txBody>
          <a:bodyPr/>
          <a:lstStyle/>
          <a:p>
            <a:endParaRPr lang="ru-RU" smtClean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8625" y="3429000"/>
          <a:ext cx="8429625" cy="25669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636"/>
                <a:gridCol w="2857520"/>
                <a:gridCol w="2071702"/>
                <a:gridCol w="1928827"/>
              </a:tblGrid>
              <a:tr h="70453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производительность, машин в день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Время работы, дни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 выпущенных машин</a:t>
                      </a:r>
                    </a:p>
                  </a:txBody>
                  <a:tcPr/>
                </a:tc>
              </a:tr>
              <a:tr h="7729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По плану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15 дней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X</a:t>
                      </a:r>
                      <a:endParaRPr lang="ru-RU" sz="2800" dirty="0"/>
                    </a:p>
                  </a:txBody>
                  <a:tcPr/>
                </a:tc>
              </a:tr>
              <a:tr h="879971">
                <a:tc>
                  <a:txBody>
                    <a:bodyPr/>
                    <a:lstStyle/>
                    <a:p>
                      <a:r>
                        <a:rPr lang="ru-RU" dirty="0" smtClean="0"/>
                        <a:t>Фактически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 </a:t>
                      </a:r>
                      <a:endParaRPr lang="ru-RU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               </a:t>
                      </a:r>
                      <a:endParaRPr lang="ru-RU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X+6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2770" name="Object 2"/>
          <p:cNvGraphicFramePr>
            <a:graphicFrameLocks noChangeAspect="1"/>
          </p:cNvGraphicFramePr>
          <p:nvPr/>
        </p:nvGraphicFramePr>
        <p:xfrm>
          <a:off x="3143250" y="5072063"/>
          <a:ext cx="820738" cy="908050"/>
        </p:xfrm>
        <a:graphic>
          <a:graphicData uri="http://schemas.openxmlformats.org/presentationml/2006/ole">
            <p:oleObj spid="_x0000_s32770" name="Формула" r:id="rId3" imgW="355320" imgH="393480" progId="Equation.3">
              <p:embed/>
            </p:oleObj>
          </a:graphicData>
        </a:graphic>
      </p:graphicFrame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072063" y="5357813"/>
            <a:ext cx="14351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Georgia" pitchFamily="18" charset="0"/>
              </a:rPr>
              <a:t>13 дней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type="title"/>
          </p:nvPr>
        </p:nvSpPr>
        <p:spPr>
          <a:xfrm>
            <a:off x="428625" y="274638"/>
            <a:ext cx="8258175" cy="2011362"/>
          </a:xfrm>
        </p:spPr>
        <p:txBody>
          <a:bodyPr>
            <a:noAutofit/>
          </a:bodyPr>
          <a:lstStyle/>
          <a:p>
            <a:pPr marL="514350" indent="-514350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b="1" i="1" dirty="0" smtClean="0">
                <a:solidFill>
                  <a:schemeClr val="tx1"/>
                </a:solidFill>
              </a:rPr>
              <a:t>Задача:</a:t>
            </a:r>
            <a:br>
              <a:rPr lang="ru-RU" sz="2400" b="1" i="1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 Заказ по выпуску машин завод должен был выполнить за 15 дней. Выпуская в день на 2 машины больше, чем планировалось, завод уже за 2 дня до окончания срока выпустил на 6 машин больше. Сколько машин в день должен был выпускать завод по плану?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3799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43188"/>
            <a:ext cx="8229600" cy="3482975"/>
          </a:xfrm>
        </p:spPr>
        <p:txBody>
          <a:bodyPr/>
          <a:lstStyle/>
          <a:p>
            <a:endParaRPr lang="ru-RU" smtClean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50" y="2428875"/>
          <a:ext cx="8643938" cy="24876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3304"/>
                <a:gridCol w="2903440"/>
                <a:gridCol w="2379866"/>
                <a:gridCol w="1857388"/>
              </a:tblGrid>
              <a:tr h="85603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производительность, машин в день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Время работы, дни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 выпущенных машин</a:t>
                      </a:r>
                    </a:p>
                  </a:txBody>
                  <a:tcPr/>
                </a:tc>
              </a:tr>
              <a:tr h="7490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По плану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15 дней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X</a:t>
                      </a:r>
                      <a:endParaRPr lang="ru-RU" sz="2800" dirty="0"/>
                    </a:p>
                  </a:txBody>
                  <a:tcPr/>
                </a:tc>
              </a:tr>
              <a:tr h="823807">
                <a:tc>
                  <a:txBody>
                    <a:bodyPr/>
                    <a:lstStyle/>
                    <a:p>
                      <a:r>
                        <a:rPr lang="ru-RU" dirty="0" smtClean="0"/>
                        <a:t>Фактически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 </a:t>
                      </a:r>
                      <a:endParaRPr lang="ru-RU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 </a:t>
                      </a:r>
                      <a:r>
                        <a:rPr lang="ru-RU" sz="2800" dirty="0" smtClean="0"/>
                        <a:t>13 дней</a:t>
                      </a:r>
                      <a:r>
                        <a:rPr lang="ru-RU" sz="2800" baseline="0" dirty="0" smtClean="0"/>
                        <a:t> </a:t>
                      </a:r>
                      <a:endParaRPr lang="ru-RU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X+6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3794" name="Object 2"/>
          <p:cNvGraphicFramePr>
            <a:graphicFrameLocks noChangeAspect="1"/>
          </p:cNvGraphicFramePr>
          <p:nvPr/>
        </p:nvGraphicFramePr>
        <p:xfrm>
          <a:off x="3357563" y="4000500"/>
          <a:ext cx="820737" cy="908050"/>
        </p:xfrm>
        <a:graphic>
          <a:graphicData uri="http://schemas.openxmlformats.org/presentationml/2006/ole">
            <p:oleObj spid="_x0000_s33794" name="Формула" r:id="rId3" imgW="355320" imgH="393480" progId="Equation.3">
              <p:embed/>
            </p:oleObj>
          </a:graphicData>
        </a:graphic>
      </p:graphicFrame>
      <p:graphicFrame>
        <p:nvGraphicFramePr>
          <p:cNvPr id="33795" name="Object 3"/>
          <p:cNvGraphicFramePr>
            <a:graphicFrameLocks noChangeAspect="1"/>
          </p:cNvGraphicFramePr>
          <p:nvPr/>
        </p:nvGraphicFramePr>
        <p:xfrm>
          <a:off x="2500313" y="3214688"/>
          <a:ext cx="469900" cy="908050"/>
        </p:xfrm>
        <a:graphic>
          <a:graphicData uri="http://schemas.openxmlformats.org/presentationml/2006/ole">
            <p:oleObj spid="_x0000_s33795" name="Формула" r:id="rId4" imgW="203040" imgH="393480" progId="Equation.3">
              <p:embed/>
            </p:oleObj>
          </a:graphicData>
        </a:graphic>
      </p:graphicFrame>
      <p:graphicFrame>
        <p:nvGraphicFramePr>
          <p:cNvPr id="33796" name="Object 4"/>
          <p:cNvGraphicFramePr>
            <a:graphicFrameLocks noChangeAspect="1"/>
          </p:cNvGraphicFramePr>
          <p:nvPr/>
        </p:nvGraphicFramePr>
        <p:xfrm>
          <a:off x="1214438" y="5572125"/>
          <a:ext cx="2052637" cy="908050"/>
        </p:xfrm>
        <a:graphic>
          <a:graphicData uri="http://schemas.openxmlformats.org/presentationml/2006/ole">
            <p:oleObj spid="_x0000_s33796" name="Формула" r:id="rId5" imgW="888840" imgH="393480" progId="Equation.3">
              <p:embed/>
            </p:oleObj>
          </a:graphicData>
        </a:graphic>
      </p:graphicFrame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286250" y="4929188"/>
            <a:ext cx="471487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Georgia" pitchFamily="18" charset="0"/>
              </a:rPr>
              <a:t>Можно  ли решить эту задачу с помощью уравнения </a:t>
            </a:r>
          </a:p>
        </p:txBody>
      </p:sp>
      <p:graphicFrame>
        <p:nvGraphicFramePr>
          <p:cNvPr id="33797" name="Object 5"/>
          <p:cNvGraphicFramePr>
            <a:graphicFrameLocks noChangeAspect="1"/>
          </p:cNvGraphicFramePr>
          <p:nvPr/>
        </p:nvGraphicFramePr>
        <p:xfrm>
          <a:off x="6572250" y="5786438"/>
          <a:ext cx="1787525" cy="908050"/>
        </p:xfrm>
        <a:graphic>
          <a:graphicData uri="http://schemas.openxmlformats.org/presentationml/2006/ole">
            <p:oleObj spid="_x0000_s33797" name="Формула" r:id="rId6" imgW="774360" imgH="393480" progId="Equation.3">
              <p:embed/>
            </p:oleObj>
          </a:graphicData>
        </a:graphic>
      </p:graphicFrame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8501063" y="6000750"/>
            <a:ext cx="2921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Georgia" pitchFamily="18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type="title"/>
          </p:nvPr>
        </p:nvSpPr>
        <p:spPr>
          <a:xfrm>
            <a:off x="500063" y="571500"/>
            <a:ext cx="8258175" cy="2011363"/>
          </a:xfrm>
        </p:spPr>
        <p:txBody>
          <a:bodyPr>
            <a:noAutofit/>
          </a:bodyPr>
          <a:lstStyle/>
          <a:p>
            <a:pPr marL="514350" indent="-514350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b="1" i="1" dirty="0" smtClean="0">
                <a:solidFill>
                  <a:schemeClr val="tx1"/>
                </a:solidFill>
              </a:rPr>
              <a:t>Задача:</a:t>
            </a:r>
            <a:br>
              <a:rPr lang="ru-RU" sz="2400" b="1" i="1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 Заказ по выпуску машин завод должен был выполнить за 15 дней. Выпуская в день на 2 машины больше, чем планировалось, завод уже за 2 дня до окончания срока выпустил на 6 машин больше. Сколько машин в день должен был выпускать завод по плану?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482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43188"/>
            <a:ext cx="8229600" cy="3482975"/>
          </a:xfrm>
        </p:spPr>
        <p:txBody>
          <a:bodyPr/>
          <a:lstStyle/>
          <a:p>
            <a:endParaRPr lang="ru-RU" smtClean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50" y="2643188"/>
          <a:ext cx="8643938" cy="22447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7606"/>
                <a:gridCol w="2929136"/>
                <a:gridCol w="2316366"/>
                <a:gridCol w="1920888"/>
              </a:tblGrid>
              <a:tr h="8842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производительность, машин в день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Время работы, дни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 выпущенных машин</a:t>
                      </a:r>
                    </a:p>
                  </a:txBody>
                  <a:tcPr/>
                </a:tc>
              </a:tr>
              <a:tr h="6335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По плану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15 дней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</a:tr>
              <a:tr h="696769">
                <a:tc>
                  <a:txBody>
                    <a:bodyPr/>
                    <a:lstStyle/>
                    <a:p>
                      <a:r>
                        <a:rPr lang="ru-RU" dirty="0" smtClean="0"/>
                        <a:t>Фактически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 </a:t>
                      </a:r>
                      <a:endParaRPr lang="ru-RU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 </a:t>
                      </a:r>
                      <a:r>
                        <a:rPr lang="ru-RU" sz="2800" dirty="0" smtClean="0"/>
                        <a:t>13 дней</a:t>
                      </a:r>
                      <a:r>
                        <a:rPr lang="ru-RU" sz="2800" baseline="0" dirty="0" smtClean="0"/>
                        <a:t> </a:t>
                      </a:r>
                      <a:endParaRPr lang="ru-RU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4820" name="Object 4"/>
          <p:cNvGraphicFramePr>
            <a:graphicFrameLocks noChangeAspect="1"/>
          </p:cNvGraphicFramePr>
          <p:nvPr/>
        </p:nvGraphicFramePr>
        <p:xfrm>
          <a:off x="928688" y="5286375"/>
          <a:ext cx="2052637" cy="908050"/>
        </p:xfrm>
        <a:graphic>
          <a:graphicData uri="http://schemas.openxmlformats.org/presentationml/2006/ole">
            <p:oleObj spid="_x0000_s34820" name="Формула" r:id="rId3" imgW="888840" imgH="393480" progId="Equation.3">
              <p:embed/>
            </p:oleObj>
          </a:graphicData>
        </a:graphic>
      </p:graphicFrame>
      <p:sp>
        <p:nvSpPr>
          <p:cNvPr id="34846" name="TextBox 7"/>
          <p:cNvSpPr txBox="1">
            <a:spLocks noChangeArrowheads="1"/>
          </p:cNvSpPr>
          <p:nvPr/>
        </p:nvSpPr>
        <p:spPr bwMode="auto">
          <a:xfrm>
            <a:off x="4214813" y="4857750"/>
            <a:ext cx="47148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Georgia" pitchFamily="18" charset="0"/>
              </a:rPr>
              <a:t>Можно  ли решить эту задачу с помощью уравнения </a:t>
            </a:r>
          </a:p>
        </p:txBody>
      </p:sp>
      <p:graphicFrame>
        <p:nvGraphicFramePr>
          <p:cNvPr id="34821" name="Object 5"/>
          <p:cNvGraphicFramePr>
            <a:graphicFrameLocks noChangeAspect="1"/>
          </p:cNvGraphicFramePr>
          <p:nvPr/>
        </p:nvGraphicFramePr>
        <p:xfrm>
          <a:off x="5143500" y="5715000"/>
          <a:ext cx="1787525" cy="908050"/>
        </p:xfrm>
        <a:graphic>
          <a:graphicData uri="http://schemas.openxmlformats.org/presentationml/2006/ole">
            <p:oleObj spid="_x0000_s34821" name="Формула" r:id="rId4" imgW="774360" imgH="393480" progId="Equation.3">
              <p:embed/>
            </p:oleObj>
          </a:graphicData>
        </a:graphic>
      </p:graphicFrame>
      <p:sp>
        <p:nvSpPr>
          <p:cNvPr id="34847" name="TextBox 9"/>
          <p:cNvSpPr txBox="1">
            <a:spLocks noChangeArrowheads="1"/>
          </p:cNvSpPr>
          <p:nvPr/>
        </p:nvSpPr>
        <p:spPr bwMode="auto">
          <a:xfrm>
            <a:off x="7358063" y="5857875"/>
            <a:ext cx="2921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Georgia" pitchFamily="18" charset="0"/>
              </a:rPr>
              <a:t>?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429500" y="3429000"/>
            <a:ext cx="1500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Georgia" pitchFamily="18" charset="0"/>
              </a:rPr>
              <a:t>15x</a:t>
            </a:r>
            <a:endParaRPr lang="ru-RU" sz="3200">
              <a:latin typeface="Georgia" pitchFamily="18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357563" y="3429000"/>
            <a:ext cx="2921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Georgia" pitchFamily="18" charset="0"/>
              </a:rPr>
              <a:t>x</a:t>
            </a:r>
            <a:endParaRPr lang="ru-RU" sz="3200">
              <a:latin typeface="Georgia" pitchFamily="18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071813" y="4214813"/>
            <a:ext cx="1428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Georgia" pitchFamily="18" charset="0"/>
              </a:rPr>
              <a:t>X+2</a:t>
            </a:r>
            <a:endParaRPr lang="ru-RU" sz="3200">
              <a:latin typeface="Georgia" pitchFamily="18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7215188" y="4143375"/>
            <a:ext cx="15001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Georgia" pitchFamily="18" charset="0"/>
              </a:rPr>
              <a:t>15x+6</a:t>
            </a:r>
            <a:endParaRPr lang="ru-RU" sz="320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Содержимое 2"/>
          <p:cNvSpPr>
            <a:spLocks noGrp="1"/>
          </p:cNvSpPr>
          <p:nvPr>
            <p:ph sz="quarter" idx="1"/>
          </p:nvPr>
        </p:nvSpPr>
        <p:spPr>
          <a:xfrm>
            <a:off x="500063" y="357188"/>
            <a:ext cx="8229600" cy="4525962"/>
          </a:xfrm>
        </p:spPr>
        <p:txBody>
          <a:bodyPr/>
          <a:lstStyle/>
          <a:p>
            <a:pPr indent="-76200">
              <a:buFont typeface="Wingdings 2" pitchFamily="18" charset="2"/>
              <a:buNone/>
            </a:pPr>
            <a:endParaRPr lang="ru-RU" smtClean="0"/>
          </a:p>
          <a:p>
            <a:pPr indent="-76200">
              <a:buFont typeface="Wingdings 2" pitchFamily="18" charset="2"/>
              <a:buNone/>
            </a:pPr>
            <a:endParaRPr lang="ru-RU" smtClean="0"/>
          </a:p>
          <a:p>
            <a:pPr indent="-76200">
              <a:buFont typeface="Wingdings 2" pitchFamily="18" charset="2"/>
              <a:buNone/>
            </a:pPr>
            <a:r>
              <a:rPr lang="ru-RU" smtClean="0"/>
              <a:t>На изготовление 99 деталей первый рабочий затрачивает на 2 часа меньше, чем второй рабочий на изготовление 110 таких же деталей. Известно, что первый рабочий за час делает на 1 деталь больше, чем второй. Сколько деталей в час делает второй рабочий?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88" y="4071938"/>
          <a:ext cx="8215312" cy="23574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074"/>
                <a:gridCol w="2857520"/>
                <a:gridCol w="2214578"/>
                <a:gridCol w="1500199"/>
              </a:tblGrid>
              <a:tr h="70453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производительность, деталей в час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время,</a:t>
                      </a:r>
                    </a:p>
                    <a:p>
                      <a:r>
                        <a:rPr lang="ru-RU" dirty="0" smtClean="0"/>
                        <a:t> часов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Всего</a:t>
                      </a:r>
                    </a:p>
                    <a:p>
                      <a:r>
                        <a:rPr lang="ru-RU" dirty="0" smtClean="0"/>
                        <a:t>деталей</a:t>
                      </a:r>
                    </a:p>
                  </a:txBody>
                  <a:tcPr/>
                </a:tc>
              </a:tr>
              <a:tr h="7729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Первый рабочий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 2 часа меньше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99</a:t>
                      </a:r>
                      <a:endParaRPr lang="ru-RU" dirty="0"/>
                    </a:p>
                  </a:txBody>
                  <a:tcPr/>
                </a:tc>
              </a:tr>
              <a:tr h="879971">
                <a:tc>
                  <a:txBody>
                    <a:bodyPr/>
                    <a:lstStyle/>
                    <a:p>
                      <a:r>
                        <a:rPr lang="ru-RU" dirty="0" smtClean="0"/>
                        <a:t>Второй рабочий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               </a:t>
                      </a:r>
                      <a:endParaRPr lang="ru-RU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Соединительная линия уступом 4"/>
          <p:cNvCxnSpPr/>
          <p:nvPr/>
        </p:nvCxnSpPr>
        <p:spPr>
          <a:xfrm rot="16200000" flipH="1">
            <a:off x="5786438" y="5429250"/>
            <a:ext cx="785812" cy="357188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/>
              <a:t>Какое из данных уравнений подходит для решения задачи? Что взяли за </a:t>
            </a:r>
            <a:r>
              <a:rPr lang="en-US" sz="3200" dirty="0" smtClean="0"/>
              <a:t>x?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63" y="1428750"/>
            <a:ext cx="8229600" cy="2757488"/>
          </a:xfrm>
        </p:spPr>
        <p:txBody>
          <a:bodyPr>
            <a:normAutofit/>
          </a:bodyPr>
          <a:lstStyle/>
          <a:p>
            <a:pPr marL="274320" indent="15875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i="1" dirty="0"/>
              <a:t>Заказ на 182 детали первый рабочий выполняет на 1 час быстрее, чем второй. Сколько деталей в час делает второй рабочий, если известно, что первый за час делает на 1 деталь больше?</a:t>
            </a:r>
            <a:endParaRPr lang="ru-RU" dirty="0"/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1374775" y="4279900"/>
          <a:ext cx="2316163" cy="1011238"/>
        </p:xfrm>
        <a:graphic>
          <a:graphicData uri="http://schemas.openxmlformats.org/presentationml/2006/ole">
            <p:oleObj spid="_x0000_s7170" name="Формула" r:id="rId3" imgW="901440" imgH="393480" progId="Equation.3">
              <p:embed/>
            </p:oleObj>
          </a:graphicData>
        </a:graphic>
      </p:graphicFrame>
      <p:graphicFrame>
        <p:nvGraphicFramePr>
          <p:cNvPr id="7171" name="Object 3"/>
          <p:cNvGraphicFramePr>
            <a:graphicFrameLocks noChangeAspect="1"/>
          </p:cNvGraphicFramePr>
          <p:nvPr/>
        </p:nvGraphicFramePr>
        <p:xfrm>
          <a:off x="4643438" y="4357688"/>
          <a:ext cx="2316162" cy="1011237"/>
        </p:xfrm>
        <a:graphic>
          <a:graphicData uri="http://schemas.openxmlformats.org/presentationml/2006/ole">
            <p:oleObj spid="_x0000_s7171" name="Формула" r:id="rId4" imgW="901440" imgH="393480" progId="Equation.3">
              <p:embed/>
            </p:oleObj>
          </a:graphicData>
        </a:graphic>
      </p:graphicFrame>
      <p:graphicFrame>
        <p:nvGraphicFramePr>
          <p:cNvPr id="7172" name="Object 4"/>
          <p:cNvGraphicFramePr>
            <a:graphicFrameLocks noChangeAspect="1"/>
          </p:cNvGraphicFramePr>
          <p:nvPr/>
        </p:nvGraphicFramePr>
        <p:xfrm>
          <a:off x="1357313" y="5429250"/>
          <a:ext cx="2316162" cy="1011238"/>
        </p:xfrm>
        <a:graphic>
          <a:graphicData uri="http://schemas.openxmlformats.org/presentationml/2006/ole">
            <p:oleObj spid="_x0000_s7172" name="Формула" r:id="rId5" imgW="901440" imgH="393480" progId="Equation.3">
              <p:embed/>
            </p:oleObj>
          </a:graphicData>
        </a:graphic>
      </p:graphicFrame>
      <p:sp>
        <p:nvSpPr>
          <p:cNvPr id="7176" name="TextBox 6"/>
          <p:cNvSpPr txBox="1">
            <a:spLocks noChangeArrowheads="1"/>
          </p:cNvSpPr>
          <p:nvPr/>
        </p:nvSpPr>
        <p:spPr bwMode="auto">
          <a:xfrm>
            <a:off x="857250" y="4572000"/>
            <a:ext cx="4333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Georgia" pitchFamily="18" charset="0"/>
              </a:rPr>
              <a:t>1)</a:t>
            </a:r>
          </a:p>
        </p:txBody>
      </p:sp>
      <p:sp>
        <p:nvSpPr>
          <p:cNvPr id="7177" name="TextBox 7"/>
          <p:cNvSpPr txBox="1">
            <a:spLocks noChangeArrowheads="1"/>
          </p:cNvSpPr>
          <p:nvPr/>
        </p:nvSpPr>
        <p:spPr bwMode="auto">
          <a:xfrm>
            <a:off x="785813" y="5715000"/>
            <a:ext cx="4333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Georgia" pitchFamily="18" charset="0"/>
              </a:rPr>
              <a:t>2)</a:t>
            </a:r>
          </a:p>
        </p:txBody>
      </p:sp>
      <p:sp>
        <p:nvSpPr>
          <p:cNvPr id="7178" name="TextBox 8"/>
          <p:cNvSpPr txBox="1">
            <a:spLocks noChangeArrowheads="1"/>
          </p:cNvSpPr>
          <p:nvPr/>
        </p:nvSpPr>
        <p:spPr bwMode="auto">
          <a:xfrm>
            <a:off x="4286250" y="4643438"/>
            <a:ext cx="4333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Georgia" pitchFamily="18" charset="0"/>
              </a:rPr>
              <a:t>3)</a:t>
            </a:r>
          </a:p>
        </p:txBody>
      </p:sp>
      <p:graphicFrame>
        <p:nvGraphicFramePr>
          <p:cNvPr id="7173" name="Object 5"/>
          <p:cNvGraphicFramePr>
            <a:graphicFrameLocks noChangeAspect="1"/>
          </p:cNvGraphicFramePr>
          <p:nvPr/>
        </p:nvGraphicFramePr>
        <p:xfrm>
          <a:off x="4714875" y="5572125"/>
          <a:ext cx="2316163" cy="1011238"/>
        </p:xfrm>
        <a:graphic>
          <a:graphicData uri="http://schemas.openxmlformats.org/presentationml/2006/ole">
            <p:oleObj spid="_x0000_s7173" name="Формула" r:id="rId6" imgW="901440" imgH="393480" progId="Equation.3">
              <p:embed/>
            </p:oleObj>
          </a:graphicData>
        </a:graphic>
      </p:graphicFrame>
      <p:sp>
        <p:nvSpPr>
          <p:cNvPr id="7179" name="TextBox 10"/>
          <p:cNvSpPr txBox="1">
            <a:spLocks noChangeArrowheads="1"/>
          </p:cNvSpPr>
          <p:nvPr/>
        </p:nvSpPr>
        <p:spPr bwMode="auto">
          <a:xfrm>
            <a:off x="4286250" y="5929313"/>
            <a:ext cx="4333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Georgia" pitchFamily="18" charset="0"/>
              </a:rPr>
              <a:t>4</a:t>
            </a:r>
            <a:r>
              <a:rPr lang="ru-RU" sz="2400">
                <a:latin typeface="Georgia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842</TotalTime>
  <Words>621</Words>
  <Application>Microsoft Office PowerPoint</Application>
  <PresentationFormat>Экран (4:3)</PresentationFormat>
  <Paragraphs>142</Paragraphs>
  <Slides>13</Slides>
  <Notes>4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31" baseType="lpstr">
      <vt:lpstr>Georgia</vt:lpstr>
      <vt:lpstr>Arial</vt:lpstr>
      <vt:lpstr>Wingdings 2</vt:lpstr>
      <vt:lpstr>Wingdings</vt:lpstr>
      <vt:lpstr>Calibri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Формула</vt:lpstr>
      <vt:lpstr>Решение задач на составление дробных рациональных  уравнений</vt:lpstr>
      <vt:lpstr>Решите уравнения устно:</vt:lpstr>
      <vt:lpstr>Решите уравнения:</vt:lpstr>
      <vt:lpstr>Проверка:</vt:lpstr>
      <vt:lpstr> Задача:  Заказ по выпуску машин завод должен был выполнить за 15 дней. Выпуская в день на 2 машины больше, чем планировалось, завод уже за 2 дня до окончания срока выпустил на 6 машин больше. Сколько машин в день должен был выпускать завод по плану?</vt:lpstr>
      <vt:lpstr> Задача:  Заказ по выпуску машин завод должен был выполнить за 15 дней. Выпуская в день на 2 машины больше, чем планировалось, завод уже за 2 дня до окончания срока выпустил на 6 машин больше. Сколько машин в день должен был выпускать завод по плану?</vt:lpstr>
      <vt:lpstr> Задача:  Заказ по выпуску машин завод должен был выполнить за 15 дней. Выпуская в день на 2 машины больше, чем планировалось, завод уже за 2 дня до окончания срока выпустил на 6 машин больше. Сколько машин в день должен был выпускать завод по плану?</vt:lpstr>
      <vt:lpstr>Слайд 8</vt:lpstr>
      <vt:lpstr>Какое из данных уравнений подходит для решения задачи? Что взяли за x?</vt:lpstr>
      <vt:lpstr>Слайд 10</vt:lpstr>
      <vt:lpstr>Пусть скорость лодки в неподвижной воде х км/ч.</vt:lpstr>
      <vt:lpstr>Пусть скорость лодки в неподвижной воде х км/ч.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Света</dc:creator>
  <cp:lastModifiedBy>User</cp:lastModifiedBy>
  <cp:revision>57</cp:revision>
  <dcterms:created xsi:type="dcterms:W3CDTF">2010-02-11T04:50:43Z</dcterms:created>
  <dcterms:modified xsi:type="dcterms:W3CDTF">2012-03-04T19:36:23Z</dcterms:modified>
</cp:coreProperties>
</file>