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72" r:id="rId1"/>
  </p:sldMasterIdLst>
  <p:notesMasterIdLst>
    <p:notesMasterId r:id="rId6"/>
  </p:notesMasterIdLst>
  <p:sldIdLst>
    <p:sldId id="381" r:id="rId2"/>
    <p:sldId id="349" r:id="rId3"/>
    <p:sldId id="379" r:id="rId4"/>
    <p:sldId id="380" r:id="rId5"/>
  </p:sldIdLst>
  <p:sldSz cx="12192000" cy="6858000"/>
  <p:notesSz cx="6858000" cy="9144000"/>
  <p:embeddedFontLst>
    <p:embeddedFont>
      <p:font typeface="Calibri" panose="020F0502020204030204" pitchFamily="34" charset="0"/>
      <p:regular r:id="rId7"/>
      <p:bold r:id="rId8"/>
      <p:italic r:id="rId9"/>
      <p:boldItalic r:id="rId10"/>
    </p:embeddedFont>
    <p:embeddedFont>
      <p:font typeface="Calibri Light" panose="020F0302020204030204" pitchFamily="34" charset="0"/>
      <p:regular r:id="rId11"/>
      <p:italic r:id="rId12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203" autoAdjust="0"/>
  </p:normalViewPr>
  <p:slideViewPr>
    <p:cSldViewPr>
      <p:cViewPr varScale="1">
        <p:scale>
          <a:sx n="34" d="100"/>
          <a:sy n="34" d="100"/>
        </p:scale>
        <p:origin x="878" y="2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font" Target="fonts/font3.fntdata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5FF07B-1483-4B37-9CE5-0EAF373C6A9F}" type="datetimeFigureOut">
              <a:rPr lang="ru-RU" smtClean="0"/>
              <a:t>08.03.2019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AE0BC6-7480-468F-A3B3-9E56196907B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71563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08.03.2019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86537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08.03.2019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555330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08.03.2019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4173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08.03.2019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44990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08.03.2019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96162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08.03.2019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19575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08.03.2019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679418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08.03.2019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39735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08.03.2019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082058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08.03.2019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6515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08.03.2019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53508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08.03.2019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5090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hlinkClick r:id="" action="ppaction://noaction"/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1756" y="422197"/>
            <a:ext cx="4705517" cy="60311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Скругленный прямоугольник 4"/>
          <p:cNvSpPr/>
          <p:nvPr/>
        </p:nvSpPr>
        <p:spPr>
          <a:xfrm>
            <a:off x="7896200" y="2355536"/>
            <a:ext cx="2448272" cy="136149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800" b="1" dirty="0" err="1" smtClean="0">
                <a:solidFill>
                  <a:schemeClr val="tx1"/>
                </a:solidFill>
                <a:latin typeface="Calibri" panose="020F0502020204030204" pitchFamily="34" charset="0"/>
              </a:rPr>
              <a:t>Klima</a:t>
            </a:r>
            <a:r>
              <a:rPr lang="en-US" sz="28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in Deutschland </a:t>
            </a:r>
          </a:p>
        </p:txBody>
      </p:sp>
    </p:spTree>
    <p:extLst>
      <p:ext uri="{BB962C8B-B14F-4D97-AF65-F5344CB8AC3E}">
        <p14:creationId xmlns:p14="http://schemas.microsoft.com/office/powerpoint/2010/main" val="10723993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539554" y="2426112"/>
            <a:ext cx="588503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de-DE" sz="2000" b="1" dirty="0" smtClean="0"/>
              <a:t>Im </a:t>
            </a:r>
            <a:r>
              <a:rPr lang="de-DE" sz="2000" b="1" dirty="0"/>
              <a:t>Norden </a:t>
            </a:r>
            <a:r>
              <a:rPr lang="de-DE" sz="2000" dirty="0"/>
              <a:t>Deutschlands ist das </a:t>
            </a:r>
            <a:r>
              <a:rPr lang="de-DE" sz="2000" dirty="0">
                <a:solidFill>
                  <a:srgbClr val="FF0000"/>
                </a:solidFill>
              </a:rPr>
              <a:t>Klima</a:t>
            </a:r>
            <a:r>
              <a:rPr lang="de-DE" sz="2000" dirty="0"/>
              <a:t> durch Nordsee und Ostsee sehr stark maritim geprägt</a:t>
            </a:r>
            <a:r>
              <a:rPr lang="de-DE" sz="2000" dirty="0" smtClean="0"/>
              <a:t>. Niederschlagsreiche </a:t>
            </a:r>
            <a:r>
              <a:rPr lang="de-DE" sz="2000" dirty="0"/>
              <a:t>Sommer und milde Winter mit schweren Stürmen kennzeichnen die Nordseeküste und ihr Hinterland</a:t>
            </a:r>
            <a:r>
              <a:rPr lang="de-DE" sz="2000" dirty="0" smtClean="0"/>
              <a:t>.</a:t>
            </a:r>
            <a:r>
              <a:rPr lang="ru-RU" sz="2000" dirty="0" smtClean="0"/>
              <a:t> </a:t>
            </a:r>
            <a:r>
              <a:rPr lang="de-DE" sz="2000" dirty="0"/>
              <a:t>An der Ostsee sind die Sommer dagegen niederschlagsärmer und </a:t>
            </a:r>
            <a:r>
              <a:rPr lang="de-DE" sz="2000" dirty="0" smtClean="0"/>
              <a:t>heißer.</a:t>
            </a:r>
            <a:r>
              <a:rPr lang="ru-RU" sz="2000" dirty="0" smtClean="0"/>
              <a:t> </a:t>
            </a:r>
            <a:r>
              <a:rPr lang="de-DE" sz="2000" dirty="0" smtClean="0"/>
              <a:t>	</a:t>
            </a:r>
            <a:endParaRPr lang="ru-RU" sz="2000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08" y="260648"/>
            <a:ext cx="4363943" cy="64087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5841154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519936" y="2170599"/>
            <a:ext cx="597666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de-DE" sz="2000" dirty="0" smtClean="0"/>
              <a:t>Das</a:t>
            </a:r>
            <a:r>
              <a:rPr lang="de-DE" sz="2000" dirty="0" smtClean="0">
                <a:solidFill>
                  <a:srgbClr val="FF0000"/>
                </a:solidFill>
              </a:rPr>
              <a:t> </a:t>
            </a:r>
            <a:r>
              <a:rPr lang="de-DE" sz="2000" dirty="0">
                <a:solidFill>
                  <a:srgbClr val="FF0000"/>
                </a:solidFill>
              </a:rPr>
              <a:t>Klima </a:t>
            </a:r>
            <a:r>
              <a:rPr lang="de-DE" sz="2000" b="1" dirty="0"/>
              <a:t>im Westen </a:t>
            </a:r>
            <a:r>
              <a:rPr lang="de-DE" sz="2000" dirty="0"/>
              <a:t>Deutschlands </a:t>
            </a:r>
            <a:r>
              <a:rPr lang="de-DE" sz="2000" dirty="0" smtClean="0"/>
              <a:t>zeichnet </a:t>
            </a:r>
            <a:r>
              <a:rPr lang="de-DE" sz="2000" dirty="0"/>
              <a:t>sich durch regenreiche Winter und mäßig-warme Sommer aus</a:t>
            </a:r>
            <a:r>
              <a:rPr lang="de-DE" sz="2000" dirty="0" smtClean="0"/>
              <a:t>.</a:t>
            </a:r>
            <a:r>
              <a:rPr lang="ru-RU" sz="2000" dirty="0" smtClean="0"/>
              <a:t> </a:t>
            </a:r>
            <a:r>
              <a:rPr lang="de-DE" sz="2000" dirty="0" smtClean="0"/>
              <a:t>Der </a:t>
            </a:r>
            <a:r>
              <a:rPr lang="de-DE" sz="2000" dirty="0"/>
              <a:t>Einfluss des Ozeans nimmt </a:t>
            </a:r>
            <a:r>
              <a:rPr lang="de-DE" sz="2000" b="1" dirty="0"/>
              <a:t>nach Osten </a:t>
            </a:r>
            <a:r>
              <a:rPr lang="de-DE" sz="2000" dirty="0"/>
              <a:t>und </a:t>
            </a:r>
            <a:r>
              <a:rPr lang="de-DE" sz="2000" b="1" dirty="0"/>
              <a:t>Südosten</a:t>
            </a:r>
            <a:r>
              <a:rPr lang="de-DE" sz="2000" dirty="0"/>
              <a:t> deutlich ab. Hier finden sich eindeutig kontinentale Züge des Klimas mit großen Temperaturunterschieden zwischen warmen bis heißen Sommern und kalten Wintern</a:t>
            </a:r>
            <a:r>
              <a:rPr lang="de-DE" sz="2000" dirty="0" smtClean="0"/>
              <a:t>.</a:t>
            </a:r>
            <a:r>
              <a:rPr lang="ru-RU" sz="2000" dirty="0" smtClean="0"/>
              <a:t> </a:t>
            </a:r>
            <a:r>
              <a:rPr lang="de-DE" sz="2000" b="1" dirty="0" smtClean="0"/>
              <a:t>	</a:t>
            </a:r>
            <a:endParaRPr lang="ru-RU" sz="2000" dirty="0" smtClean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08" y="260648"/>
            <a:ext cx="4363943" cy="64087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9203194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656082" y="2006838"/>
            <a:ext cx="576851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de-DE" sz="2000" b="1" dirty="0" smtClean="0"/>
              <a:t>Der </a:t>
            </a:r>
            <a:r>
              <a:rPr lang="de-DE" sz="2000" b="1" dirty="0"/>
              <a:t>Südwesten </a:t>
            </a:r>
            <a:r>
              <a:rPr lang="de-DE" sz="2000" dirty="0"/>
              <a:t>Deutschlands </a:t>
            </a:r>
            <a:r>
              <a:rPr lang="en-US" sz="2000" dirty="0" smtClean="0"/>
              <a:t>hat </a:t>
            </a:r>
            <a:r>
              <a:rPr lang="de-DE" sz="2000" dirty="0" smtClean="0"/>
              <a:t>ein </a:t>
            </a:r>
            <a:r>
              <a:rPr lang="de-DE" sz="2000" dirty="0"/>
              <a:t>feuchtes subtropisches </a:t>
            </a:r>
            <a:r>
              <a:rPr lang="de-DE" sz="2000" dirty="0">
                <a:solidFill>
                  <a:srgbClr val="FF0000"/>
                </a:solidFill>
              </a:rPr>
              <a:t>Klima</a:t>
            </a:r>
            <a:r>
              <a:rPr lang="de-DE" sz="2000" dirty="0"/>
              <a:t>. Hier ist es ganzjährig mild</a:t>
            </a:r>
            <a:r>
              <a:rPr lang="de-DE" sz="2000" dirty="0" smtClean="0"/>
              <a:t>.</a:t>
            </a:r>
            <a:r>
              <a:rPr lang="ru-RU" sz="2000" dirty="0" smtClean="0"/>
              <a:t> </a:t>
            </a:r>
          </a:p>
          <a:p>
            <a:pPr algn="just"/>
            <a:r>
              <a:rPr lang="de-DE" sz="2000" b="1" dirty="0" smtClean="0"/>
              <a:t>Südostdeutschland</a:t>
            </a:r>
            <a:r>
              <a:rPr lang="de-DE" sz="2000" dirty="0" smtClean="0"/>
              <a:t> </a:t>
            </a:r>
            <a:r>
              <a:rPr lang="de-DE" sz="2000" dirty="0"/>
              <a:t>zeigt ein ausgeprägt kontinentales Klima mit viel Schnee im kalten Winter und heißen, </a:t>
            </a:r>
            <a:r>
              <a:rPr lang="de-DE" sz="2000" dirty="0" smtClean="0"/>
              <a:t>trockenen </a:t>
            </a:r>
            <a:r>
              <a:rPr lang="de-DE" sz="2000" dirty="0"/>
              <a:t>Sommern.</a:t>
            </a:r>
          </a:p>
          <a:p>
            <a:pPr algn="just"/>
            <a:r>
              <a:rPr lang="de-DE" sz="2000" b="1" dirty="0" smtClean="0"/>
              <a:t>Das </a:t>
            </a:r>
            <a:r>
              <a:rPr lang="de-DE" sz="2000" b="1" dirty="0"/>
              <a:t>Klima in den Alpen </a:t>
            </a:r>
            <a:r>
              <a:rPr lang="de-DE" sz="2000" dirty="0"/>
              <a:t>entspricht dem typischen Gebirgsklima (</a:t>
            </a:r>
            <a:r>
              <a:rPr lang="de-DE" sz="2000" dirty="0" err="1" smtClean="0"/>
              <a:t>Tundrenklima</a:t>
            </a:r>
            <a:r>
              <a:rPr lang="de-DE" sz="2000" dirty="0" smtClean="0"/>
              <a:t>). In </a:t>
            </a:r>
            <a:r>
              <a:rPr lang="de-DE" sz="2000" dirty="0"/>
              <a:t>einigen Mittelgebirgen (Harz, Erzgebirge und mittelgebirgige Randzonen der Alpen) herrscht subpolares Klima. </a:t>
            </a:r>
            <a:endParaRPr lang="ru-RU" sz="2000" dirty="0" smtClean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08" y="260648"/>
            <a:ext cx="4363943" cy="64087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1965474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2E75B5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5744</TotalTime>
  <Words>153</Words>
  <Application>Microsoft Office PowerPoint</Application>
  <PresentationFormat>Широкоэкранный</PresentationFormat>
  <Paragraphs>6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Calibri</vt:lpstr>
      <vt:lpstr>Arial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Лариса</dc:creator>
  <cp:lastModifiedBy>Larisa</cp:lastModifiedBy>
  <cp:revision>463</cp:revision>
  <dcterms:created xsi:type="dcterms:W3CDTF">2012-12-19T16:22:28Z</dcterms:created>
  <dcterms:modified xsi:type="dcterms:W3CDTF">2019-03-08T15:03:59Z</dcterms:modified>
</cp:coreProperties>
</file>