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8" r:id="rId2"/>
    <p:sldId id="256" r:id="rId3"/>
    <p:sldId id="261" r:id="rId4"/>
    <p:sldId id="263" r:id="rId5"/>
    <p:sldId id="264" r:id="rId6"/>
    <p:sldId id="293" r:id="rId7"/>
    <p:sldId id="269" r:id="rId8"/>
    <p:sldId id="294" r:id="rId9"/>
    <p:sldId id="29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97" r:id="rId18"/>
    <p:sldId id="298" r:id="rId19"/>
    <p:sldId id="284" r:id="rId20"/>
    <p:sldId id="300" r:id="rId21"/>
    <p:sldId id="302" r:id="rId22"/>
    <p:sldId id="303" r:id="rId23"/>
    <p:sldId id="310" r:id="rId24"/>
    <p:sldId id="311" r:id="rId25"/>
    <p:sldId id="312" r:id="rId26"/>
    <p:sldId id="313" r:id="rId27"/>
    <p:sldId id="314" r:id="rId28"/>
    <p:sldId id="316" r:id="rId29"/>
    <p:sldId id="317" r:id="rId30"/>
    <p:sldId id="318" r:id="rId31"/>
    <p:sldId id="320" r:id="rId32"/>
    <p:sldId id="321" r:id="rId33"/>
    <p:sldId id="322" r:id="rId34"/>
    <p:sldId id="319" r:id="rId35"/>
    <p:sldId id="323" r:id="rId36"/>
    <p:sldId id="305" r:id="rId37"/>
    <p:sldId id="309" r:id="rId38"/>
    <p:sldId id="307" r:id="rId39"/>
    <p:sldId id="30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FF99"/>
    <a:srgbClr val="FF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566" autoAdjust="0"/>
  </p:normalViewPr>
  <p:slideViewPr>
    <p:cSldViewPr>
      <p:cViewPr varScale="1">
        <p:scale>
          <a:sx n="73" d="100"/>
          <a:sy n="73" d="100"/>
        </p:scale>
        <p:origin x="-4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C8A8D-FD3B-4C5B-B676-6F5860B2540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81B159-B0DF-4A6F-A25E-0408019D69D6}">
      <dgm:prSet phldrT="[Текст]" custT="1"/>
      <dgm:spPr/>
      <dgm:t>
        <a:bodyPr/>
        <a:lstStyle/>
        <a:p>
          <a:r>
            <a:rPr lang="ru-RU" sz="3200" dirty="0" smtClean="0">
              <a:latin typeface="+mn-lt"/>
              <a:cs typeface="Times New Roman" pitchFamily="18" charset="0"/>
            </a:rPr>
            <a:t>По предметной области</a:t>
          </a:r>
        </a:p>
      </dgm:t>
    </dgm:pt>
    <dgm:pt modelId="{BE593809-A805-47A2-B59B-336B2FE780D2}" type="parTrans" cxnId="{81B8967C-DEF9-42A5-8B8D-8C4B585CDFB5}">
      <dgm:prSet/>
      <dgm:spPr/>
      <dgm:t>
        <a:bodyPr/>
        <a:lstStyle/>
        <a:p>
          <a:endParaRPr lang="ru-RU"/>
        </a:p>
      </dgm:t>
    </dgm:pt>
    <dgm:pt modelId="{B93EA0BD-CBA7-4AE0-830A-79C2FD26A9D2}" type="sibTrans" cxnId="{81B8967C-DEF9-42A5-8B8D-8C4B585CDFB5}">
      <dgm:prSet/>
      <dgm:spPr/>
      <dgm:t>
        <a:bodyPr/>
        <a:lstStyle/>
        <a:p>
          <a:endParaRPr lang="ru-RU"/>
        </a:p>
      </dgm:t>
    </dgm:pt>
    <dgm:pt modelId="{96A5941C-2175-4D00-80C8-6B3EA4F3AC76}" type="asst">
      <dgm:prSet phldrT="[Текст]" custT="1"/>
      <dgm:spPr/>
      <dgm:t>
        <a:bodyPr/>
        <a:lstStyle/>
        <a:p>
          <a:endParaRPr lang="ru-RU" sz="1500" dirty="0" smtClean="0"/>
        </a:p>
        <a:p>
          <a:endParaRPr lang="ru-RU" sz="1500" dirty="0" smtClean="0"/>
        </a:p>
        <a:p>
          <a:r>
            <a:rPr lang="ru-RU" sz="1500" dirty="0" smtClean="0"/>
            <a:t>Математические;</a:t>
          </a:r>
        </a:p>
        <a:p>
          <a:r>
            <a:rPr lang="ru-RU" sz="1500" dirty="0" smtClean="0"/>
            <a:t>Химические;</a:t>
          </a:r>
        </a:p>
        <a:p>
          <a:r>
            <a:rPr lang="ru-RU" sz="1500" dirty="0" smtClean="0"/>
            <a:t>Биологические;</a:t>
          </a:r>
        </a:p>
        <a:p>
          <a:r>
            <a:rPr lang="ru-RU" sz="1500" dirty="0" smtClean="0"/>
            <a:t>Физические;</a:t>
          </a:r>
        </a:p>
        <a:p>
          <a:r>
            <a:rPr lang="ru-RU" sz="1500" dirty="0" smtClean="0"/>
            <a:t>Экологические;</a:t>
          </a:r>
        </a:p>
        <a:p>
          <a:r>
            <a:rPr lang="ru-RU" sz="1500" dirty="0" smtClean="0"/>
            <a:t>Географические и др.</a:t>
          </a:r>
        </a:p>
        <a:p>
          <a:endParaRPr lang="ru-RU" sz="1500" dirty="0" smtClean="0"/>
        </a:p>
        <a:p>
          <a:endParaRPr lang="ru-RU" sz="1100" dirty="0"/>
        </a:p>
      </dgm:t>
    </dgm:pt>
    <dgm:pt modelId="{4B2CD7F6-F142-4665-BB68-36E1064755B4}" type="parTrans" cxnId="{43CEB032-4674-41BA-927A-19270345F790}">
      <dgm:prSet/>
      <dgm:spPr/>
      <dgm:t>
        <a:bodyPr/>
        <a:lstStyle/>
        <a:p>
          <a:endParaRPr lang="ru-RU"/>
        </a:p>
      </dgm:t>
    </dgm:pt>
    <dgm:pt modelId="{6781C95D-DBCE-413A-A1A5-293C56A3120B}" type="sibTrans" cxnId="{43CEB032-4674-41BA-927A-19270345F790}">
      <dgm:prSet/>
      <dgm:spPr/>
      <dgm:t>
        <a:bodyPr/>
        <a:lstStyle/>
        <a:p>
          <a:endParaRPr lang="ru-RU"/>
        </a:p>
      </dgm:t>
    </dgm:pt>
    <dgm:pt modelId="{81501A8E-5A08-442B-9E8F-23C48D54218C}">
      <dgm:prSet phldrT="[Текст]" custT="1"/>
      <dgm:spPr/>
      <dgm:t>
        <a:bodyPr/>
        <a:lstStyle/>
        <a:p>
          <a:r>
            <a:rPr lang="ru-RU" sz="1500" dirty="0" smtClean="0"/>
            <a:t>Музыкальные;</a:t>
          </a:r>
        </a:p>
        <a:p>
          <a:r>
            <a:rPr lang="ru-RU" sz="1500" dirty="0" smtClean="0"/>
            <a:t>Театральные;</a:t>
          </a:r>
        </a:p>
        <a:p>
          <a:r>
            <a:rPr lang="ru-RU" sz="1500" dirty="0" smtClean="0"/>
            <a:t>Литературные.</a:t>
          </a:r>
        </a:p>
      </dgm:t>
    </dgm:pt>
    <dgm:pt modelId="{C753ACEB-1911-4550-95BB-222A2FA779DB}" type="parTrans" cxnId="{338C28B1-01D8-4062-BE71-9528B7F46884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01015C0-2CDA-4895-AA72-6E8248F01B06}" type="sibTrans" cxnId="{338C28B1-01D8-4062-BE71-9528B7F46884}">
      <dgm:prSet/>
      <dgm:spPr/>
      <dgm:t>
        <a:bodyPr/>
        <a:lstStyle/>
        <a:p>
          <a:endParaRPr lang="ru-RU"/>
        </a:p>
      </dgm:t>
    </dgm:pt>
    <dgm:pt modelId="{C6C78DC8-C861-4DE1-AAF2-E445CEE54481}">
      <dgm:prSet phldrT="[Текст]" custT="1"/>
      <dgm:spPr/>
      <dgm:t>
        <a:bodyPr/>
        <a:lstStyle/>
        <a:p>
          <a:r>
            <a:rPr lang="ru-RU" sz="1500" dirty="0" smtClean="0"/>
            <a:t>Физкультурные;</a:t>
          </a:r>
        </a:p>
        <a:p>
          <a:r>
            <a:rPr lang="ru-RU" sz="1500" dirty="0" smtClean="0"/>
            <a:t>Спортивные;</a:t>
          </a:r>
        </a:p>
        <a:p>
          <a:r>
            <a:rPr lang="ru-RU" sz="1500" dirty="0" smtClean="0"/>
            <a:t>Военно-прикладные;</a:t>
          </a:r>
        </a:p>
        <a:p>
          <a:r>
            <a:rPr lang="ru-RU" sz="1500" dirty="0" smtClean="0"/>
            <a:t>Туристические;</a:t>
          </a:r>
        </a:p>
        <a:p>
          <a:r>
            <a:rPr lang="ru-RU" sz="1500" dirty="0" smtClean="0"/>
            <a:t>Народные.</a:t>
          </a:r>
          <a:endParaRPr lang="ru-RU" sz="1500" dirty="0"/>
        </a:p>
      </dgm:t>
    </dgm:pt>
    <dgm:pt modelId="{36DF834A-B47A-4FB6-B94B-C40689A4EF4C}" type="parTrans" cxnId="{44817E01-FA45-4813-A37E-33F8AB656041}">
      <dgm:prSet/>
      <dgm:spPr/>
      <dgm:t>
        <a:bodyPr/>
        <a:lstStyle/>
        <a:p>
          <a:endParaRPr lang="ru-RU"/>
        </a:p>
      </dgm:t>
    </dgm:pt>
    <dgm:pt modelId="{BD5448A0-5DB1-44F7-A685-4D5812CFF471}" type="sibTrans" cxnId="{44817E01-FA45-4813-A37E-33F8AB656041}">
      <dgm:prSet/>
      <dgm:spPr/>
      <dgm:t>
        <a:bodyPr/>
        <a:lstStyle/>
        <a:p>
          <a:endParaRPr lang="ru-RU"/>
        </a:p>
      </dgm:t>
    </dgm:pt>
    <dgm:pt modelId="{4A6F1B57-30EF-46B1-9B5C-810519FD5D1A}">
      <dgm:prSet custT="1"/>
      <dgm:spPr/>
      <dgm:t>
        <a:bodyPr/>
        <a:lstStyle/>
        <a:p>
          <a:r>
            <a:rPr lang="ru-RU" sz="1500" dirty="0" smtClean="0"/>
            <a:t>Обществоведческие;</a:t>
          </a:r>
        </a:p>
        <a:p>
          <a:r>
            <a:rPr lang="ru-RU" sz="1500" dirty="0" smtClean="0"/>
            <a:t>Экономические;</a:t>
          </a:r>
        </a:p>
        <a:p>
          <a:r>
            <a:rPr lang="ru-RU" sz="1500" dirty="0" smtClean="0"/>
            <a:t>Управленческие;</a:t>
          </a:r>
        </a:p>
        <a:p>
          <a:r>
            <a:rPr lang="ru-RU" sz="1500" dirty="0" smtClean="0"/>
            <a:t>Коммерческие.</a:t>
          </a:r>
        </a:p>
      </dgm:t>
    </dgm:pt>
    <dgm:pt modelId="{71650BDB-9B8D-4BC9-B759-47B129547226}" type="parTrans" cxnId="{83020B55-20D2-4222-8841-28DC2DF08417}">
      <dgm:prSet/>
      <dgm:spPr/>
      <dgm:t>
        <a:bodyPr/>
        <a:lstStyle/>
        <a:p>
          <a:endParaRPr lang="ru-RU"/>
        </a:p>
      </dgm:t>
    </dgm:pt>
    <dgm:pt modelId="{272FC468-4EE4-4CB3-926C-563663E150F9}" type="sibTrans" cxnId="{83020B55-20D2-4222-8841-28DC2DF08417}">
      <dgm:prSet/>
      <dgm:spPr/>
      <dgm:t>
        <a:bodyPr/>
        <a:lstStyle/>
        <a:p>
          <a:endParaRPr lang="ru-RU"/>
        </a:p>
      </dgm:t>
    </dgm:pt>
    <dgm:pt modelId="{7B1DD399-0C17-46ED-A923-50EF6B3F3739}" type="pres">
      <dgm:prSet presAssocID="{25EC8A8D-FD3B-4C5B-B676-6F5860B2540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8F64A06-4E7F-412E-A5B0-1756878E2ACB}" type="pres">
      <dgm:prSet presAssocID="{0281B159-B0DF-4A6F-A25E-0408019D69D6}" presName="hierRoot1" presStyleCnt="0"/>
      <dgm:spPr/>
    </dgm:pt>
    <dgm:pt modelId="{28379498-D032-4A0C-9E3D-D512CE3450BA}" type="pres">
      <dgm:prSet presAssocID="{0281B159-B0DF-4A6F-A25E-0408019D69D6}" presName="composite" presStyleCnt="0"/>
      <dgm:spPr/>
    </dgm:pt>
    <dgm:pt modelId="{304B8030-C18F-4479-AEA5-A73F4A2B2FAC}" type="pres">
      <dgm:prSet presAssocID="{0281B159-B0DF-4A6F-A25E-0408019D69D6}" presName="background" presStyleLbl="node0" presStyleIdx="0" presStyleCnt="1"/>
      <dgm:spPr/>
    </dgm:pt>
    <dgm:pt modelId="{0677B03E-B066-4907-BF1E-629F84C21F56}" type="pres">
      <dgm:prSet presAssocID="{0281B159-B0DF-4A6F-A25E-0408019D69D6}" presName="text" presStyleLbl="fgAcc0" presStyleIdx="0" presStyleCnt="1" custScaleX="413532" custScaleY="151323" custLinFactY="-23175" custLinFactNeighborX="98087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3E6AF6-65D8-4C04-AC41-C95C78E9F2F0}" type="pres">
      <dgm:prSet presAssocID="{0281B159-B0DF-4A6F-A25E-0408019D69D6}" presName="hierChild2" presStyleCnt="0"/>
      <dgm:spPr/>
    </dgm:pt>
    <dgm:pt modelId="{3A2C93AC-FC78-4733-BE79-EE6EA8E658BA}" type="pres">
      <dgm:prSet presAssocID="{4B2CD7F6-F142-4665-BB68-36E1064755B4}" presName="Name10" presStyleLbl="parChTrans1D2" presStyleIdx="0" presStyleCnt="4"/>
      <dgm:spPr/>
      <dgm:t>
        <a:bodyPr/>
        <a:lstStyle/>
        <a:p>
          <a:endParaRPr lang="ru-RU"/>
        </a:p>
      </dgm:t>
    </dgm:pt>
    <dgm:pt modelId="{2E4F0018-D82E-451F-9419-BE6D600E191F}" type="pres">
      <dgm:prSet presAssocID="{96A5941C-2175-4D00-80C8-6B3EA4F3AC76}" presName="hierRoot2" presStyleCnt="0"/>
      <dgm:spPr/>
    </dgm:pt>
    <dgm:pt modelId="{CF2D44A3-8256-4520-9CE2-FC53EC029128}" type="pres">
      <dgm:prSet presAssocID="{96A5941C-2175-4D00-80C8-6B3EA4F3AC76}" presName="composite2" presStyleCnt="0"/>
      <dgm:spPr/>
    </dgm:pt>
    <dgm:pt modelId="{ADD4CB95-3ACC-475E-996A-BC1D2F278775}" type="pres">
      <dgm:prSet presAssocID="{96A5941C-2175-4D00-80C8-6B3EA4F3AC76}" presName="background2" presStyleLbl="asst1" presStyleIdx="0" presStyleCnt="1"/>
      <dgm:spPr/>
    </dgm:pt>
    <dgm:pt modelId="{51BA6A25-EDA3-4FE1-9BD8-A8319CC7B883}" type="pres">
      <dgm:prSet presAssocID="{96A5941C-2175-4D00-80C8-6B3EA4F3AC76}" presName="text2" presStyleLbl="fgAcc2" presStyleIdx="0" presStyleCnt="4" custScaleX="153852" custScaleY="2802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257C49-E74A-4620-A8D4-BCFA596FC9D1}" type="pres">
      <dgm:prSet presAssocID="{96A5941C-2175-4D00-80C8-6B3EA4F3AC76}" presName="hierChild3" presStyleCnt="0"/>
      <dgm:spPr/>
    </dgm:pt>
    <dgm:pt modelId="{EF0FBD42-3722-40A2-A613-C911F3C7F73B}" type="pres">
      <dgm:prSet presAssocID="{C753ACEB-1911-4550-95BB-222A2FA779DB}" presName="Name10" presStyleLbl="parChTrans1D2" presStyleIdx="1" presStyleCnt="4"/>
      <dgm:spPr/>
      <dgm:t>
        <a:bodyPr/>
        <a:lstStyle/>
        <a:p>
          <a:endParaRPr lang="ru-RU"/>
        </a:p>
      </dgm:t>
    </dgm:pt>
    <dgm:pt modelId="{0EE60520-DFBB-4A4C-AF6E-0861E23C29BF}" type="pres">
      <dgm:prSet presAssocID="{81501A8E-5A08-442B-9E8F-23C48D54218C}" presName="hierRoot2" presStyleCnt="0"/>
      <dgm:spPr/>
    </dgm:pt>
    <dgm:pt modelId="{B0A40B68-214C-402B-84B8-4E58278D4D82}" type="pres">
      <dgm:prSet presAssocID="{81501A8E-5A08-442B-9E8F-23C48D54218C}" presName="composite2" presStyleCnt="0"/>
      <dgm:spPr/>
    </dgm:pt>
    <dgm:pt modelId="{49FA18B5-4D87-4D93-8556-DE55F0688D14}" type="pres">
      <dgm:prSet presAssocID="{81501A8E-5A08-442B-9E8F-23C48D54218C}" presName="background2" presStyleLbl="node2" presStyleIdx="0" presStyleCnt="3"/>
      <dgm:spPr/>
    </dgm:pt>
    <dgm:pt modelId="{9B9112C0-60C1-42BF-BAEC-4300CB4ADC4A}" type="pres">
      <dgm:prSet presAssocID="{81501A8E-5A08-442B-9E8F-23C48D54218C}" presName="text2" presStyleLbl="fgAcc2" presStyleIdx="1" presStyleCnt="4" custScaleX="140496" custScaleY="2802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748DA2-695B-4705-B54A-61150E613BF2}" type="pres">
      <dgm:prSet presAssocID="{81501A8E-5A08-442B-9E8F-23C48D54218C}" presName="hierChild3" presStyleCnt="0"/>
      <dgm:spPr/>
    </dgm:pt>
    <dgm:pt modelId="{2DED7C3A-16B8-4C8B-8338-1CC0C96F2D58}" type="pres">
      <dgm:prSet presAssocID="{36DF834A-B47A-4FB6-B94B-C40689A4EF4C}" presName="Name10" presStyleLbl="parChTrans1D2" presStyleIdx="2" presStyleCnt="4"/>
      <dgm:spPr/>
      <dgm:t>
        <a:bodyPr/>
        <a:lstStyle/>
        <a:p>
          <a:endParaRPr lang="ru-RU"/>
        </a:p>
      </dgm:t>
    </dgm:pt>
    <dgm:pt modelId="{CD828771-F172-41BA-9A4F-817C78702038}" type="pres">
      <dgm:prSet presAssocID="{C6C78DC8-C861-4DE1-AAF2-E445CEE54481}" presName="hierRoot2" presStyleCnt="0"/>
      <dgm:spPr/>
    </dgm:pt>
    <dgm:pt modelId="{7B1FA71E-933C-4EFE-B8DD-B334230B4CA7}" type="pres">
      <dgm:prSet presAssocID="{C6C78DC8-C861-4DE1-AAF2-E445CEE54481}" presName="composite2" presStyleCnt="0"/>
      <dgm:spPr/>
    </dgm:pt>
    <dgm:pt modelId="{0E4FEC1D-18C2-4C19-88D8-2053C5B7FA87}" type="pres">
      <dgm:prSet presAssocID="{C6C78DC8-C861-4DE1-AAF2-E445CEE54481}" presName="background2" presStyleLbl="node2" presStyleIdx="1" presStyleCnt="3"/>
      <dgm:spPr/>
    </dgm:pt>
    <dgm:pt modelId="{F423BAD0-8046-4523-BFBF-2529B0BDF292}" type="pres">
      <dgm:prSet presAssocID="{C6C78DC8-C861-4DE1-AAF2-E445CEE54481}" presName="text2" presStyleLbl="fgAcc2" presStyleIdx="2" presStyleCnt="4" custScaleX="143419" custScaleY="2802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56A23D-8650-4EE6-990A-C9DA8EE8F4E3}" type="pres">
      <dgm:prSet presAssocID="{C6C78DC8-C861-4DE1-AAF2-E445CEE54481}" presName="hierChild3" presStyleCnt="0"/>
      <dgm:spPr/>
    </dgm:pt>
    <dgm:pt modelId="{D0142413-17CD-4C30-824B-9B88FBEE0213}" type="pres">
      <dgm:prSet presAssocID="{71650BDB-9B8D-4BC9-B759-47B129547226}" presName="Name10" presStyleLbl="parChTrans1D2" presStyleIdx="3" presStyleCnt="4"/>
      <dgm:spPr/>
      <dgm:t>
        <a:bodyPr/>
        <a:lstStyle/>
        <a:p>
          <a:endParaRPr lang="ru-RU"/>
        </a:p>
      </dgm:t>
    </dgm:pt>
    <dgm:pt modelId="{AE09895B-886C-4387-8CBA-87ED0E2E3555}" type="pres">
      <dgm:prSet presAssocID="{4A6F1B57-30EF-46B1-9B5C-810519FD5D1A}" presName="hierRoot2" presStyleCnt="0"/>
      <dgm:spPr/>
    </dgm:pt>
    <dgm:pt modelId="{08A0FAFB-6458-4452-89AC-7C38929653E2}" type="pres">
      <dgm:prSet presAssocID="{4A6F1B57-30EF-46B1-9B5C-810519FD5D1A}" presName="composite2" presStyleCnt="0"/>
      <dgm:spPr/>
    </dgm:pt>
    <dgm:pt modelId="{FFED780E-534E-44A8-B730-B0D43380A3D6}" type="pres">
      <dgm:prSet presAssocID="{4A6F1B57-30EF-46B1-9B5C-810519FD5D1A}" presName="background2" presStyleLbl="node2" presStyleIdx="2" presStyleCnt="3"/>
      <dgm:spPr/>
    </dgm:pt>
    <dgm:pt modelId="{866100AF-0520-4930-95D8-03160916D412}" type="pres">
      <dgm:prSet presAssocID="{4A6F1B57-30EF-46B1-9B5C-810519FD5D1A}" presName="text2" presStyleLbl="fgAcc2" presStyleIdx="3" presStyleCnt="4" custScaleX="159663" custScaleY="2824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C00783-B022-46EE-8A5C-5792F8E331DB}" type="pres">
      <dgm:prSet presAssocID="{4A6F1B57-30EF-46B1-9B5C-810519FD5D1A}" presName="hierChild3" presStyleCnt="0"/>
      <dgm:spPr/>
    </dgm:pt>
  </dgm:ptLst>
  <dgm:cxnLst>
    <dgm:cxn modelId="{FB5F81C5-9343-40B0-992A-0AD3D83F818D}" type="presOf" srcId="{96A5941C-2175-4D00-80C8-6B3EA4F3AC76}" destId="{51BA6A25-EDA3-4FE1-9BD8-A8319CC7B883}" srcOrd="0" destOrd="0" presId="urn:microsoft.com/office/officeart/2005/8/layout/hierarchy1"/>
    <dgm:cxn modelId="{7412B74D-8591-4427-939F-F36545A18F13}" type="presOf" srcId="{81501A8E-5A08-442B-9E8F-23C48D54218C}" destId="{9B9112C0-60C1-42BF-BAEC-4300CB4ADC4A}" srcOrd="0" destOrd="0" presId="urn:microsoft.com/office/officeart/2005/8/layout/hierarchy1"/>
    <dgm:cxn modelId="{78050469-9766-4F42-8C1C-2D5C90D30F30}" type="presOf" srcId="{71650BDB-9B8D-4BC9-B759-47B129547226}" destId="{D0142413-17CD-4C30-824B-9B88FBEE0213}" srcOrd="0" destOrd="0" presId="urn:microsoft.com/office/officeart/2005/8/layout/hierarchy1"/>
    <dgm:cxn modelId="{83020B55-20D2-4222-8841-28DC2DF08417}" srcId="{0281B159-B0DF-4A6F-A25E-0408019D69D6}" destId="{4A6F1B57-30EF-46B1-9B5C-810519FD5D1A}" srcOrd="3" destOrd="0" parTransId="{71650BDB-9B8D-4BC9-B759-47B129547226}" sibTransId="{272FC468-4EE4-4CB3-926C-563663E150F9}"/>
    <dgm:cxn modelId="{7F54B7D3-EEE6-4B44-A62E-E66C6FAE6A0A}" type="presOf" srcId="{C6C78DC8-C861-4DE1-AAF2-E445CEE54481}" destId="{F423BAD0-8046-4523-BFBF-2529B0BDF292}" srcOrd="0" destOrd="0" presId="urn:microsoft.com/office/officeart/2005/8/layout/hierarchy1"/>
    <dgm:cxn modelId="{BB1E7595-D8CA-44B4-9B5E-9D5A33483769}" type="presOf" srcId="{C753ACEB-1911-4550-95BB-222A2FA779DB}" destId="{EF0FBD42-3722-40A2-A613-C911F3C7F73B}" srcOrd="0" destOrd="0" presId="urn:microsoft.com/office/officeart/2005/8/layout/hierarchy1"/>
    <dgm:cxn modelId="{2A34DCCE-54CC-4FA7-ADA8-88B2C8D2E232}" type="presOf" srcId="{0281B159-B0DF-4A6F-A25E-0408019D69D6}" destId="{0677B03E-B066-4907-BF1E-629F84C21F56}" srcOrd="0" destOrd="0" presId="urn:microsoft.com/office/officeart/2005/8/layout/hierarchy1"/>
    <dgm:cxn modelId="{44817E01-FA45-4813-A37E-33F8AB656041}" srcId="{0281B159-B0DF-4A6F-A25E-0408019D69D6}" destId="{C6C78DC8-C861-4DE1-AAF2-E445CEE54481}" srcOrd="2" destOrd="0" parTransId="{36DF834A-B47A-4FB6-B94B-C40689A4EF4C}" sibTransId="{BD5448A0-5DB1-44F7-A685-4D5812CFF471}"/>
    <dgm:cxn modelId="{2E277D63-E2BD-4F34-AFA3-E30CFD379C91}" type="presOf" srcId="{25EC8A8D-FD3B-4C5B-B676-6F5860B25408}" destId="{7B1DD399-0C17-46ED-A923-50EF6B3F3739}" srcOrd="0" destOrd="0" presId="urn:microsoft.com/office/officeart/2005/8/layout/hierarchy1"/>
    <dgm:cxn modelId="{EC174AE1-8DB7-4637-8B10-7688E1A82F12}" type="presOf" srcId="{4A6F1B57-30EF-46B1-9B5C-810519FD5D1A}" destId="{866100AF-0520-4930-95D8-03160916D412}" srcOrd="0" destOrd="0" presId="urn:microsoft.com/office/officeart/2005/8/layout/hierarchy1"/>
    <dgm:cxn modelId="{6386C782-7CA5-4DA3-A980-700E58AAF7E2}" type="presOf" srcId="{4B2CD7F6-F142-4665-BB68-36E1064755B4}" destId="{3A2C93AC-FC78-4733-BE79-EE6EA8E658BA}" srcOrd="0" destOrd="0" presId="urn:microsoft.com/office/officeart/2005/8/layout/hierarchy1"/>
    <dgm:cxn modelId="{43CEB032-4674-41BA-927A-19270345F790}" srcId="{0281B159-B0DF-4A6F-A25E-0408019D69D6}" destId="{96A5941C-2175-4D00-80C8-6B3EA4F3AC76}" srcOrd="0" destOrd="0" parTransId="{4B2CD7F6-F142-4665-BB68-36E1064755B4}" sibTransId="{6781C95D-DBCE-413A-A1A5-293C56A3120B}"/>
    <dgm:cxn modelId="{E388CB51-4D18-407F-BE25-274FC294F7EA}" type="presOf" srcId="{36DF834A-B47A-4FB6-B94B-C40689A4EF4C}" destId="{2DED7C3A-16B8-4C8B-8338-1CC0C96F2D58}" srcOrd="0" destOrd="0" presId="urn:microsoft.com/office/officeart/2005/8/layout/hierarchy1"/>
    <dgm:cxn modelId="{81B8967C-DEF9-42A5-8B8D-8C4B585CDFB5}" srcId="{25EC8A8D-FD3B-4C5B-B676-6F5860B25408}" destId="{0281B159-B0DF-4A6F-A25E-0408019D69D6}" srcOrd="0" destOrd="0" parTransId="{BE593809-A805-47A2-B59B-336B2FE780D2}" sibTransId="{B93EA0BD-CBA7-4AE0-830A-79C2FD26A9D2}"/>
    <dgm:cxn modelId="{338C28B1-01D8-4062-BE71-9528B7F46884}" srcId="{0281B159-B0DF-4A6F-A25E-0408019D69D6}" destId="{81501A8E-5A08-442B-9E8F-23C48D54218C}" srcOrd="1" destOrd="0" parTransId="{C753ACEB-1911-4550-95BB-222A2FA779DB}" sibTransId="{701015C0-2CDA-4895-AA72-6E8248F01B06}"/>
    <dgm:cxn modelId="{C422A97A-854D-453D-A286-B433E6984E5E}" type="presParOf" srcId="{7B1DD399-0C17-46ED-A923-50EF6B3F3739}" destId="{B8F64A06-4E7F-412E-A5B0-1756878E2ACB}" srcOrd="0" destOrd="0" presId="urn:microsoft.com/office/officeart/2005/8/layout/hierarchy1"/>
    <dgm:cxn modelId="{6FD9B3DA-604E-4E65-8BC4-5EC34EC012BA}" type="presParOf" srcId="{B8F64A06-4E7F-412E-A5B0-1756878E2ACB}" destId="{28379498-D032-4A0C-9E3D-D512CE3450BA}" srcOrd="0" destOrd="0" presId="urn:microsoft.com/office/officeart/2005/8/layout/hierarchy1"/>
    <dgm:cxn modelId="{62215D26-C264-4352-AF0D-176E6CFE7765}" type="presParOf" srcId="{28379498-D032-4A0C-9E3D-D512CE3450BA}" destId="{304B8030-C18F-4479-AEA5-A73F4A2B2FAC}" srcOrd="0" destOrd="0" presId="urn:microsoft.com/office/officeart/2005/8/layout/hierarchy1"/>
    <dgm:cxn modelId="{03BDA78B-9492-4053-86D8-F73CA1052A6F}" type="presParOf" srcId="{28379498-D032-4A0C-9E3D-D512CE3450BA}" destId="{0677B03E-B066-4907-BF1E-629F84C21F56}" srcOrd="1" destOrd="0" presId="urn:microsoft.com/office/officeart/2005/8/layout/hierarchy1"/>
    <dgm:cxn modelId="{057FF820-2DDD-40EC-9EE6-09F68B1BD0BA}" type="presParOf" srcId="{B8F64A06-4E7F-412E-A5B0-1756878E2ACB}" destId="{1B3E6AF6-65D8-4C04-AC41-C95C78E9F2F0}" srcOrd="1" destOrd="0" presId="urn:microsoft.com/office/officeart/2005/8/layout/hierarchy1"/>
    <dgm:cxn modelId="{A2D9107B-2D96-449E-ACDC-13C023781478}" type="presParOf" srcId="{1B3E6AF6-65D8-4C04-AC41-C95C78E9F2F0}" destId="{3A2C93AC-FC78-4733-BE79-EE6EA8E658BA}" srcOrd="0" destOrd="0" presId="urn:microsoft.com/office/officeart/2005/8/layout/hierarchy1"/>
    <dgm:cxn modelId="{D3B102DC-7C6F-4701-9BA7-C700C51F8E71}" type="presParOf" srcId="{1B3E6AF6-65D8-4C04-AC41-C95C78E9F2F0}" destId="{2E4F0018-D82E-451F-9419-BE6D600E191F}" srcOrd="1" destOrd="0" presId="urn:microsoft.com/office/officeart/2005/8/layout/hierarchy1"/>
    <dgm:cxn modelId="{DF2CB51D-1B4B-40CC-A8A0-76801337DD94}" type="presParOf" srcId="{2E4F0018-D82E-451F-9419-BE6D600E191F}" destId="{CF2D44A3-8256-4520-9CE2-FC53EC029128}" srcOrd="0" destOrd="0" presId="urn:microsoft.com/office/officeart/2005/8/layout/hierarchy1"/>
    <dgm:cxn modelId="{4FA7D714-BA64-4956-A85C-AF4CB317BEA9}" type="presParOf" srcId="{CF2D44A3-8256-4520-9CE2-FC53EC029128}" destId="{ADD4CB95-3ACC-475E-996A-BC1D2F278775}" srcOrd="0" destOrd="0" presId="urn:microsoft.com/office/officeart/2005/8/layout/hierarchy1"/>
    <dgm:cxn modelId="{C40E79AE-BF30-4B00-90B4-5829A36CC6F3}" type="presParOf" srcId="{CF2D44A3-8256-4520-9CE2-FC53EC029128}" destId="{51BA6A25-EDA3-4FE1-9BD8-A8319CC7B883}" srcOrd="1" destOrd="0" presId="urn:microsoft.com/office/officeart/2005/8/layout/hierarchy1"/>
    <dgm:cxn modelId="{F7BFDF82-D9F2-414D-B6CF-954A995FFBC4}" type="presParOf" srcId="{2E4F0018-D82E-451F-9419-BE6D600E191F}" destId="{F0257C49-E74A-4620-A8D4-BCFA596FC9D1}" srcOrd="1" destOrd="0" presId="urn:microsoft.com/office/officeart/2005/8/layout/hierarchy1"/>
    <dgm:cxn modelId="{977967C4-0671-4216-8395-74892DC04906}" type="presParOf" srcId="{1B3E6AF6-65D8-4C04-AC41-C95C78E9F2F0}" destId="{EF0FBD42-3722-40A2-A613-C911F3C7F73B}" srcOrd="2" destOrd="0" presId="urn:microsoft.com/office/officeart/2005/8/layout/hierarchy1"/>
    <dgm:cxn modelId="{91CB0C5E-11CA-43B6-A64D-42FC76A3398E}" type="presParOf" srcId="{1B3E6AF6-65D8-4C04-AC41-C95C78E9F2F0}" destId="{0EE60520-DFBB-4A4C-AF6E-0861E23C29BF}" srcOrd="3" destOrd="0" presId="urn:microsoft.com/office/officeart/2005/8/layout/hierarchy1"/>
    <dgm:cxn modelId="{FF46682F-98A2-403A-A41F-D6295A66FAA1}" type="presParOf" srcId="{0EE60520-DFBB-4A4C-AF6E-0861E23C29BF}" destId="{B0A40B68-214C-402B-84B8-4E58278D4D82}" srcOrd="0" destOrd="0" presId="urn:microsoft.com/office/officeart/2005/8/layout/hierarchy1"/>
    <dgm:cxn modelId="{116E40F7-B4EF-488D-856B-246140F4BC8C}" type="presParOf" srcId="{B0A40B68-214C-402B-84B8-4E58278D4D82}" destId="{49FA18B5-4D87-4D93-8556-DE55F0688D14}" srcOrd="0" destOrd="0" presId="urn:microsoft.com/office/officeart/2005/8/layout/hierarchy1"/>
    <dgm:cxn modelId="{1035FB08-1116-4F5F-9562-CEFBF5F7A77B}" type="presParOf" srcId="{B0A40B68-214C-402B-84B8-4E58278D4D82}" destId="{9B9112C0-60C1-42BF-BAEC-4300CB4ADC4A}" srcOrd="1" destOrd="0" presId="urn:microsoft.com/office/officeart/2005/8/layout/hierarchy1"/>
    <dgm:cxn modelId="{DBF65C5F-1D03-49B0-8A0C-E9BC1BAF0819}" type="presParOf" srcId="{0EE60520-DFBB-4A4C-AF6E-0861E23C29BF}" destId="{A6748DA2-695B-4705-B54A-61150E613BF2}" srcOrd="1" destOrd="0" presId="urn:microsoft.com/office/officeart/2005/8/layout/hierarchy1"/>
    <dgm:cxn modelId="{24F85BCD-506B-4C93-BF89-806F73B68AD7}" type="presParOf" srcId="{1B3E6AF6-65D8-4C04-AC41-C95C78E9F2F0}" destId="{2DED7C3A-16B8-4C8B-8338-1CC0C96F2D58}" srcOrd="4" destOrd="0" presId="urn:microsoft.com/office/officeart/2005/8/layout/hierarchy1"/>
    <dgm:cxn modelId="{56BFEE0E-BB77-4AAF-BDC9-95E945A8827D}" type="presParOf" srcId="{1B3E6AF6-65D8-4C04-AC41-C95C78E9F2F0}" destId="{CD828771-F172-41BA-9A4F-817C78702038}" srcOrd="5" destOrd="0" presId="urn:microsoft.com/office/officeart/2005/8/layout/hierarchy1"/>
    <dgm:cxn modelId="{0CEEFAE9-B0BA-4894-863A-3DBFA1C12B7B}" type="presParOf" srcId="{CD828771-F172-41BA-9A4F-817C78702038}" destId="{7B1FA71E-933C-4EFE-B8DD-B334230B4CA7}" srcOrd="0" destOrd="0" presId="urn:microsoft.com/office/officeart/2005/8/layout/hierarchy1"/>
    <dgm:cxn modelId="{38C3B7E0-E44F-4EA3-A688-C98ACC44C6C8}" type="presParOf" srcId="{7B1FA71E-933C-4EFE-B8DD-B334230B4CA7}" destId="{0E4FEC1D-18C2-4C19-88D8-2053C5B7FA87}" srcOrd="0" destOrd="0" presId="urn:microsoft.com/office/officeart/2005/8/layout/hierarchy1"/>
    <dgm:cxn modelId="{229A0A59-976D-4EFC-AD81-D2519CE00CDC}" type="presParOf" srcId="{7B1FA71E-933C-4EFE-B8DD-B334230B4CA7}" destId="{F423BAD0-8046-4523-BFBF-2529B0BDF292}" srcOrd="1" destOrd="0" presId="urn:microsoft.com/office/officeart/2005/8/layout/hierarchy1"/>
    <dgm:cxn modelId="{1D44139C-D4DB-4ACE-8D9C-D4D8DC50D7DE}" type="presParOf" srcId="{CD828771-F172-41BA-9A4F-817C78702038}" destId="{5756A23D-8650-4EE6-990A-C9DA8EE8F4E3}" srcOrd="1" destOrd="0" presId="urn:microsoft.com/office/officeart/2005/8/layout/hierarchy1"/>
    <dgm:cxn modelId="{D451D6EA-73FA-4B54-A154-D704F80D708F}" type="presParOf" srcId="{1B3E6AF6-65D8-4C04-AC41-C95C78E9F2F0}" destId="{D0142413-17CD-4C30-824B-9B88FBEE0213}" srcOrd="6" destOrd="0" presId="urn:microsoft.com/office/officeart/2005/8/layout/hierarchy1"/>
    <dgm:cxn modelId="{6452E571-6932-440C-B454-2E15EF462348}" type="presParOf" srcId="{1B3E6AF6-65D8-4C04-AC41-C95C78E9F2F0}" destId="{AE09895B-886C-4387-8CBA-87ED0E2E3555}" srcOrd="7" destOrd="0" presId="urn:microsoft.com/office/officeart/2005/8/layout/hierarchy1"/>
    <dgm:cxn modelId="{05B61EAD-84F1-465B-8BE9-6F1D7570F4A1}" type="presParOf" srcId="{AE09895B-886C-4387-8CBA-87ED0E2E3555}" destId="{08A0FAFB-6458-4452-89AC-7C38929653E2}" srcOrd="0" destOrd="0" presId="urn:microsoft.com/office/officeart/2005/8/layout/hierarchy1"/>
    <dgm:cxn modelId="{563A932C-7221-4D79-8D38-C873B8C0C464}" type="presParOf" srcId="{08A0FAFB-6458-4452-89AC-7C38929653E2}" destId="{FFED780E-534E-44A8-B730-B0D43380A3D6}" srcOrd="0" destOrd="0" presId="urn:microsoft.com/office/officeart/2005/8/layout/hierarchy1"/>
    <dgm:cxn modelId="{A01D5D72-1F99-4C2F-AD58-B7B779E5ECFB}" type="presParOf" srcId="{08A0FAFB-6458-4452-89AC-7C38929653E2}" destId="{866100AF-0520-4930-95D8-03160916D412}" srcOrd="1" destOrd="0" presId="urn:microsoft.com/office/officeart/2005/8/layout/hierarchy1"/>
    <dgm:cxn modelId="{3CE5E306-FF4A-4302-8283-C463E6E1B589}" type="presParOf" srcId="{AE09895B-886C-4387-8CBA-87ED0E2E3555}" destId="{3AC00783-B022-46EE-8A5C-5792F8E331DB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86FA0-065E-49D3-A54B-8A812E47D65E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FCDDB-57EE-436D-A088-277E2CE4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Мое </a:t>
            </a:r>
            <a:r>
              <a:rPr lang="ru-RU" dirty="0" err="1" smtClean="0">
                <a:solidFill>
                  <a:srgbClr val="FF0000"/>
                </a:solidFill>
              </a:rPr>
              <a:t>портфолио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071934" y="1600200"/>
            <a:ext cx="4614866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500" b="1" u="sng" dirty="0" smtClean="0">
                <a:latin typeface="Times New Roman" pitchFamily="18" charset="0"/>
                <a:cs typeface="Times New Roman" pitchFamily="18" charset="0"/>
              </a:rPr>
              <a:t>ФИО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500" u="sng" dirty="0" err="1" smtClean="0">
                <a:latin typeface="Times New Roman" pitchFamily="18" charset="0"/>
                <a:cs typeface="Times New Roman" pitchFamily="18" charset="0"/>
              </a:rPr>
              <a:t>Ондар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 Вероника </a:t>
            </a:r>
            <a:r>
              <a:rPr lang="ru-RU" sz="2500" u="sng" dirty="0" err="1" smtClean="0">
                <a:latin typeface="Times New Roman" pitchFamily="18" charset="0"/>
                <a:cs typeface="Times New Roman" pitchFamily="18" charset="0"/>
              </a:rPr>
              <a:t>Хурешовна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 1984 г р.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500" b="1" u="sng" dirty="0" smtClean="0">
                <a:latin typeface="Times New Roman" pitchFamily="18" charset="0"/>
                <a:cs typeface="Times New Roman" pitchFamily="18" charset="0"/>
              </a:rPr>
              <a:t>Образование: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 высшее, окончила ТГУ в 2008г, по специальности 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« Учитель  географии»                                                                 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1" u="sng" dirty="0" smtClean="0">
                <a:latin typeface="Times New Roman" pitchFamily="18" charset="0"/>
                <a:cs typeface="Times New Roman" pitchFamily="18" charset="0"/>
              </a:rPr>
              <a:t>Место работы: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 МБОУ СОШ </a:t>
            </a:r>
            <a:r>
              <a:rPr lang="ru-RU" sz="2500" u="sng" dirty="0" err="1" smtClean="0">
                <a:latin typeface="Times New Roman" pitchFamily="18" charset="0"/>
                <a:cs typeface="Times New Roman" pitchFamily="18" charset="0"/>
              </a:rPr>
              <a:t>с.Шеми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500" u="sng" dirty="0" err="1" smtClean="0">
                <a:latin typeface="Times New Roman" pitchFamily="18" charset="0"/>
                <a:cs typeface="Times New Roman" pitchFamily="18" charset="0"/>
              </a:rPr>
              <a:t>Дзун-Хемчикского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u="sng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500" b="1" u="sng" dirty="0" smtClean="0">
                <a:latin typeface="Times New Roman" pitchFamily="18" charset="0"/>
                <a:cs typeface="Times New Roman" pitchFamily="18" charset="0"/>
              </a:rPr>
              <a:t>Должность: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 учитель географии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500" b="1" u="sng" dirty="0" smtClean="0">
                <a:latin typeface="Times New Roman" pitchFamily="18" charset="0"/>
                <a:cs typeface="Times New Roman" pitchFamily="18" charset="0"/>
              </a:rPr>
              <a:t>Стаж: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 педагогический 11  лет, по должности 11год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500" b="1" u="sng" dirty="0" smtClean="0">
                <a:latin typeface="Times New Roman" pitchFamily="18" charset="0"/>
                <a:cs typeface="Times New Roman" pitchFamily="18" charset="0"/>
              </a:rPr>
              <a:t>Категория: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  первая   категория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Объект 1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21" t="9030" r="2796"/>
          <a:stretch/>
        </p:blipFill>
        <p:spPr>
          <a:xfrm>
            <a:off x="991097" y="1600200"/>
            <a:ext cx="2970806" cy="4525963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Работа в методическом объединении.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Работаю руководителем методическим объединением с 2016г и по настоящее время.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26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Уровень проведения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Мероприятие, место проведения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Форма участия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Школьный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2016-2017</a:t>
                      </a:r>
                      <a:endParaRPr lang="ru-RU" b="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Школьный педсовет « Наша новая школа»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>
                          <a:latin typeface="Times New Roman"/>
                          <a:ea typeface="Times New Roman"/>
                          <a:cs typeface="Times New Roman"/>
                        </a:rPr>
                        <a:t>Выступление с докладом «»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>
                          <a:latin typeface="Times New Roman"/>
                          <a:ea typeface="Times New Roman"/>
                          <a:cs typeface="Times New Roman"/>
                        </a:rPr>
                        <a:t>Школьный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2017-2018</a:t>
                      </a:r>
                      <a:endParaRPr lang="ru-RU" b="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Семинар учителей МО по темам самообразования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>
                          <a:latin typeface="Times New Roman"/>
                          <a:ea typeface="Times New Roman"/>
                          <a:cs typeface="Times New Roman"/>
                        </a:rPr>
                        <a:t>Доклад « Метод проекта на уроках географии»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2017-2018</a:t>
                      </a:r>
                      <a:endParaRPr lang="ru-RU" b="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7 февраля </a:t>
                      </a:r>
                      <a:r>
                        <a:rPr lang="ru-RU" sz="16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Педчтение</a:t>
                      </a: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 « Новые условия воспитания в условиях сельской школы»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  <a:cs typeface="Times New Roman"/>
                        </a:rPr>
                        <a:t>Доклад « Метод проекта на уроках географии»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Наличие призовых мест  в профессиональных конкурсах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1428736"/>
          <a:ext cx="8586789" cy="4856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2263"/>
                <a:gridCol w="2862263"/>
                <a:gridCol w="2862263"/>
              </a:tblGrid>
              <a:tr h="2994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конкурса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Сроки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Подтверждающий документ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в профессиональных конкурсах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Школьный этап Всероссийского конкурса « Молодой учитель года – 2010»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Победитель школьного конкурса «Десять жемчужин» в номинации «Лучшее методическое объединение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Февраль 2011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     марта 2011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</a:t>
                      </a: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место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Грамота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Грамота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Муниципальный тур Всероссийского конкурса «Молодой учитель года   - 2011»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Февраль 2011г.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Февраль 2014г.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Грамота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Грамота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Участие в профессиональных конкурсах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4420"/>
          <a:ext cx="8658196" cy="48577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6426"/>
                <a:gridCol w="3652672"/>
                <a:gridCol w="2164549"/>
                <a:gridCol w="2164549"/>
              </a:tblGrid>
              <a:tr h="519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конкурса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Дата проведения конкурса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Региональная научно- практическая конференция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Сертификат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6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Семинар «Сетевой проект как форма представления инновационных идей в образовании»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сертификат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6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 фестиваль педагогического мастерства « Изменим будущее»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Сертификат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 фестиваль «Педагогический калейдоскоп»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Сертификат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6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 форум посвященного 100- летию  единения Тувы с Россией и Году русского языка в Тувы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  декабря 2014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Сертификат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5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Региональная научно- практическая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конференция «Проблемы преподавания в образование в образовании несовременном  этапе»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30 марта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2017г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Сертификат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Участие в семинарах, конференциях, форумах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71612"/>
          <a:ext cx="8229600" cy="3053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0066"/>
                <a:gridCol w="2791774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Дата проведения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Место проведения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Форма участия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Семинар- практикум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28.11.2013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 Теве-Хая Дзун-Хемчикского кожууна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Открытый урок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Семинар «Новые образовательные технологии»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20.12.2013г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 Дон-Терезин Барун-Хемчикского кожууна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доклад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Педагогическое чтение  Новые модели обучения  в условиях сельской школы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 февраля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2017г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МБОУСОШ г Чадаана № 4 Дзун-Хемчикского кожууна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доклад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Выступления на  презентациях,  конференциях, круглых столах, в рамках которых демонстрировался данный педагогический опыт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600200"/>
          <a:ext cx="8929720" cy="463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85944"/>
                <a:gridCol w="1785944"/>
                <a:gridCol w="1785944"/>
                <a:gridCol w="1785944"/>
                <a:gridCol w="1785944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Т е м 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        Дата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Форма распр-я опыта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Подтверждающий документ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Уровень распространения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Практическая работа на уроках географии с использованием современных педагогических технологий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10.02 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Мастер- класс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Справка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региональный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Технология развития критического мышления на уроках географии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20.12.2017г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доклад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Грамота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справка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региональный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Использование ИКТ-на уроках географии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доклад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справка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муниципальный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Метод проекта на уроках географии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7 02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доклад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приказ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Личные достижения педагогического работника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1.Грамота  администрации МОУ СОШ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с.Шеми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за достигнутые успехи в обучении и воспитании подрастающего поколения.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 Грамота Отдела образования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Дзун-Хемчикского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за достигнутые успехи в организации совершенствовании учебного и воспитательного процессов, формировании интеллектуального, культурного и нравственного развития личности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подростающего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поколения,многолетний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труд и в честь дня Учителя. 2013г.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3 Грамота МБОУ СОШ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с.Шеми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победитель конкурса «Десять жемчужин» в номинации «Лучший классный руководитель».2014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4 Благодарность дворец творчества детей и молодежи им. В.П.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Поляничко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Оренбургской области за организацию работы и активное участие школьников во Всероссийской дистанционной олимпиаде «История моей страны»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5 Почетная грамота в честь Дня Учителя за добросовестный труд в деле воспитания и обучения подрастающего поколения и за активное участие в общественной жизни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сумона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.. 2012г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6 Почетная грамота Отдела образования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Дзун-Хемчикского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за подготовку победителя и призеров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кожуунного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Молодежного географического чемпионата 2011г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7 Грамота администрация школы за лучшую подготовку учащихся 6-10 классов к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кожуунному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молодежному географическому чемпионату 2011г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8 Сертификат участника муниципального этапа Всероссийского конкурса «Молодой учитель-2011»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9  Почетная грамота победителя  школьного тура Всероссийского конкурса «Молодой учитель года- 2011» 2011г.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10Почетная грамота призера школьного тура конкурса « Молодой учитель-2010» от 11 02 10г.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11 Сертификат участника республиканский фестиваль «  Педагогический калейдоскоп» 2014г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12Грамота от Администрации МБОУ СОШ с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Дон-Терезин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Барун-Хемчикского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13 Грамота за педагогическое мастерство, творческий поиск и достигнутые успехи в инновационной деятельности от институт развития  национальной школы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14. Грамота за достигнутые успехи в организации и совершенствование учебного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воспитательного процессов, формирования нравственного развития школьников от 02.10.2013г Администрация МОУ СОШ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Шеми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15. Грамота за хорошую организацию подготовки выпускников к государственной итоговой аттестации в 2016 году по обязательным предметам от 31 августа 2016 приказ № 327 Управление образования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Дзун-Хемчикского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16.Грамота за достигнутые успехи в организации и совершенствовании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воспитательного процесса, в формировании интеллектуального, культурного и нравственного развития личности подрастающего поколения, за безупречный и плодотворный труд от 23 мая 2017 Приказ № 307 Управление образования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Дзун-Хемчикского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 Грамота  Председателя Администрации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Дзун-Хемчикского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добросовестный  труд и преданность профессии обеспечивающие высокие результаты государственной итоговой аттестации выпускников 2017 года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Дзун-Хемчикского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23.06.2017 приказ № 481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 Грамота «За активную профессиональную позицию» муниципального этапа конкурса  Лучший заместитель руководителя образовательной организации – 2018  от 21.02.2018. Приказ № 78/2 Управление </a:t>
            </a:r>
            <a:r>
              <a:rPr lang="ru-RU" dirty="0" smtClean="0"/>
              <a:t>образования </a:t>
            </a:r>
            <a:r>
              <a:rPr lang="ru-RU" dirty="0" err="1" smtClean="0"/>
              <a:t>Дзун-Хемчикского</a:t>
            </a:r>
            <a:r>
              <a:rPr lang="ru-RU" dirty="0" smtClean="0"/>
              <a:t> </a:t>
            </a:r>
            <a:r>
              <a:rPr lang="ru-RU" dirty="0" err="1" smtClean="0"/>
              <a:t>кожууна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Благодарность за организацию и участие во Всероссийском конкурсе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Благодарность от Молодежного движения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Благодарность от Администрации МБОУ СОШ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Эрги-Барлык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активное участие в семинаре от 10.02.2014 приказ № 44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Благодарность Управлении образования администрации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Дзун-Хемчикского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за высокий профессионализм и терпение в воспитание и обучение подрастающего поколения от 27.06.21015г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Благодарность  за активное сотрудничество и участие в организации проведения самостоятельного дистанционного обучения по теме : «Методика преподавания шахмат в образовательных учреждениях» от 26.02.2018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о курсах повышения квалификации.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4424"/>
          <a:ext cx="9144000" cy="57197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2598"/>
                <a:gridCol w="2365402"/>
                <a:gridCol w="2555882"/>
                <a:gridCol w="952506"/>
                <a:gridCol w="1587512"/>
                <a:gridCol w="1000100"/>
              </a:tblGrid>
              <a:tr h="114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курсов, семинаров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Место проведения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 часов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Дата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сертификата, удостоверения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«Эффективное поурочное планирование»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Кызыл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ПКК Мин обр. и науки РТ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12ч.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14.03.2011г.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б/н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«Итоговая аттестация учащихся 11-х  классов»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Кызыл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ПКК Мин обр. и науки РТ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 ч.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12-17.01.2009г.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1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«Вариативность подхода к подготовке выпускников 11-х классов к ЕГЭ по географии»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Кызыл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ПКК Мин обр. и науки РТ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 ч.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03-09.11.2011г.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№2571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1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«Подготовка учителя  географии в ведению ФГОС основного общего  образования»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Кызыл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ПКК Мин обр. и науки РТ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72ч.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01.03.2014г.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1323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«ИКТ компетентность педагога в условиях введения в ФГОС»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Кызыл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ПКК Мин обр. и науки РТ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 ч.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17.12.2014г.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№1873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«Система подготовки учащихся в 11-х классах к ЕГЭ по географии»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Кызыл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ПКК Мин обр. и науки РТ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16 12 2014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№1812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Личные данные: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1" y="1214423"/>
          <a:ext cx="8715437" cy="52562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29263"/>
                <a:gridCol w="3486174"/>
              </a:tblGrid>
              <a:tr h="3976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Наименования</a:t>
                      </a: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4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Фамилия Имя Отчество: 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Ондар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Вероника </a:t>
                      </a:r>
                      <a:r>
                        <a:rPr lang="ru-RU" sz="16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Хурешовна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Дата и год рождения: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31. 10.1984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9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Место работы, должность и дата назначения на эту должность: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Муниципальное бюджетное общеобразовательное учреждение средняя общеобразовательная школа с.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Шеми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Дзун-Хемчикского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кожууна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Республики Тыва,  учитель географии, 27.11.2008г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9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Образование, какое учреждение закончил, год окончания 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Высшее,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ТывГУ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2008г., по специальности «учитель географии»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1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Общий трудовой стаж: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11лет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8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Стаж педагогической работы: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лет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8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Стаж работы в данной должности: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лет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Стаж работы в данном учреждении: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лет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Квалификационная  категории, дата присвоения: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Первая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категория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Приказ №44 от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1.02.2015г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7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Преподаваемый предмет, классы, классное руководство: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География, 5-11 классы,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о курсах повышения квалификации.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4424"/>
          <a:ext cx="9144000" cy="48945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2598"/>
                <a:gridCol w="2365402"/>
                <a:gridCol w="2555882"/>
                <a:gridCol w="952506"/>
                <a:gridCol w="1587512"/>
                <a:gridCol w="1000100"/>
              </a:tblGrid>
              <a:tr h="114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курсов, семинаров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Место проведения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 часов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Дата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сертификата, удостоверения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7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«Основной государственный экзамен по географии: технология успешной подготовки учащихся»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Кызыл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ПКК Мин обр. и науки РТ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21.01.2015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2380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7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Обучение географии с учетом требований к итоговой аттестации учащихся 9-х классов в основной школе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Кызыл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ПКК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 января 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221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1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Организация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внутришкольного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контроля. Текущий контроль.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Кызыл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ПКК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02.03.2016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№1407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1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Новые подходы в подготовке к ЕГЭ по географии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Кызыл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ПКК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18.01.2017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№5508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о курсах повышения квалификации.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4424"/>
          <a:ext cx="9144000" cy="51039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2598"/>
                <a:gridCol w="3175022"/>
                <a:gridCol w="2214578"/>
                <a:gridCol w="857256"/>
                <a:gridCol w="1214446"/>
                <a:gridCol w="1000100"/>
              </a:tblGrid>
              <a:tr h="114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курсов, семинаров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Место проведения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 часов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Дата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сертификата, удостоверения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73"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Вопросы использования русского языка как государственного языка РФ создание языковой среды в образовательной организации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ГАУ ДПО «Институт развития образования Иркутской области»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72ч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27.08.2017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7954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73"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Проектный подход в управлении системой образования на внутришкольном и школьном уровне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ТГИП и ПКК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24ч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24.01.2018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№495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172"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ЕГЭ по географии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ТГИП и ПКК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40ч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31.10.2018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№4085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164"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Использование современных образовательных технологий для достижения метапредметных и личностных результатов в соответствии ФГОС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КГБУ ДПО Алтайский краевой институт повышения квалификации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32ч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29.08.2018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№20096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164"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Современные подходы к организации коррекционно-развивающей работы учителя-логопеда образовательной организации в условиях ФГОС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ТГИП и ПКК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40ч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30.01.2019</a:t>
                      </a: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№0670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о курсах повышения квалификации.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4424"/>
          <a:ext cx="9144000" cy="54715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0034"/>
                <a:gridCol w="3714776"/>
                <a:gridCol w="1857388"/>
                <a:gridCol w="857256"/>
                <a:gridCol w="1214446"/>
                <a:gridCol w="1000100"/>
              </a:tblGrid>
              <a:tr h="11439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Семинары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Место проведения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 часов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Дата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сертификата, удостоверения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7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Республиканский форум. Посвященного 100-летию единения Тувы с Россией и Году русского языка в Тувы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ППК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Кызыл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09.12.2014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718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7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Ведение и оформление школьной документации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ППК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Кызыл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23.10.2015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576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7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Реализация ФГОС общего и профессионального образования; проблемы, поиски, решения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ППК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Кызыл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14-15 октября 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№763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1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Моделирование внутришкольной системы управления качеством образования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ППК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Кызыл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21.09.2016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№2132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1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Организация первоочередных мероприятий по профилактике преступлений и употребления ПАВ в подростковой среде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ППК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Кызыл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06.04.2016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№275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1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Методика выполнения заданий повышенного и высокого уровня при сдаче ЕГЭ по географии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ТГИП и ППК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Кызыл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06.04.2016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282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064896" cy="4320480"/>
          </a:xfr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</a:rPr>
              <a:t>Цель </a:t>
            </a:r>
            <a:r>
              <a:rPr lang="ru-RU" sz="320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</a:rPr>
              <a:t>моей профессиональной деятельности непосредственно согласуется с деятельностью образовательного учреждения. </a:t>
            </a:r>
            <a:r>
              <a:rPr lang="ru-RU" sz="320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</a:rPr>
              <a:t>Создание </a:t>
            </a:r>
            <a:r>
              <a:rPr lang="ru-RU" sz="320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</a:rPr>
              <a:t>оптимальных условий для раскрытия интеллектуального потенциала учащихся, формирование творческой личности, способной успешно функционировать в системе современных отношений.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467544" y="548680"/>
            <a:ext cx="8104956" cy="5880695"/>
          </a:xfrm>
          <a:noFill/>
        </p:spPr>
        <p:txBody>
          <a:bodyPr>
            <a:normAutofit fontScale="85000" lnSpcReduction="20000"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Задачи, вытекающие из данной цели: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общей культуры личности обучающихся на основе усвоения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объязательного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минимума содержания общеобразовательных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основного общего образования;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адаптация к жизни в обществе;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основы для осознанного выбора и последующего освоения профессиональных образовательных программ;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гражданственности, трудолюбия, уважения к правам и свободам человека, любви к окружающей природе, Родине, семье;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здорового образа жизни.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395536" y="1052736"/>
            <a:ext cx="8352928" cy="511256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повышении профессионального мастерства большую роль играет самообразование, поэтому я работаю над темой: </a:t>
            </a:r>
            <a:br>
              <a:rPr lang="ru-RU" sz="3200" b="1" dirty="0" smtClean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dirty="0" smtClean="0">
                <a:solidFill>
                  <a:srgbClr val="FF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Активизация познавательной деятельности на уроках географии с помощью игровых технологий »</a:t>
            </a:r>
            <a:endParaRPr lang="ru-RU" sz="3200" b="1" i="1" dirty="0" smtClean="0">
              <a:solidFill>
                <a:srgbClr val="FF0000"/>
              </a:solidFill>
              <a:latin typeface="Stylo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476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Классификация педагогических игр</a:t>
            </a:r>
            <a:endParaRPr lang="ru-RU" sz="32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85720" y="1785902"/>
          <a:ext cx="857256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6335793-tourist-with-a-compass-in-han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10" y="1285860"/>
            <a:ext cx="1645115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ychengo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2357430"/>
            <a:ext cx="2224115" cy="235745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715008" y="1500174"/>
            <a:ext cx="3214710" cy="642942"/>
          </a:xfrm>
        </p:spPr>
        <p:txBody>
          <a:bodyPr>
            <a:noAutofit/>
          </a:bodyPr>
          <a:lstStyle/>
          <a:p>
            <a:r>
              <a:rPr lang="ru-RU" i="1" dirty="0" smtClean="0"/>
              <a:t>Коммуникативная</a:t>
            </a:r>
            <a:endParaRPr lang="ru-RU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1143000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Функции игры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(одна и та же игра может выступать в нескольких функциях)</a:t>
            </a:r>
            <a:endParaRPr lang="ru-RU" sz="2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5720" y="1643050"/>
            <a:ext cx="2357454" cy="714380"/>
          </a:xfrm>
        </p:spPr>
        <p:txBody>
          <a:bodyPr anchor="t"/>
          <a:lstStyle/>
          <a:p>
            <a:pPr algn="ctr"/>
            <a:r>
              <a:rPr lang="ru-RU" i="1" dirty="0" smtClean="0"/>
              <a:t>Обучающая</a:t>
            </a:r>
            <a:endParaRPr lang="ru-RU" i="1" dirty="0"/>
          </a:p>
        </p:txBody>
      </p:sp>
      <p:pic>
        <p:nvPicPr>
          <p:cNvPr id="9" name="Содержимое 8" descr="396907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57158" y="2214554"/>
            <a:ext cx="2357454" cy="1768091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3071802" y="3786190"/>
            <a:ext cx="2928958" cy="714380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Развлекательная</a:t>
            </a:r>
            <a:endParaRPr lang="ru-RU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0034" y="5000636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Релаксационная</a:t>
            </a:r>
            <a:endParaRPr lang="ru-RU" sz="24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143504" y="5786454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Психотехническая</a:t>
            </a:r>
            <a:endParaRPr lang="ru-RU" sz="2400" b="1" i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Концептуальные основы игровых технологий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571612"/>
            <a:ext cx="8929718" cy="4525963"/>
          </a:xfrm>
        </p:spPr>
        <p:txBody>
          <a:bodyPr>
            <a:normAutofit/>
          </a:bodyPr>
          <a:lstStyle/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Игра – пространство «внутренней социализации» ребёнка, средство усвоения социальных установок (Л. С. Выгодский).</a:t>
            </a:r>
          </a:p>
          <a:p>
            <a:pPr algn="just">
              <a:buNone/>
            </a:pPr>
            <a:endParaRPr lang="ru-RU" sz="2400" dirty="0" smtClean="0"/>
          </a:p>
          <a:p>
            <a:pPr algn="just"/>
            <a:r>
              <a:rPr lang="ru-RU" sz="2400" dirty="0" smtClean="0"/>
              <a:t>Игра – свобода личности в воображении, «иллюзорная реализация нереализуемых интересов» (А. Н. Леонтьев).</a:t>
            </a:r>
          </a:p>
          <a:p>
            <a:pPr algn="just">
              <a:buNone/>
            </a:pPr>
            <a:endParaRPr lang="ru-RU" sz="2400" dirty="0" smtClean="0"/>
          </a:p>
          <a:p>
            <a:pPr algn="just"/>
            <a:r>
              <a:rPr lang="ru-RU" sz="2400" dirty="0" smtClean="0"/>
              <a:t>Психологические механизмы игровой деятельности опираются на фундаментальные потребности личности и в самовыражении, самоутверждении, самоопределении, саморегуляции, самореализации.</a:t>
            </a:r>
            <a:endParaRPr lang="ru-RU" sz="2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mail-webtreatset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14488"/>
            <a:ext cx="4617334" cy="378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Примеры использования игр на разных этапах урока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200" dirty="0" smtClean="0"/>
              <a:t>(введения, закрепления, объяснения, упражнения, контроля)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Даны два конверта. На конвертах написано: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1500174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Игра «Географическая почта»</a:t>
            </a:r>
            <a:endParaRPr lang="ru-RU" sz="2800" b="1" dirty="0"/>
          </a:p>
        </p:txBody>
      </p:sp>
      <p:pic>
        <p:nvPicPr>
          <p:cNvPr id="17" name="Рисунок 16" descr="mail-webtreatset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1714488"/>
            <a:ext cx="4617334" cy="378621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00100" y="4071942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Формы рельефа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43504" y="4143380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Внутреннее строение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14282" y="4786322"/>
            <a:ext cx="871543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 карточках даны следующие надписи:</a:t>
            </a:r>
            <a:endParaRPr lang="ru-RU" sz="1200" dirty="0" smtClean="0"/>
          </a:p>
          <a:p>
            <a:pPr algn="ctr"/>
            <a:endParaRPr lang="ru-RU" sz="1000" dirty="0" smtClean="0"/>
          </a:p>
          <a:p>
            <a:pPr algn="just"/>
            <a:r>
              <a:rPr lang="ru-RU" dirty="0" smtClean="0"/>
              <a:t>Платформа, щит, возвышенности, низменности, плита, Урал, Карпаты, складчатый фундамент, осадочный чехол.</a:t>
            </a:r>
          </a:p>
          <a:p>
            <a:pPr algn="just"/>
            <a:endParaRPr lang="ru-RU" sz="1000" dirty="0" smtClean="0"/>
          </a:p>
          <a:p>
            <a:pPr algn="just"/>
            <a:r>
              <a:rPr lang="ru-RU" b="1" dirty="0" smtClean="0"/>
              <a:t>Задача: отобрать  в свой конверт все, что характеризует выбранную тему, главное не ошибиться адресом.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0024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Качество знаний по ЕРМКО-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Основания для представления организации: классные журналы, справка от 29 декабря 2018г.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 муниципального мониторинга, проведенного  25октября  2018 г: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По географии У\У-100%, К/З-81%.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2214554"/>
          <a:ext cx="8229599" cy="34537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4380"/>
                <a:gridCol w="1636934"/>
                <a:gridCol w="1175657"/>
                <a:gridCol w="1175657"/>
                <a:gridCol w="1175657"/>
                <a:gridCol w="1175657"/>
                <a:gridCol w="1175657"/>
              </a:tblGrid>
              <a:tr h="13036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</a:t>
                      </a:r>
                      <a:r>
                        <a:rPr lang="ru-RU" sz="2400" dirty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2015-2016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2016-2017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2017-2018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06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КЗ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76%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79%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82%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06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УУ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91%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83%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93%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9"/>
            <a:ext cx="7632848" cy="86409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Способы активизации познавательной деятельности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3"/>
            <a:ext cx="7776864" cy="40183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Необычное начало урока;</a:t>
            </a:r>
          </a:p>
          <a:p>
            <a:pPr>
              <a:buFont typeface="Wingdings" pitchFamily="2" charset="2"/>
              <a:buChar char="q"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Кроссворд, ребусы, шарады;</a:t>
            </a:r>
          </a:p>
          <a:p>
            <a:pPr>
              <a:buFont typeface="Wingdings" pitchFamily="2" charset="2"/>
              <a:buChar char="q"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Тематические уроки;</a:t>
            </a:r>
          </a:p>
          <a:p>
            <a:pPr>
              <a:buFont typeface="Wingdings" pitchFamily="2" charset="2"/>
              <a:buChar char="q"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Межпредметные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связи;</a:t>
            </a:r>
          </a:p>
          <a:p>
            <a:pPr>
              <a:buFont typeface="Wingdings" pitchFamily="2" charset="2"/>
              <a:buChar char="q"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Урок- исследование;</a:t>
            </a:r>
          </a:p>
          <a:p>
            <a:pPr>
              <a:buFont typeface="Wingdings" pitchFamily="2" charset="2"/>
              <a:buChar char="q"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Уроки развития творческих способностей.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60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5"/>
            <a:ext cx="9144000" cy="10081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Новые образовательные технологии, используемые учебно-воспитательном процессе: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136904" cy="4608511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критического мышления;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Проблемное обучение;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исследовательской деятельности.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73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9"/>
            <a:ext cx="8424936" cy="122413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Классические типы уроков , используемые в практике: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3"/>
            <a:ext cx="8064896" cy="437834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Вводный урок;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Урок первичного усвоения материала;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Урок закрепления знаний, умений и навыков;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Повторительно-обобщающий урок.</a:t>
            </a:r>
          </a:p>
          <a:p>
            <a:pPr marL="0" indent="0">
              <a:buNone/>
            </a:pP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21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1"/>
            <a:ext cx="8208912" cy="115212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Нетрадиционные типы уроков, используемые в практике: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3"/>
            <a:ext cx="7076009" cy="43783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Урок- путешествие;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Урок-экскурсия;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Тематический урок;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Урок –конференция;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Урок – лекция;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Урок – тестирование;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</a:rPr>
              <a:t> Урок – практикум;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Интегрированный урок.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650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3" y="620688"/>
            <a:ext cx="7992888" cy="5536900"/>
          </a:xfr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</a:t>
            </a:r>
          </a:p>
          <a:p>
            <a:pPr marL="0" indent="0" algn="ctr">
              <a:buNone/>
            </a:pPr>
            <a:r>
              <a:rPr lang="ru-RU" sz="3200" smtClean="0">
                <a:solidFill>
                  <a:schemeClr val="accent2">
                    <a:lumMod val="75000"/>
                  </a:schemeClr>
                </a:solidFill>
              </a:rPr>
              <a:t>   Строить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свою педагогическую деятельность по законам доброты меня учили мои учителя, мои наставники, мои родители, мои ученики. </a:t>
            </a: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Девизом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моей жизни стали слова великого русского педагога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 В. А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. Сухомлинского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«Что же самое главное  в моей жизни? Без раздумий отвечаю: любовь к детям».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04856" cy="2304255"/>
          </a:xfrm>
        </p:spPr>
        <p:txBody>
          <a:bodyPr>
            <a:normAutofit/>
          </a:bodyPr>
          <a:lstStyle/>
          <a:p>
            <a:r>
              <a:rPr lang="ru-RU" sz="3600" b="1" dirty="0">
                <a:ln>
                  <a:noFill/>
                </a:ln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ru-RU" sz="3600" b="1" i="1" dirty="0">
                <a:ln>
                  <a:noFill/>
                </a:ln>
                <a:solidFill>
                  <a:srgbClr val="002060"/>
                </a:solidFill>
                <a:ea typeface="+mn-ea"/>
                <a:cs typeface="+mn-cs"/>
              </a:rPr>
              <a:t>Воспитание детей- рекордно сложное занятие, самое запутанное из всех видов творчества. 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5" y="2996951"/>
            <a:ext cx="6798736" cy="29381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Каждому учителю я желаю: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«Любите, творите, прощайте!»</a:t>
            </a:r>
          </a:p>
        </p:txBody>
      </p:sp>
    </p:spTree>
    <p:extLst>
      <p:ext uri="{BB962C8B-B14F-4D97-AF65-F5344CB8AC3E}">
        <p14:creationId xmlns:p14="http://schemas.microsoft.com/office/powerpoint/2010/main" xmlns="" val="330601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img29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1516" y="1600200"/>
            <a:ext cx="3289967" cy="4525963"/>
          </a:xfrm>
        </p:spPr>
      </p:pic>
      <p:pic>
        <p:nvPicPr>
          <p:cNvPr id="10" name="Содержимое 9" descr="img29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22516" y="1600200"/>
            <a:ext cx="3289967" cy="4525963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28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1516" y="1600200"/>
            <a:ext cx="3289967" cy="4525963"/>
          </a:xfrm>
        </p:spPr>
      </p:pic>
      <p:pic>
        <p:nvPicPr>
          <p:cNvPr id="6" name="Содержимое 5" descr="img28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22516" y="1600200"/>
            <a:ext cx="3289967" cy="4525963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29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1516" y="1600200"/>
            <a:ext cx="3289967" cy="4525963"/>
          </a:xfrm>
        </p:spPr>
      </p:pic>
      <p:pic>
        <p:nvPicPr>
          <p:cNvPr id="10" name="Содержимое 9" descr="img29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22516" y="1600200"/>
            <a:ext cx="3289967" cy="4525963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28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1516" y="1600200"/>
            <a:ext cx="3289967" cy="4525963"/>
          </a:xfrm>
        </p:spPr>
      </p:pic>
      <p:pic>
        <p:nvPicPr>
          <p:cNvPr id="8" name="Содержимое 7" descr="img29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22516" y="1600200"/>
            <a:ext cx="3289967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Участие в предметных олимпиадах, конкурсов, соревнований  интеллектуальных марафонов.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143000"/>
          <a:ext cx="9144000" cy="48577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8596"/>
                <a:gridCol w="1428760"/>
                <a:gridCol w="928694"/>
                <a:gridCol w="2286016"/>
                <a:gridCol w="642934"/>
                <a:gridCol w="1143000"/>
                <a:gridCol w="1143000"/>
                <a:gridCol w="1143000"/>
              </a:tblGrid>
              <a:tr h="767016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Ф.И.О. учащихся, класс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Класс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Достижения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Год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Уровень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Результат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Подтверждающий документ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016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Монгуш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Олчаана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Олеговна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9 класс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 в муниципальном этапе Всероссийской географический чемпионат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R="71755" algn="ctr">
                        <a:tabLst>
                          <a:tab pos="44958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016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65"/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Шириндиви Челээш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класс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 в муниципальном этапе Всероссийской географический чемпионат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016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Монгуш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Шенне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8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класс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 в муниципальном этапе Всероссийской географический чемпионат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 место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016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Дугданова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Тамара </a:t>
                      </a: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Жигжитовна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класс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Конкурс сочинений «Мой зеленый дом»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 место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2688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Куулар Мурат Март-оолович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 муниципального этапа Всероссийской олимпиады школьников по географии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85784" y="-1"/>
          <a:ext cx="9358378" cy="60936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8596"/>
                <a:gridCol w="1857404"/>
                <a:gridCol w="500050"/>
                <a:gridCol w="2786114"/>
                <a:gridCol w="571472"/>
                <a:gridCol w="1071570"/>
                <a:gridCol w="785794"/>
                <a:gridCol w="1357378"/>
              </a:tblGrid>
              <a:tr h="641861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Шириндиви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Челээш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Республиканский конкурс детских творческих работ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endParaRPr lang="ru-RU" sz="140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Сертификат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569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Доржу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Айгуль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Андреевна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Диплом </a:t>
                      </a:r>
                      <a:r>
                        <a:rPr lang="en-US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I</a:t>
                      </a: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степени молодежном конкурсе «Молодежное движение»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Федеральный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Диплом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125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8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Монгуш Айюрзана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Адар-ооловна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класс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Диплом </a:t>
                      </a:r>
                      <a:r>
                        <a:rPr lang="en-US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II</a:t>
                      </a: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степени молодежном конкурсе «Молодежное движение»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Федеральный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Диплом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Ховалыг Алдынай Сергеевна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класс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Сертификат участника молодежном конкурсе «Молодежное движение»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Федеральный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Участие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Сертификат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65"/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Куулар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2065"/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Мурат Март-оолович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класс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Диплом </a:t>
                      </a:r>
                      <a:r>
                        <a:rPr lang="en-US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II  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степени молодежном конкурсе «Молодежное движение»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Федеральный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Диплом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679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Донгак Диана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Владимировна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11 класс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Диплом </a:t>
                      </a:r>
                      <a:r>
                        <a:rPr lang="en-US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II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степени Всероссийского конкурса «И гордо реет флаг державный» на знание истории региональных символов и государственных символов Р.Ф. в номинации: «Историческая викторина»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Федеральный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Диплом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5" y="1000108"/>
          <a:ext cx="8429685" cy="36052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6064"/>
                <a:gridCol w="1673082"/>
                <a:gridCol w="450427"/>
                <a:gridCol w="2509629"/>
                <a:gridCol w="514761"/>
                <a:gridCol w="965231"/>
                <a:gridCol w="707814"/>
                <a:gridCol w="1222677"/>
              </a:tblGrid>
              <a:tr h="1166821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Монгуш</a:t>
                      </a:r>
                      <a:r>
                        <a:rPr lang="ru-RU" sz="20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Сайын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5 класс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Олимпиада развивающего обучения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2016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6821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Донгак Алдынсай Буяновна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7 класс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Всероссийская олимпиада школьников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2018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призер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6821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Кара-Сал Олча Эрес-ооловна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10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Всероссийская олимпиада школьников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2018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призер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Участия в олимпиадах,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            конкурсах, фестивалях, соревнованиях.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9005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5776"/>
                <a:gridCol w="1371624"/>
                <a:gridCol w="700078"/>
                <a:gridCol w="1357322"/>
                <a:gridCol w="1028700"/>
                <a:gridCol w="1028700"/>
                <a:gridCol w="1028700"/>
                <a:gridCol w="1028700"/>
              </a:tblGrid>
              <a:tr h="487563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Ф.И.О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Классы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Достижения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Год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Уровень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Результат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Подтвержд. документ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125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Шириндиви Челээш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8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Конкурс стенгазет на экологическую тему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125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65"/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Доржу Диана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Конкурс стенгазет на экологическую тему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125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Дугданова Тамара Жигжитовна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Конкурс сочинений на экологическую тему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563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Шириндиви Челээш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Всероссийский конкурс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Республиканский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участие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Сертификат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571480"/>
          <a:ext cx="8401079" cy="6107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286"/>
                <a:gridCol w="1618983"/>
                <a:gridCol w="422959"/>
                <a:gridCol w="1604384"/>
                <a:gridCol w="875119"/>
                <a:gridCol w="1298078"/>
                <a:gridCol w="1050135"/>
                <a:gridCol w="1050135"/>
              </a:tblGrid>
              <a:tr h="832834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Ф.И.О. учащихся, класс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Класс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Темы работ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Год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600" b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Уровень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Результат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Подтверждающий документ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1110445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Шириндиви Челээш Орлановна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8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«Развитие рельефа Саяно-Тувинского нагорья»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2010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555222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Ховалыг Сайын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8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«Хулгаазын Дустуг далган»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2011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555222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endParaRPr lang="ru-RU" sz="160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Монгуш Долума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9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Убсу-Нурская котловина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2011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832834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Дугданова Арюна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8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Лечебные свойства шиповника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2012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832834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Тюлюш Алдынай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8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Грибы Балгазынского сосонового бора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2013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1388056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6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Дугданова Ванесса Жигжитовна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8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«Атмосферное давление ее влияние на здоровье человека»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2014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-714403"/>
          <a:ext cx="8401079" cy="6557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286"/>
                <a:gridCol w="1618983"/>
                <a:gridCol w="422959"/>
                <a:gridCol w="1604384"/>
                <a:gridCol w="875119"/>
                <a:gridCol w="1298078"/>
                <a:gridCol w="1050135"/>
                <a:gridCol w="1050135"/>
              </a:tblGrid>
              <a:tr h="705684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Ф.И.О. учащихся, класс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Класс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Темы работ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Год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600" b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Уровень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Результат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Подтверждающий документ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1029122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Ондар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Айлаана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Владимировна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«Демографическая проблема  РТ и отражение на территории с Шеми»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823298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Дугданова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Ванесса </a:t>
                      </a: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Жигжитовна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Влияние атмосферного давления на человека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617473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Ховалыг Сайлаана Сергеевна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Материнский капитал- ее влияние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617473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Ховалыг Сайлаана Сергеевна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Материнский капитал- ее влияние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Республиканский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1029122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Монгуш Ай-Херээна Май-ооловна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Саяно-Шушенское водохранилище ее влияние на окружающую среду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617473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Монгуш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Ай-Херээна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Май-ооловна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Влияние погодных условий на людей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Муниципальный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 место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  <a:tr h="918334"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Монгуш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Ай-Херээна</a:t>
                      </a: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Май-ооловна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Влияние погодных условий на людей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2019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Республиканский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endParaRPr lang="ru-RU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tabLst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Грамота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2543</Words>
  <PresentationFormat>Экран (4:3)</PresentationFormat>
  <Paragraphs>732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Мое портфолио</vt:lpstr>
      <vt:lpstr>Личные данные:</vt:lpstr>
      <vt:lpstr>     Качество знаний по ЕРМКО- Основания для представления организации: классные журналы, справка от 29 декабря 2018г. Результат муниципального мониторинга, проведенного  25октября  2018 г:   По географии У\У-100%, К/З-81%.   </vt:lpstr>
      <vt:lpstr>Участие в предметных олимпиадах, конкурсов, соревнований  интеллектуальных марафонов. </vt:lpstr>
      <vt:lpstr>Слайд 5</vt:lpstr>
      <vt:lpstr>Слайд 6</vt:lpstr>
      <vt:lpstr>Участия в олимпиадах,                 конкурсах, фестивалях, соревнованиях. </vt:lpstr>
      <vt:lpstr>Слайд 8</vt:lpstr>
      <vt:lpstr>Слайд 9</vt:lpstr>
      <vt:lpstr>  Работа в методическом объединении.  Работаю руководителем методическим объединением с 2016г и по настоящее время. </vt:lpstr>
      <vt:lpstr>  Наличие призовых мест  в профессиональных конкурсах   </vt:lpstr>
      <vt:lpstr>Участие в профессиональных конкурсах </vt:lpstr>
      <vt:lpstr>Участие в семинарах, конференциях, форумах </vt:lpstr>
      <vt:lpstr> Выступления на  презентациях,  конференциях, круглых столах, в рамках которых демонстрировался данный педагогический опыт </vt:lpstr>
      <vt:lpstr>  Личные достижения педагогического работника   </vt:lpstr>
      <vt:lpstr>Слайд 16</vt:lpstr>
      <vt:lpstr>Слайд 17</vt:lpstr>
      <vt:lpstr>Благодарность:</vt:lpstr>
      <vt:lpstr>Сведения о курсах повышения квалификации. </vt:lpstr>
      <vt:lpstr>Сведения о курсах повышения квалификации. </vt:lpstr>
      <vt:lpstr>Сведения о курсах повышения квалификации. </vt:lpstr>
      <vt:lpstr>Сведения о курсах повышения квалификации. </vt:lpstr>
      <vt:lpstr>Цель моей профессиональной деятельности непосредственно согласуется с деятельностью образовательного учреждения.  Создание оптимальных условий для раскрытия интеллектуального потенциала учащихся, формирование творческой личности, способной успешно функционировать в системе современных отношений.</vt:lpstr>
      <vt:lpstr>Слайд 24</vt:lpstr>
      <vt:lpstr>Слайд 25</vt:lpstr>
      <vt:lpstr>Классификация педагогических игр</vt:lpstr>
      <vt:lpstr>Функции игры (одна и та же игра может выступать в нескольких функциях)</vt:lpstr>
      <vt:lpstr>Концептуальные основы игровых технологий</vt:lpstr>
      <vt:lpstr>Примеры использования игр на разных этапах урока (введения, закрепления, объяснения, упражнения, контроля)</vt:lpstr>
      <vt:lpstr>Способы активизации познавательной деятельности</vt:lpstr>
      <vt:lpstr>Новые образовательные технологии, используемые учебно-воспитательном процессе:</vt:lpstr>
      <vt:lpstr>Классические типы уроков , используемые в практике:</vt:lpstr>
      <vt:lpstr>Нетрадиционные типы уроков, используемые в практике:</vt:lpstr>
      <vt:lpstr>Слайд 34</vt:lpstr>
      <vt:lpstr> Воспитание детей- рекордно сложное занятие, самое запутанное из всех видов творчества. 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27</cp:revision>
  <dcterms:created xsi:type="dcterms:W3CDTF">2015-03-21T09:24:00Z</dcterms:created>
  <dcterms:modified xsi:type="dcterms:W3CDTF">2019-03-09T15:33:27Z</dcterms:modified>
</cp:coreProperties>
</file>