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3" r:id="rId3"/>
    <p:sldId id="264" r:id="rId4"/>
    <p:sldId id="257" r:id="rId5"/>
    <p:sldId id="259" r:id="rId6"/>
    <p:sldId id="260" r:id="rId7"/>
    <p:sldId id="261" r:id="rId8"/>
    <p:sldId id="262" r:id="rId9"/>
    <p:sldId id="25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0516B14-E9AC-4F1E-AFB8-B29C04C1C40B}" type="datetimeFigureOut">
              <a:rPr lang="ru-RU" smtClean="0"/>
              <a:pPr/>
              <a:t>09.03.2019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AFBFEEB-75BC-480C-9B61-C8F7FDE150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516B14-E9AC-4F1E-AFB8-B29C04C1C40B}" type="datetimeFigureOut">
              <a:rPr lang="ru-RU" smtClean="0"/>
              <a:pPr/>
              <a:t>09.03.2019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FBFEEB-75BC-480C-9B61-C8F7FDE150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516B14-E9AC-4F1E-AFB8-B29C04C1C40B}" type="datetimeFigureOut">
              <a:rPr lang="ru-RU" smtClean="0"/>
              <a:pPr/>
              <a:t>09.03.2019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FBFEEB-75BC-480C-9B61-C8F7FDE150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516B14-E9AC-4F1E-AFB8-B29C04C1C40B}" type="datetimeFigureOut">
              <a:rPr lang="ru-RU" smtClean="0"/>
              <a:pPr/>
              <a:t>09.03.2019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FBFEEB-75BC-480C-9B61-C8F7FDE150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0516B14-E9AC-4F1E-AFB8-B29C04C1C40B}" type="datetimeFigureOut">
              <a:rPr lang="ru-RU" smtClean="0"/>
              <a:pPr/>
              <a:t>09.03.2019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AFBFEEB-75BC-480C-9B61-C8F7FDE150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516B14-E9AC-4F1E-AFB8-B29C04C1C40B}" type="datetimeFigureOut">
              <a:rPr lang="ru-RU" smtClean="0"/>
              <a:pPr/>
              <a:t>09.03.2019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AFBFEEB-75BC-480C-9B61-C8F7FDE150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516B14-E9AC-4F1E-AFB8-B29C04C1C40B}" type="datetimeFigureOut">
              <a:rPr lang="ru-RU" smtClean="0"/>
              <a:pPr/>
              <a:t>09.03.2019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AFBFEEB-75BC-480C-9B61-C8F7FDE150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516B14-E9AC-4F1E-AFB8-B29C04C1C40B}" type="datetimeFigureOut">
              <a:rPr lang="ru-RU" smtClean="0"/>
              <a:pPr/>
              <a:t>09.03.2019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FBFEEB-75BC-480C-9B61-C8F7FDE150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516B14-E9AC-4F1E-AFB8-B29C04C1C40B}" type="datetimeFigureOut">
              <a:rPr lang="ru-RU" smtClean="0"/>
              <a:pPr/>
              <a:t>09.03.2019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FBFEEB-75BC-480C-9B61-C8F7FDE150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0516B14-E9AC-4F1E-AFB8-B29C04C1C40B}" type="datetimeFigureOut">
              <a:rPr lang="ru-RU" smtClean="0"/>
              <a:pPr/>
              <a:t>09.03.2019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AFBFEEB-75BC-480C-9B61-C8F7FDE150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0516B14-E9AC-4F1E-AFB8-B29C04C1C40B}" type="datetimeFigureOut">
              <a:rPr lang="ru-RU" smtClean="0"/>
              <a:pPr/>
              <a:t>09.03.2019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AFBFEEB-75BC-480C-9B61-C8F7FDE150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0516B14-E9AC-4F1E-AFB8-B29C04C1C40B}" type="datetimeFigureOut">
              <a:rPr lang="ru-RU" smtClean="0"/>
              <a:pPr/>
              <a:t>09.03.2019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1AFBFEEB-75BC-480C-9B61-C8F7FDE150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620688"/>
            <a:ext cx="8458200" cy="158417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Повторение по теме «А.П.Чехов»</a:t>
            </a:r>
            <a:br>
              <a:rPr lang="ru-RU" dirty="0" smtClean="0"/>
            </a:br>
            <a:r>
              <a:rPr lang="ru-RU" sz="2200" dirty="0" smtClean="0"/>
              <a:t>(при подготовке к контрольной работе) </a:t>
            </a:r>
            <a:endParaRPr lang="ru-RU" sz="2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r"/>
            <a:r>
              <a:rPr lang="ru-RU" sz="2800" dirty="0" smtClean="0"/>
              <a:t>Презентация для </a:t>
            </a:r>
            <a:r>
              <a:rPr lang="ru-RU" sz="2800" smtClean="0"/>
              <a:t>обучающихся </a:t>
            </a:r>
            <a:endParaRPr lang="ru-RU" sz="2800" smtClean="0"/>
          </a:p>
          <a:p>
            <a:pPr algn="r"/>
            <a:r>
              <a:rPr lang="ru-RU" sz="2800" smtClean="0"/>
              <a:t>6 </a:t>
            </a:r>
            <a:r>
              <a:rPr lang="ru-RU" sz="2800" dirty="0" smtClean="0"/>
              <a:t>класса</a:t>
            </a:r>
          </a:p>
          <a:p>
            <a:pPr algn="r"/>
            <a:r>
              <a:rPr lang="ru-RU" sz="2800" dirty="0" smtClean="0"/>
              <a:t>учителя Кокаревой С.Ю.</a:t>
            </a:r>
          </a:p>
          <a:p>
            <a:pPr algn="r"/>
            <a:endParaRPr lang="ru-RU" sz="2800" dirty="0" smtClean="0"/>
          </a:p>
          <a:p>
            <a:pPr algn="r"/>
            <a:endParaRPr lang="ru-RU" sz="2800" dirty="0" smtClean="0"/>
          </a:p>
          <a:p>
            <a:pPr algn="ctr"/>
            <a:r>
              <a:rPr lang="ru-RU" sz="2800" dirty="0" smtClean="0"/>
              <a:t>2019г.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Антон Павлович Чехов (1860-1904)</a:t>
            </a:r>
            <a:endParaRPr lang="ru-RU" sz="3600" b="1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56792"/>
            <a:ext cx="3168352" cy="4483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D:\Мои документы\М- лы для презентаций\толстый и тонкий\09521e0afa20f6ef73d2bb461fffc610_6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556792"/>
            <a:ext cx="3294366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1.11111E-6 L 0.37917 0.0055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11560" y="1052736"/>
            <a:ext cx="81369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Cambria" pitchFamily="18" charset="0"/>
              </a:rPr>
              <a:t> А. П.Чехов</a:t>
            </a:r>
            <a:r>
              <a:rPr lang="ru-RU" sz="2800" b="1" dirty="0" smtClean="0">
                <a:latin typeface="Cambria" pitchFamily="18" charset="0"/>
              </a:rPr>
              <a:t> – признанный мастер рассказа. Фраза «Краткость – сестра таланта» была любимой у писателя. Его короткие рассказы очень яркие по содержанию и  наполнены юмором . Они отличаются :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Cambria" pitchFamily="18" charset="0"/>
              </a:rPr>
              <a:t>незамысловатостью сюжетов, 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Cambria" pitchFamily="18" charset="0"/>
              </a:rPr>
              <a:t>чётким композиционным построением, присутствием ярких художественных деталей, 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Cambria" pitchFamily="18" charset="0"/>
              </a:rPr>
              <a:t>говорящих имён и фамилий, 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Cambria" pitchFamily="18" charset="0"/>
              </a:rPr>
              <a:t>динамичностью действия, сценичных диалогов. </a:t>
            </a:r>
            <a:endParaRPr lang="ru-RU" sz="2800" b="1" dirty="0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08104" y="1124744"/>
            <a:ext cx="3483496" cy="2232248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altLang="ru-RU" b="1" i="1" dirty="0" smtClean="0"/>
              <a:t>       </a:t>
            </a:r>
            <a:r>
              <a:rPr lang="ru-RU" altLang="ru-RU" sz="5100" b="1" i="1" dirty="0" smtClean="0">
                <a:latin typeface="Cambria" pitchFamily="18" charset="0"/>
              </a:rPr>
              <a:t>Толстый только что пообедал на вокзале, и губы его, подернутые маслом, лоснились, как спелые вишни.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5080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508104" y="548680"/>
            <a:ext cx="36358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ru-RU" sz="2800" b="1" dirty="0">
                <a:solidFill>
                  <a:schemeClr val="tx2">
                    <a:lumMod val="75000"/>
                  </a:schemeClr>
                </a:solidFill>
              </a:rPr>
              <a:t>Толстый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96136" y="3244334"/>
            <a:ext cx="1800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ru-RU" sz="2800" b="1" dirty="0">
                <a:solidFill>
                  <a:schemeClr val="tx2">
                    <a:lumMod val="75000"/>
                  </a:schemeClr>
                </a:solidFill>
              </a:rPr>
              <a:t>Тонкий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96136" y="4005064"/>
            <a:ext cx="33478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ru-RU" sz="2400" b="1" i="1" dirty="0">
                <a:latin typeface="Cambria" pitchFamily="18" charset="0"/>
              </a:rPr>
              <a:t>Тонкий же только что вышел из вагона и был навьючен чемоданами, узлами и картонками.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Игорь\Desktop\сегодня\s12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8657524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altLang="ru-RU" b="1" i="1" dirty="0" smtClean="0">
                <a:latin typeface="Century Schoolbook" pitchFamily="18" charset="0"/>
              </a:rPr>
              <a:t>«Порфирий!.. Ты ли это? Голубчик мой! Сколько зим, сколько лет!»</a:t>
            </a:r>
            <a:endParaRPr lang="ru-RU" altLang="ru-RU" b="1" dirty="0" smtClean="0">
              <a:latin typeface="Century Schoolbook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altLang="ru-RU" b="1" i="1" dirty="0" smtClean="0">
                <a:latin typeface="Century Schoolbook" pitchFamily="18" charset="0"/>
              </a:rPr>
              <a:t>«Батюшки!.. Миша! Друг детства! Откуда ты взялся?»</a:t>
            </a:r>
            <a:endParaRPr lang="ru-RU" altLang="ru-RU" b="1" dirty="0" smtClean="0">
              <a:latin typeface="Century Schoolbook" pitchFamily="18" charset="0"/>
            </a:endParaRPr>
          </a:p>
          <a:p>
            <a:pPr>
              <a:buNone/>
            </a:pPr>
            <a:r>
              <a:rPr lang="ru-RU" b="1" dirty="0" smtClean="0"/>
              <a:t>    В начале рассказа Толстый и Тонкий равны, они встретились как друзья детства. «</a:t>
            </a:r>
            <a:r>
              <a:rPr lang="ru-RU" b="1" i="1" dirty="0" smtClean="0"/>
              <a:t>Приятели троекратно облобызались и устремили друг на друга глаза, полные слёз»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88641"/>
            <a:ext cx="80648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О чём говорят реплики Толстого и Тонкого в начале рассказа?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b="1" i="1" dirty="0" smtClean="0">
                <a:latin typeface="Cambria" pitchFamily="18" charset="0"/>
              </a:rPr>
              <a:t>Как изменился Тонкий?</a:t>
            </a:r>
            <a:r>
              <a:rPr lang="ru-RU" altLang="ru-RU" b="1" i="1" dirty="0" smtClean="0">
                <a:latin typeface="Century Schoolbook" pitchFamily="18" charset="0"/>
              </a:rPr>
              <a:t/>
            </a:r>
            <a:br>
              <a:rPr lang="ru-RU" altLang="ru-RU" b="1" i="1" dirty="0" smtClean="0">
                <a:latin typeface="Century Schoolbook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ru-RU" sz="3600" b="1" dirty="0" smtClean="0">
                <a:latin typeface="Cambria" pitchFamily="18" charset="0"/>
              </a:rPr>
              <a:t>«съежился, сгорбился, сузился… Его чемоданы, узлы и картонки съежились, поморщились» </a:t>
            </a:r>
            <a:r>
              <a:rPr lang="ru-RU" dirty="0" smtClean="0">
                <a:latin typeface="Cambria" pitchFamily="18" charset="0"/>
              </a:rPr>
              <a:t>(</a:t>
            </a:r>
            <a:r>
              <a:rPr lang="ru-RU" b="1" dirty="0" smtClean="0">
                <a:latin typeface="Cambria" pitchFamily="18" charset="0"/>
              </a:rPr>
              <a:t>переносное значение</a:t>
            </a:r>
            <a:r>
              <a:rPr lang="ru-RU" dirty="0" smtClean="0">
                <a:latin typeface="Cambria" pitchFamily="18" charset="0"/>
              </a:rPr>
              <a:t>)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Cambria" pitchFamily="18" charset="0"/>
              </a:rPr>
              <a:t> </a:t>
            </a:r>
            <a:r>
              <a:rPr lang="ru-RU" sz="3600" b="1" dirty="0" smtClean="0">
                <a:latin typeface="Cambria" pitchFamily="18" charset="0"/>
              </a:rPr>
              <a:t>В конце слов приставляет «с»: «</a:t>
            </a:r>
            <a:r>
              <a:rPr lang="ru-RU" sz="3600" b="1" dirty="0" err="1" smtClean="0">
                <a:latin typeface="Cambria" pitchFamily="18" charset="0"/>
              </a:rPr>
              <a:t>Хи-хи-с</a:t>
            </a:r>
            <a:r>
              <a:rPr lang="ru-RU" sz="3600" b="1" dirty="0" smtClean="0">
                <a:latin typeface="Cambria" pitchFamily="18" charset="0"/>
              </a:rPr>
              <a:t>… Что вы-с…» </a:t>
            </a:r>
            <a:r>
              <a:rPr lang="ru-RU" dirty="0" smtClean="0">
                <a:latin typeface="Cambria" pitchFamily="18" charset="0"/>
              </a:rPr>
              <a:t>(</a:t>
            </a:r>
            <a:r>
              <a:rPr lang="ru-RU" b="1" dirty="0" smtClean="0">
                <a:latin typeface="Cambria" pitchFamily="18" charset="0"/>
              </a:rPr>
              <a:t>раньше так было принято обращаться к высокопоставленным личностям)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>
                <a:latin typeface="Cambria" pitchFamily="18" charset="0"/>
              </a:rPr>
              <a:t>Тонкий вдруг </a:t>
            </a:r>
            <a:r>
              <a:rPr lang="ru-RU" sz="4000" b="1" dirty="0" smtClean="0">
                <a:latin typeface="Cambria" pitchFamily="18" charset="0"/>
              </a:rPr>
              <a:t>побледнел</a:t>
            </a:r>
            <a:r>
              <a:rPr lang="ru-RU" sz="4000" dirty="0" smtClean="0">
                <a:latin typeface="Cambria" pitchFamily="18" charset="0"/>
              </a:rPr>
              <a:t>, </a:t>
            </a:r>
            <a:r>
              <a:rPr lang="ru-RU" sz="4000" b="1" dirty="0" smtClean="0">
                <a:latin typeface="Cambria" pitchFamily="18" charset="0"/>
              </a:rPr>
              <a:t>окаменел</a:t>
            </a:r>
            <a:r>
              <a:rPr lang="ru-RU" dirty="0" smtClean="0">
                <a:latin typeface="Cambria" pitchFamily="18" charset="0"/>
              </a:rPr>
              <a:t>, </a:t>
            </a:r>
            <a:r>
              <a:rPr lang="ru-RU" b="1" dirty="0" smtClean="0">
                <a:latin typeface="Cambria" pitchFamily="18" charset="0"/>
              </a:rPr>
              <a:t>но скоро лицо его </a:t>
            </a:r>
            <a:r>
              <a:rPr lang="ru-RU" sz="4000" b="1" dirty="0" smtClean="0">
                <a:latin typeface="Cambria" pitchFamily="18" charset="0"/>
              </a:rPr>
              <a:t>искривилось</a:t>
            </a:r>
            <a:r>
              <a:rPr lang="ru-RU" sz="3600" b="1" dirty="0" smtClean="0">
                <a:latin typeface="Cambria" pitchFamily="18" charset="0"/>
              </a:rPr>
              <a:t> </a:t>
            </a:r>
            <a:r>
              <a:rPr lang="ru-RU" b="1" dirty="0" smtClean="0">
                <a:latin typeface="Cambria" pitchFamily="18" charset="0"/>
              </a:rPr>
              <a:t>во все стороны широчайшей улыбкой…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altLang="ru-RU" b="1" dirty="0" smtClean="0"/>
              <a:t>   Ситуация доведена писателем до абсурда, именно это и позволяет лучше увидеть нелепость самой жизни, в которой царят низкопоклонство, чинопочитание, обожествление начальства и панический страх перед ним. </a:t>
            </a:r>
          </a:p>
          <a:p>
            <a:pPr>
              <a:buNone/>
            </a:pPr>
            <a:r>
              <a:rPr lang="ru-RU" altLang="ru-RU" b="1" dirty="0" smtClean="0"/>
              <a:t>    Особую горечь и неприятие вызывают не просто отношения между чинами, но и добровольное самоуничижение, добровольное превращение в раба.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60648"/>
            <a:ext cx="4954542" cy="3240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67544" y="3645024"/>
            <a:ext cx="84249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Cambria" pitchFamily="18" charset="0"/>
              </a:rPr>
              <a:t>На одной из улиц Таганрога, рядом с музеем «Лавка Чеховых» разыгралась комичная сценка из рассказа «Толстый и тонкий». Её участниками стали литературные персонажи: тайный советник Порфирий и коллежский асессор Михаил с супругой и сыном. Мастерски переданные характеры героев рассказа сразу напоминают о сюжете встречи бывших школьных друзей на железнодорожном вокзале.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96</TotalTime>
  <Words>316</Words>
  <Application>Microsoft Office PowerPoint</Application>
  <PresentationFormat>Экран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Литейная</vt:lpstr>
      <vt:lpstr>Повторение по теме «А.П.Чехов» (при подготовке к контрольной работе) </vt:lpstr>
      <vt:lpstr>Антон Павлович Чехов (1860-1904)</vt:lpstr>
      <vt:lpstr>Слайд 3</vt:lpstr>
      <vt:lpstr>Слайд 4</vt:lpstr>
      <vt:lpstr>Слайд 5</vt:lpstr>
      <vt:lpstr>Слайд 6</vt:lpstr>
      <vt:lpstr>Как изменился Тонкий? 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Повторение по темам «А.П.Чехов», «А.И.Куприн»,»А.П.Платонова»,»А.Грина»</dc:title>
  <dc:creator>Игорь</dc:creator>
  <cp:lastModifiedBy>Игорь</cp:lastModifiedBy>
  <cp:revision>14</cp:revision>
  <dcterms:created xsi:type="dcterms:W3CDTF">2019-03-03T07:36:52Z</dcterms:created>
  <dcterms:modified xsi:type="dcterms:W3CDTF">2019-03-09T12:48:41Z</dcterms:modified>
</cp:coreProperties>
</file>