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Nuni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1460EB1-ED67-4097-B703-08DD68360D1D}">
  <a:tblStyle styleId="{71460EB1-ED67-4097-B703-08DD68360D1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c6f919934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c6f9199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4c61d8a192_0_1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4c61d8a192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4c61d8a192_0_14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4c61d8a192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c61d8a192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c61d8a192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c6f919934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c6f91993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6f919934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c6f91993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c6f919934_0_2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c6f91993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c6f919934_0_2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c6f91993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c6f919934_0_5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c6f91993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4c61d8a192_0_12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4c61d8a192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c61d8a192_0_13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4c61d8a192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4c61d8a192_0_1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4c61d8a192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91353" y="1059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Четырнадцатое января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Изложение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"/>
          <p:cNvSpPr txBox="1"/>
          <p:nvPr>
            <p:ph type="title"/>
          </p:nvPr>
        </p:nvSpPr>
        <p:spPr>
          <a:xfrm>
            <a:off x="819150" y="268125"/>
            <a:ext cx="7505700" cy="6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План изложения</a:t>
            </a:r>
            <a:endParaRPr sz="2400"/>
          </a:p>
        </p:txBody>
      </p:sp>
      <p:graphicFrame>
        <p:nvGraphicFramePr>
          <p:cNvPr id="211" name="Google Shape;211;p22"/>
          <p:cNvGraphicFramePr/>
          <p:nvPr/>
        </p:nvGraphicFramePr>
        <p:xfrm>
          <a:off x="348175" y="88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{71460EB1-ED67-4097-B703-08DD68360D1D}</a:tableStyleId>
              </a:tblPr>
              <a:tblGrid>
                <a:gridCol w="1265575"/>
                <a:gridCol w="4442300"/>
                <a:gridCol w="28539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№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Название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Ключевые слова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4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Кошка съела пирожки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побежала звать дворника, четыре пирожка, дворник рассердился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5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"/>
          <p:cNvSpPr txBox="1"/>
          <p:nvPr>
            <p:ph type="title"/>
          </p:nvPr>
        </p:nvSpPr>
        <p:spPr>
          <a:xfrm>
            <a:off x="819150" y="268125"/>
            <a:ext cx="7505700" cy="6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План изложения</a:t>
            </a:r>
            <a:endParaRPr sz="2400"/>
          </a:p>
        </p:txBody>
      </p:sp>
      <p:graphicFrame>
        <p:nvGraphicFramePr>
          <p:cNvPr id="217" name="Google Shape;217;p23"/>
          <p:cNvGraphicFramePr/>
          <p:nvPr/>
        </p:nvGraphicFramePr>
        <p:xfrm>
          <a:off x="348175" y="88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{71460EB1-ED67-4097-B703-08DD68360D1D}</a:tableStyleId>
              </a:tblPr>
              <a:tblGrid>
                <a:gridCol w="1265575"/>
                <a:gridCol w="4442300"/>
                <a:gridCol w="28539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№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Название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Ключевые слова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5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Приехала хозяйка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от страха позабыла, стала вовремя</a:t>
                      </a:r>
                      <a:endParaRPr sz="24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Анкета</a:t>
            </a:r>
            <a:endParaRPr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4"/>
          <p:cNvSpPr txBox="1"/>
          <p:nvPr>
            <p:ph type="title"/>
          </p:nvPr>
        </p:nvSpPr>
        <p:spPr>
          <a:xfrm>
            <a:off x="1011275" y="405850"/>
            <a:ext cx="25356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Изложение</a:t>
            </a:r>
            <a:endParaRPr sz="3600"/>
          </a:p>
        </p:txBody>
      </p:sp>
      <p:sp>
        <p:nvSpPr>
          <p:cNvPr id="134" name="Google Shape;134;p14"/>
          <p:cNvSpPr txBox="1"/>
          <p:nvPr>
            <p:ph idx="1" type="body"/>
          </p:nvPr>
        </p:nvSpPr>
        <p:spPr>
          <a:xfrm>
            <a:off x="4257150" y="872925"/>
            <a:ext cx="4606200" cy="35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Что сложнее: изложение или сочинение?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Для чего пишется изложение? Какие умения мы развиваем? 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Какие тексты «подходят» для изложения, а какие нет? Что такое хороший текст для изложения?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135" name="Google Shape;13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125" y="1360450"/>
            <a:ext cx="3633901" cy="242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472325" y="143775"/>
            <a:ext cx="8465700" cy="170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Зачем учиться писать изложение???</a:t>
            </a:r>
            <a:endParaRPr sz="3600"/>
          </a:p>
        </p:txBody>
      </p:sp>
      <p:sp>
        <p:nvSpPr>
          <p:cNvPr id="141" name="Google Shape;141;p15"/>
          <p:cNvSpPr txBox="1"/>
          <p:nvPr>
            <p:ph idx="2" type="body"/>
          </p:nvPr>
        </p:nvSpPr>
        <p:spPr>
          <a:xfrm>
            <a:off x="349175" y="1850775"/>
            <a:ext cx="85890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ru" sz="3000"/>
              <a:t>Изложение тренирует мою память.</a:t>
            </a:r>
            <a:endParaRPr sz="3000"/>
          </a:p>
          <a:p>
            <a:pPr indent="-419100" lvl="0" marL="457200" rtl="0" algn="l">
              <a:spcBef>
                <a:spcPts val="1600"/>
              </a:spcBef>
              <a:spcAft>
                <a:spcPts val="0"/>
              </a:spcAft>
              <a:buSzPts val="3000"/>
              <a:buChar char="●"/>
            </a:pPr>
            <a:r>
              <a:rPr lang="ru" sz="3000"/>
              <a:t>Изложение учит правильно строить свою речь.</a:t>
            </a:r>
            <a:endParaRPr sz="3000"/>
          </a:p>
          <a:p>
            <a:pPr indent="-419100" lvl="0" marL="457200" rtl="0" algn="l">
              <a:spcBef>
                <a:spcPts val="1600"/>
              </a:spcBef>
              <a:spcAft>
                <a:spcPts val="1600"/>
              </a:spcAft>
              <a:buSzPts val="3000"/>
              <a:buChar char="●"/>
            </a:pPr>
            <a:r>
              <a:rPr lang="ru" sz="3000"/>
              <a:t>Умение писать изложение пригодится на ОГЭ.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1925075" y="0"/>
            <a:ext cx="5377500" cy="12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Кто такой Некто?</a:t>
            </a:r>
            <a:endParaRPr sz="3600"/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5075" y="1257000"/>
            <a:ext cx="5714500" cy="36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/>
          <p:nvPr/>
        </p:nvSpPr>
        <p:spPr>
          <a:xfrm>
            <a:off x="340934" y="2199000"/>
            <a:ext cx="1872300" cy="745500"/>
          </a:xfrm>
          <a:prstGeom prst="homePlate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7"/>
          <p:cNvSpPr txBox="1"/>
          <p:nvPr>
            <p:ph idx="4294967295" type="body"/>
          </p:nvPr>
        </p:nvSpPr>
        <p:spPr>
          <a:xfrm>
            <a:off x="340923" y="2336550"/>
            <a:ext cx="1455600" cy="47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chemeClr val="lt1"/>
                </a:solidFill>
              </a:rPr>
              <a:t>1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154" name="Google Shape;154;p17"/>
          <p:cNvGrpSpPr/>
          <p:nvPr/>
        </p:nvGrpSpPr>
        <p:grpSpPr>
          <a:xfrm>
            <a:off x="912820" y="1610215"/>
            <a:ext cx="198900" cy="593656"/>
            <a:chOff x="777447" y="1610215"/>
            <a:chExt cx="198900" cy="593656"/>
          </a:xfrm>
        </p:grpSpPr>
        <p:cxnSp>
          <p:nvCxnSpPr>
            <p:cNvPr id="155" name="Google Shape;155;p17"/>
            <p:cNvCxnSpPr/>
            <p:nvPr/>
          </p:nvCxnSpPr>
          <p:spPr>
            <a:xfrm>
              <a:off x="876909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6" name="Google Shape;156;p17"/>
            <p:cNvSpPr/>
            <p:nvPr/>
          </p:nvSpPr>
          <p:spPr>
            <a:xfrm>
              <a:off x="777447" y="1610215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7" name="Google Shape;157;p17"/>
          <p:cNvSpPr txBox="1"/>
          <p:nvPr>
            <p:ph idx="4294967295" type="body"/>
          </p:nvPr>
        </p:nvSpPr>
        <p:spPr>
          <a:xfrm>
            <a:off x="318375" y="374700"/>
            <a:ext cx="24885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latin typeface="Arial"/>
                <a:ea typeface="Arial"/>
                <a:cs typeface="Arial"/>
                <a:sym typeface="Arial"/>
              </a:rPr>
              <a:t>Прослушать текст 1 раз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7"/>
          <p:cNvSpPr/>
          <p:nvPr/>
        </p:nvSpPr>
        <p:spPr>
          <a:xfrm>
            <a:off x="1817054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7"/>
          <p:cNvSpPr txBox="1"/>
          <p:nvPr>
            <p:ph idx="4294967295" type="body"/>
          </p:nvPr>
        </p:nvSpPr>
        <p:spPr>
          <a:xfrm>
            <a:off x="2126317" y="2336550"/>
            <a:ext cx="1315500" cy="47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chemeClr val="lt1"/>
                </a:solidFill>
              </a:rPr>
              <a:t>2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160" name="Google Shape;160;p17"/>
          <p:cNvGrpSpPr/>
          <p:nvPr/>
        </p:nvGrpSpPr>
        <p:grpSpPr>
          <a:xfrm>
            <a:off x="2266282" y="2938958"/>
            <a:ext cx="198900" cy="593656"/>
            <a:chOff x="2223534" y="2938958"/>
            <a:chExt cx="198900" cy="593656"/>
          </a:xfrm>
        </p:grpSpPr>
        <p:cxnSp>
          <p:nvCxnSpPr>
            <p:cNvPr id="161" name="Google Shape;161;p17"/>
            <p:cNvCxnSpPr/>
            <p:nvPr/>
          </p:nvCxnSpPr>
          <p:spPr>
            <a:xfrm rot="10800000">
              <a:off x="2322997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2" name="Google Shape;162;p17"/>
            <p:cNvSpPr/>
            <p:nvPr/>
          </p:nvSpPr>
          <p:spPr>
            <a:xfrm flipH="1" rot="10800000">
              <a:off x="2223534" y="3333714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3" name="Google Shape;163;p17"/>
          <p:cNvSpPr txBox="1"/>
          <p:nvPr>
            <p:ph idx="4294967295" type="body"/>
          </p:nvPr>
        </p:nvSpPr>
        <p:spPr>
          <a:xfrm>
            <a:off x="402851" y="3596575"/>
            <a:ext cx="34653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Подумайте, о чём идёт речь в тексте, какова его тема.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164" name="Google Shape;164;p17"/>
          <p:cNvSpPr/>
          <p:nvPr/>
        </p:nvSpPr>
        <p:spPr>
          <a:xfrm>
            <a:off x="3471973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7"/>
          <p:cNvSpPr txBox="1"/>
          <p:nvPr>
            <p:ph idx="4294967295" type="body"/>
          </p:nvPr>
        </p:nvSpPr>
        <p:spPr>
          <a:xfrm>
            <a:off x="3767755" y="2336550"/>
            <a:ext cx="1315500" cy="47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chemeClr val="lt1"/>
                </a:solidFill>
              </a:rPr>
              <a:t>3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166" name="Google Shape;166;p17"/>
          <p:cNvGrpSpPr/>
          <p:nvPr/>
        </p:nvGrpSpPr>
        <p:grpSpPr>
          <a:xfrm>
            <a:off x="4058732" y="1610215"/>
            <a:ext cx="198900" cy="593656"/>
            <a:chOff x="3918084" y="1610215"/>
            <a:chExt cx="198900" cy="593656"/>
          </a:xfrm>
        </p:grpSpPr>
        <p:cxnSp>
          <p:nvCxnSpPr>
            <p:cNvPr id="167" name="Google Shape;167;p17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8" name="Google Shape;168;p17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9" name="Google Shape;169;p17"/>
          <p:cNvSpPr txBox="1"/>
          <p:nvPr>
            <p:ph idx="4294967295" type="body"/>
          </p:nvPr>
        </p:nvSpPr>
        <p:spPr>
          <a:xfrm>
            <a:off x="3304094" y="374700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latin typeface="Arial"/>
                <a:ea typeface="Arial"/>
                <a:cs typeface="Arial"/>
                <a:sym typeface="Arial"/>
              </a:rPr>
              <a:t>Прослушайте текст ещё раз. 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7"/>
          <p:cNvSpPr/>
          <p:nvPr/>
        </p:nvSpPr>
        <p:spPr>
          <a:xfrm>
            <a:off x="5126893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7"/>
          <p:cNvSpPr txBox="1"/>
          <p:nvPr>
            <p:ph idx="4294967295" type="body"/>
          </p:nvPr>
        </p:nvSpPr>
        <p:spPr>
          <a:xfrm>
            <a:off x="5416699" y="2336550"/>
            <a:ext cx="1315500" cy="47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chemeClr val="lt1"/>
                </a:solidFill>
              </a:rPr>
              <a:t>4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172" name="Google Shape;172;p17"/>
          <p:cNvGrpSpPr/>
          <p:nvPr/>
        </p:nvGrpSpPr>
        <p:grpSpPr>
          <a:xfrm>
            <a:off x="5973070" y="2938958"/>
            <a:ext cx="198900" cy="593656"/>
            <a:chOff x="5958946" y="2938958"/>
            <a:chExt cx="198900" cy="593656"/>
          </a:xfrm>
        </p:grpSpPr>
        <p:cxnSp>
          <p:nvCxnSpPr>
            <p:cNvPr id="173" name="Google Shape;173;p17"/>
            <p:cNvCxnSpPr/>
            <p:nvPr/>
          </p:nvCxnSpPr>
          <p:spPr>
            <a:xfrm rot="10800000">
              <a:off x="6058409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4" name="Google Shape;174;p17"/>
            <p:cNvSpPr/>
            <p:nvPr/>
          </p:nvSpPr>
          <p:spPr>
            <a:xfrm flipH="1" rot="10800000">
              <a:off x="5958946" y="3333714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5" name="Google Shape;175;p17"/>
          <p:cNvSpPr txBox="1"/>
          <p:nvPr>
            <p:ph idx="4294967295" type="body"/>
          </p:nvPr>
        </p:nvSpPr>
        <p:spPr>
          <a:xfrm>
            <a:off x="4445275" y="3664625"/>
            <a:ext cx="44835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Разделите текст на части, озаглавьте каждую часть (составьте план).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7"/>
          <p:cNvSpPr/>
          <p:nvPr/>
        </p:nvSpPr>
        <p:spPr>
          <a:xfrm>
            <a:off x="6781813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7"/>
          <p:cNvSpPr txBox="1"/>
          <p:nvPr>
            <p:ph idx="4294967295" type="body"/>
          </p:nvPr>
        </p:nvSpPr>
        <p:spPr>
          <a:xfrm>
            <a:off x="7111512" y="2336550"/>
            <a:ext cx="1315500" cy="47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chemeClr val="lt1"/>
                </a:solidFill>
              </a:rPr>
              <a:t>5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178" name="Google Shape;178;p17"/>
          <p:cNvGrpSpPr/>
          <p:nvPr/>
        </p:nvGrpSpPr>
        <p:grpSpPr>
          <a:xfrm>
            <a:off x="7669807" y="1610215"/>
            <a:ext cx="198900" cy="593656"/>
            <a:chOff x="3918084" y="1610215"/>
            <a:chExt cx="198900" cy="593656"/>
          </a:xfrm>
        </p:grpSpPr>
        <p:cxnSp>
          <p:nvCxnSpPr>
            <p:cNvPr id="179" name="Google Shape;179;p17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0" name="Google Shape;180;p17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1" name="Google Shape;181;p17"/>
          <p:cNvSpPr txBox="1"/>
          <p:nvPr>
            <p:ph idx="4294967295" type="body"/>
          </p:nvPr>
        </p:nvSpPr>
        <p:spPr>
          <a:xfrm>
            <a:off x="6685979" y="374700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Прослушайте текст ещё раз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8"/>
          <p:cNvSpPr txBox="1"/>
          <p:nvPr>
            <p:ph type="title"/>
          </p:nvPr>
        </p:nvSpPr>
        <p:spPr>
          <a:xfrm>
            <a:off x="819150" y="268125"/>
            <a:ext cx="7505700" cy="6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План изложения</a:t>
            </a:r>
            <a:endParaRPr sz="2400"/>
          </a:p>
        </p:txBody>
      </p:sp>
      <p:graphicFrame>
        <p:nvGraphicFramePr>
          <p:cNvPr id="187" name="Google Shape;187;p18"/>
          <p:cNvGraphicFramePr/>
          <p:nvPr/>
        </p:nvGraphicFramePr>
        <p:xfrm>
          <a:off x="348175" y="88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{71460EB1-ED67-4097-B703-08DD68360D1D}</a:tableStyleId>
              </a:tblPr>
              <a:tblGrid>
                <a:gridCol w="1265575"/>
                <a:gridCol w="4442300"/>
                <a:gridCol w="28539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№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Название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Ключевые слова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1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2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3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4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5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9"/>
          <p:cNvSpPr txBox="1"/>
          <p:nvPr>
            <p:ph type="title"/>
          </p:nvPr>
        </p:nvSpPr>
        <p:spPr>
          <a:xfrm>
            <a:off x="819150" y="268125"/>
            <a:ext cx="7505700" cy="6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План изложения</a:t>
            </a:r>
            <a:endParaRPr sz="2400"/>
          </a:p>
        </p:txBody>
      </p:sp>
      <p:graphicFrame>
        <p:nvGraphicFramePr>
          <p:cNvPr id="193" name="Google Shape;193;p19"/>
          <p:cNvGraphicFramePr/>
          <p:nvPr/>
        </p:nvGraphicFramePr>
        <p:xfrm>
          <a:off x="348175" y="88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{71460EB1-ED67-4097-B703-08DD68360D1D}</a:tableStyleId>
              </a:tblPr>
              <a:tblGrid>
                <a:gridCol w="1265575"/>
                <a:gridCol w="4442300"/>
                <a:gridCol w="28539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№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Название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Ключевые слова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1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Хозяйка оставила кошку.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по делам, три котёнка, что-нибудь съестное, в коридоре.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2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3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4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5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"/>
          <p:cNvSpPr txBox="1"/>
          <p:nvPr>
            <p:ph type="title"/>
          </p:nvPr>
        </p:nvSpPr>
        <p:spPr>
          <a:xfrm>
            <a:off x="819150" y="268125"/>
            <a:ext cx="7505700" cy="6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План изложения</a:t>
            </a:r>
            <a:endParaRPr sz="2400"/>
          </a:p>
        </p:txBody>
      </p:sp>
      <p:graphicFrame>
        <p:nvGraphicFramePr>
          <p:cNvPr id="199" name="Google Shape;199;p20"/>
          <p:cNvGraphicFramePr/>
          <p:nvPr/>
        </p:nvGraphicFramePr>
        <p:xfrm>
          <a:off x="348175" y="88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{71460EB1-ED67-4097-B703-08DD68360D1D}</a:tableStyleId>
              </a:tblPr>
              <a:tblGrid>
                <a:gridCol w="1265575"/>
                <a:gridCol w="4442300"/>
                <a:gridCol w="28539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№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Название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Ключевые слова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2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Кошка зашла в комнату соседки.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почуяла, лапкой открыла, боялась воров, “Ой, кто там?”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3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4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5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"/>
          <p:cNvSpPr txBox="1"/>
          <p:nvPr>
            <p:ph type="title"/>
          </p:nvPr>
        </p:nvSpPr>
        <p:spPr>
          <a:xfrm>
            <a:off x="819150" y="268125"/>
            <a:ext cx="7505700" cy="6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План изложения</a:t>
            </a:r>
            <a:endParaRPr sz="2400"/>
          </a:p>
        </p:txBody>
      </p:sp>
      <p:graphicFrame>
        <p:nvGraphicFramePr>
          <p:cNvPr id="205" name="Google Shape;205;p21"/>
          <p:cNvGraphicFramePr/>
          <p:nvPr/>
        </p:nvGraphicFramePr>
        <p:xfrm>
          <a:off x="348175" y="886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{71460EB1-ED67-4097-B703-08DD68360D1D}</a:tableStyleId>
              </a:tblPr>
              <a:tblGrid>
                <a:gridCol w="1265575"/>
                <a:gridCol w="4442300"/>
                <a:gridCol w="28539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№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Название абзаца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Ключевые слова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3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Соседка выпрыгнула во двор.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на первом этаже, расквасила себе нос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4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5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