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3"/>
  </p:notesMasterIdLst>
  <p:sldIdLst>
    <p:sldId id="257" r:id="rId2"/>
    <p:sldId id="266" r:id="rId3"/>
    <p:sldId id="270" r:id="rId4"/>
    <p:sldId id="263" r:id="rId5"/>
    <p:sldId id="271" r:id="rId6"/>
    <p:sldId id="272" r:id="rId7"/>
    <p:sldId id="274" r:id="rId8"/>
    <p:sldId id="275" r:id="rId9"/>
    <p:sldId id="278" r:id="rId10"/>
    <p:sldId id="264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21F9C-547D-4639-AC8B-F9A7BBE22403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7F364-CF47-4041-9304-9235EEDB2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7F364-CF47-4041-9304-9235EEDB28D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531D0C-0A8A-479E-86DF-6E9C85342D01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FEE6B8-2855-412B-BE65-DC40D9043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zoom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1431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«Создание развивающей среды на уроке иностранного языка по ФГОС»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214554"/>
            <a:ext cx="8572560" cy="409480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        </a:t>
            </a:r>
            <a:r>
              <a:rPr lang="ru-RU" sz="4000" b="1" dirty="0" smtClean="0">
                <a:solidFill>
                  <a:srgbClr val="002060"/>
                </a:solidFill>
              </a:rPr>
              <a:t>Мастер- класс </a:t>
            </a:r>
          </a:p>
          <a:p>
            <a:pPr algn="ctr">
              <a:buNone/>
            </a:pPr>
            <a:r>
              <a:rPr lang="ru-RU" sz="4000" dirty="0" smtClean="0"/>
              <a:t>     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 учителя французского языка МОУ СОШ №</a:t>
            </a:r>
            <a:r>
              <a:rPr lang="ru-RU" b="1" i="1" dirty="0" smtClean="0"/>
              <a:t>12 Жигаревой Дарьи Алексеевны</a:t>
            </a:r>
            <a:endParaRPr lang="ru-RU" b="1" i="1" dirty="0"/>
          </a:p>
        </p:txBody>
      </p:sp>
      <p:pic>
        <p:nvPicPr>
          <p:cNvPr id="6" name="Рисунок 5" descr="http://zvuprava.ru/wp-content/uploads/2016/11/676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242889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0719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Развивающие упражнения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Упражнения по видам деятельности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Упражнения по уровням </a:t>
            </a:r>
            <a:r>
              <a:rPr lang="ru-RU" sz="3600" dirty="0" err="1" smtClean="0">
                <a:solidFill>
                  <a:srgbClr val="C00000"/>
                </a:solidFill>
              </a:rPr>
              <a:t>обучаемости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nommurestobar.com/imagelib/56bcb0567b01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643314"/>
            <a:ext cx="500066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images.myshared.ru/4/158666/slide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pic>
        <p:nvPicPr>
          <p:cNvPr id="4" name="Рисунок 3" descr="http://zaigraevo.ru/images/stories/787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214950"/>
            <a:ext cx="235742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572296" cy="142876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Методологическая основа стандартов второго поколения</a:t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79296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Позиция учителя-</a:t>
            </a:r>
            <a:r>
              <a:rPr lang="ru-RU" sz="2400" dirty="0" smtClean="0"/>
              <a:t> к классу не с ответом, а с вопросом 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Позиция ученика-</a:t>
            </a:r>
            <a:r>
              <a:rPr lang="ru-RU" sz="2400" dirty="0" smtClean="0"/>
              <a:t> за познание мира 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Учебная задача </a:t>
            </a:r>
            <a:r>
              <a:rPr lang="ru-RU" sz="2400" dirty="0" smtClean="0"/>
              <a:t>– </a:t>
            </a:r>
            <a:r>
              <a:rPr lang="ru-RU" sz="2400" dirty="0" err="1" smtClean="0"/>
              <a:t>задача</a:t>
            </a:r>
            <a:r>
              <a:rPr lang="ru-RU" sz="2400" dirty="0" smtClean="0"/>
              <a:t>, решая которую, ребенок выполняет цели учителя 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Учебная деятельность </a:t>
            </a:r>
            <a:r>
              <a:rPr lang="ru-RU" sz="2400" dirty="0" smtClean="0"/>
              <a:t>– управляемый учебный процесс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/>
              <a:t>Учебное действие</a:t>
            </a:r>
            <a:r>
              <a:rPr lang="ru-RU" sz="2400" dirty="0" smtClean="0"/>
              <a:t> – </a:t>
            </a:r>
            <a:r>
              <a:rPr lang="ru-RU" sz="2400" dirty="0" err="1" smtClean="0"/>
              <a:t>действие</a:t>
            </a:r>
            <a:r>
              <a:rPr lang="ru-RU" sz="2400" dirty="0" smtClean="0"/>
              <a:t> по созданию образа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/>
              <a:t>Оценочное действие </a:t>
            </a:r>
            <a:r>
              <a:rPr lang="ru-RU" sz="2400" dirty="0" smtClean="0"/>
              <a:t>– я умею! У меня получится! </a:t>
            </a:r>
            <a:endParaRPr lang="ru-RU" sz="2400" dirty="0"/>
          </a:p>
        </p:txBody>
      </p:sp>
      <p:pic>
        <p:nvPicPr>
          <p:cNvPr id="4" name="Рисунок 3" descr="http://refs.in.ua/obruntuvannya-tehnologiyi-sposobi-organizaciyi-riznomanitnih-i/7194_html_m580c2fa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noFill/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Цели урока: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28736"/>
            <a:ext cx="8713787" cy="469742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Образовательная</a:t>
            </a:r>
            <a:r>
              <a:rPr lang="ru-RU" dirty="0" smtClean="0">
                <a:solidFill>
                  <a:srgbClr val="C00000"/>
                </a:solidFill>
              </a:rPr>
              <a:t> -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соотносится с темой и содержанием урока, его дидактической задачей;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Воспитательная</a:t>
            </a:r>
            <a:r>
              <a:rPr lang="ru-RU" dirty="0" smtClean="0">
                <a:solidFill>
                  <a:srgbClr val="C00000"/>
                </a:solidFill>
              </a:rPr>
              <a:t> – </a:t>
            </a:r>
            <a:r>
              <a:rPr lang="ru-RU" b="1" dirty="0" smtClean="0"/>
              <a:t>формирование личностных УУД, через содержание учебного материала;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Развивающая –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развитие познавательных (интеллекта), коммуникативных, регулятивных (воли) УУД.  </a:t>
            </a:r>
          </a:p>
        </p:txBody>
      </p:sp>
      <p:pic>
        <p:nvPicPr>
          <p:cNvPr id="4" name="Рисунок 3" descr="http://publekc.ru/chto-chitate-russkaya-klassika-dlya-nachalenoj-shkoli/995632_html_m2c0e8a1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572008"/>
            <a:ext cx="62865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121444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Уровень </a:t>
            </a:r>
            <a:r>
              <a:rPr lang="ru-RU" dirty="0" err="1" smtClean="0">
                <a:solidFill>
                  <a:srgbClr val="C00000"/>
                </a:solidFill>
              </a:rPr>
              <a:t>обучаемости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8286808" cy="4357718"/>
          </a:xfrm>
        </p:spPr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ru-RU" sz="2400" b="1" dirty="0" smtClean="0"/>
              <a:t>Выбираю учебный материал базисного характера на 7-8 минут;</a:t>
            </a:r>
          </a:p>
          <a:p>
            <a:pPr marL="342900" indent="-342900" algn="l">
              <a:buAutoNum type="arabicPeriod"/>
            </a:pPr>
            <a:r>
              <a:rPr lang="ru-RU" sz="2400" b="1" dirty="0" smtClean="0"/>
              <a:t>Повторяю все, что необходимо для усвоения этой новой информации;</a:t>
            </a:r>
          </a:p>
          <a:p>
            <a:pPr marL="342900" indent="-342900" algn="l">
              <a:buAutoNum type="arabicPeriod"/>
            </a:pPr>
            <a:r>
              <a:rPr lang="ru-RU" sz="2400" b="1" dirty="0" smtClean="0"/>
              <a:t>Объясняю новый материал;</a:t>
            </a:r>
          </a:p>
          <a:p>
            <a:pPr marL="342900" indent="-342900" algn="l">
              <a:buAutoNum type="arabicPeriod"/>
            </a:pPr>
            <a:r>
              <a:rPr lang="ru-RU" sz="2400" b="1" dirty="0" smtClean="0"/>
              <a:t>Показываю образец применения знаний в сходной ситуации;</a:t>
            </a:r>
          </a:p>
          <a:p>
            <a:pPr marL="342900" indent="-342900" algn="l">
              <a:buAutoNum type="arabicPeriod"/>
            </a:pPr>
            <a:r>
              <a:rPr lang="ru-RU" sz="2400" b="1" dirty="0" smtClean="0"/>
              <a:t>Показываю образец применения знаний в измененной ситуации;</a:t>
            </a:r>
          </a:p>
          <a:p>
            <a:pPr marL="342900" indent="-342900" algn="l">
              <a:buAutoNum type="arabicPeriod"/>
            </a:pPr>
            <a:r>
              <a:rPr lang="ru-RU" sz="2400" b="1" dirty="0" smtClean="0"/>
              <a:t>Провожу тест.</a:t>
            </a:r>
          </a:p>
        </p:txBody>
      </p:sp>
      <p:pic>
        <p:nvPicPr>
          <p:cNvPr id="4" name="Рисунок 3" descr="http://s019.radikal.ru/i608/1208/35/8fb6a9e4bcba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286388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85728"/>
            <a:ext cx="7086600" cy="1214446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Тест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071678"/>
            <a:ext cx="7086600" cy="2357454"/>
          </a:xfrm>
        </p:spPr>
        <p:txBody>
          <a:bodyPr>
            <a:noAutofit/>
          </a:bodyPr>
          <a:lstStyle/>
          <a:p>
            <a:pPr marL="530352" indent="-457200">
              <a:buAutoNum type="arabicPeriod"/>
            </a:pPr>
            <a:r>
              <a:rPr lang="ru-RU" sz="3200" dirty="0" smtClean="0"/>
              <a:t>Напиши, повтори, что узнал нового</a:t>
            </a:r>
          </a:p>
          <a:p>
            <a:pPr marL="530352" indent="-457200">
              <a:buAutoNum type="arabicPeriod"/>
            </a:pPr>
            <a:r>
              <a:rPr lang="ru-RU" sz="3200" dirty="0" smtClean="0"/>
              <a:t>Ответь на вопрос причинно- следственного характера</a:t>
            </a:r>
          </a:p>
          <a:p>
            <a:pPr marL="530352" indent="-457200">
              <a:buAutoNum type="arabicPeriod"/>
            </a:pPr>
            <a:r>
              <a:rPr lang="ru-RU" sz="3200" dirty="0" smtClean="0"/>
              <a:t>Выполни задание по образцу</a:t>
            </a:r>
          </a:p>
          <a:p>
            <a:pPr marL="530352" indent="-457200">
              <a:buAutoNum type="arabicPeriod"/>
            </a:pPr>
            <a:r>
              <a:rPr lang="ru-RU" sz="3200" dirty="0" smtClean="0"/>
              <a:t>Выполни задание в измененной ситуации</a:t>
            </a:r>
          </a:p>
          <a:p>
            <a:pPr marL="530352" indent="-457200">
              <a:buAutoNum type="arabicPeriod"/>
            </a:pPr>
            <a:endParaRPr lang="ru-RU" sz="3200" dirty="0"/>
          </a:p>
        </p:txBody>
      </p:sp>
      <p:pic>
        <p:nvPicPr>
          <p:cNvPr id="4" name="Рисунок 3" descr="http://kartinki-vernisazh.ru/_ph/79/2/65085912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643446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hemch.baranovichi.edu.by/ru/sm_full.aspx?guid=2488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9620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Критерии теста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643050"/>
            <a:ext cx="7086600" cy="207170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Выполнены все задания- </a:t>
            </a:r>
            <a:r>
              <a:rPr lang="ru-RU" sz="3200" b="1" dirty="0" smtClean="0">
                <a:solidFill>
                  <a:srgbClr val="C00000"/>
                </a:solidFill>
              </a:rPr>
              <a:t>высокий уровень</a:t>
            </a:r>
          </a:p>
          <a:p>
            <a:r>
              <a:rPr lang="ru-RU" sz="3200" b="1" dirty="0" smtClean="0"/>
              <a:t>Выполнены 3 задания- </a:t>
            </a:r>
            <a:r>
              <a:rPr lang="ru-RU" sz="3200" b="1" dirty="0" smtClean="0">
                <a:solidFill>
                  <a:srgbClr val="0070C0"/>
                </a:solidFill>
              </a:rPr>
              <a:t>средний уровень</a:t>
            </a:r>
          </a:p>
          <a:p>
            <a:r>
              <a:rPr lang="ru-RU" sz="3200" b="1" dirty="0" smtClean="0"/>
              <a:t>Выполнены 1-2 задания- </a:t>
            </a:r>
            <a:r>
              <a:rPr lang="ru-RU" sz="3200" b="1" dirty="0" smtClean="0">
                <a:solidFill>
                  <a:srgbClr val="00B050"/>
                </a:solidFill>
              </a:rPr>
              <a:t>низкий уровень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www.playcast.ru/uploads/2016/09/10/1985805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500570"/>
            <a:ext cx="350046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14290"/>
            <a:ext cx="7086600" cy="642942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Диагностическая таблица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643050"/>
            <a:ext cx="8329642" cy="4786346"/>
          </a:xfrm>
        </p:spPr>
        <p:txBody>
          <a:bodyPr>
            <a:normAutofit fontScale="25000" lnSpcReduction="20000"/>
          </a:bodyPr>
          <a:lstStyle/>
          <a:p>
            <a:r>
              <a:rPr lang="ru-RU" sz="1200" dirty="0" smtClean="0"/>
              <a:t>№ </a:t>
            </a:r>
            <a:r>
              <a:rPr lang="ru-RU" sz="1200" dirty="0" err="1" smtClean="0"/>
              <a:t>п\п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57158" y="1428736"/>
          <a:ext cx="8258204" cy="4270375"/>
        </p:xfrm>
        <a:graphic>
          <a:graphicData uri="http://schemas.openxmlformats.org/presentationml/2006/ole">
            <p:oleObj spid="_x0000_s1027" name="Документ" r:id="rId3" imgW="10348136" imgH="4942698" progId="Word.Document.12">
              <p:embed/>
            </p:oleObj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Создание условий для повышения мотивации к изучению иностранного языка: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1.Создать психологически комфортную среду для изучения предмета и непосредственного общения на английском языке, сохранить здоровье детей путем снятия эмоциональной напряженности при изучении предмета.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2.Создать условия для развития познавательных, творческих, коммуникативных способностей детей.</a:t>
            </a:r>
          </a:p>
          <a:p>
            <a:endParaRPr lang="ru-RU" sz="8000" b="1" dirty="0" smtClean="0"/>
          </a:p>
          <a:p>
            <a:r>
              <a:rPr lang="ru-RU" sz="8000" b="1" dirty="0" smtClean="0"/>
              <a:t>3.Вовлечь учащихся в </a:t>
            </a:r>
            <a:r>
              <a:rPr lang="ru-RU" sz="8000" b="1" dirty="0" err="1" smtClean="0"/>
              <a:t>иноязычноречевую</a:t>
            </a:r>
            <a:r>
              <a:rPr lang="ru-RU" sz="8000" b="1" dirty="0" smtClean="0"/>
              <a:t> деятельность, используя различные игровые технологии, повышающие интерес к английскому языку, для роста качества знаний учащихся.</a:t>
            </a:r>
          </a:p>
          <a:p>
            <a:endParaRPr lang="ru-RU" dirty="0"/>
          </a:p>
        </p:txBody>
      </p:sp>
      <p:pic>
        <p:nvPicPr>
          <p:cNvPr id="4" name="Рисунок 3" descr="http://prikolnye-kartinki.ru/img/picture/Aug/03/ba3d3538a4e476906eb922f4ab8682cb/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1785950" cy="150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57166"/>
            <a:ext cx="7086600" cy="1643074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Игра развивает: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142984"/>
            <a:ext cx="7086600" cy="3214710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умственную и волевую активность.</a:t>
            </a:r>
          </a:p>
          <a:p>
            <a:r>
              <a:rPr lang="ru-RU" sz="2600" b="1" dirty="0" smtClean="0"/>
              <a:t>Она требует огромной концентрации внимания, развивает память и речь. </a:t>
            </a:r>
          </a:p>
          <a:p>
            <a:r>
              <a:rPr lang="ru-RU" sz="2600" b="1" dirty="0" smtClean="0"/>
              <a:t>Игровые упражнения увлекают даже самых пассивных и слабо подготовленных учеников, что положительно сказывается на их успеваемости.</a:t>
            </a:r>
          </a:p>
          <a:p>
            <a:endParaRPr lang="ru-RU" dirty="0"/>
          </a:p>
        </p:txBody>
      </p:sp>
      <p:pic>
        <p:nvPicPr>
          <p:cNvPr id="4" name="Рисунок 3" descr="SAM_4500"/>
          <p:cNvPicPr/>
          <p:nvPr/>
        </p:nvPicPr>
        <p:blipFill>
          <a:blip r:embed="rId2" cstate="print">
            <a:lum bright="12000"/>
          </a:blip>
          <a:srcRect r="5128" b="7692"/>
          <a:stretch>
            <a:fillRect/>
          </a:stretch>
        </p:blipFill>
        <p:spPr bwMode="auto">
          <a:xfrm>
            <a:off x="6143636" y="3940175"/>
            <a:ext cx="2546354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0" dist="50800" dir="5400000" algn="ctr" rotWithShape="0">
              <a:srgbClr val="000000">
                <a:alpha val="73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286256"/>
            <a:ext cx="3009900" cy="2333625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323</Words>
  <Application>Microsoft Office PowerPoint</Application>
  <PresentationFormat>Экран (4:3)</PresentationFormat>
  <Paragraphs>364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Апекс</vt:lpstr>
      <vt:lpstr>Документ</vt:lpstr>
      <vt:lpstr>«Создание развивающей среды на уроке иностранного языка по ФГОС»</vt:lpstr>
      <vt:lpstr>Методологическая основа стандартов второго поколения </vt:lpstr>
      <vt:lpstr>Цели урока:</vt:lpstr>
      <vt:lpstr>Уровень обучаемости</vt:lpstr>
      <vt:lpstr>Тест</vt:lpstr>
      <vt:lpstr>Критерии теста</vt:lpstr>
      <vt:lpstr>Диагностическая таблица</vt:lpstr>
      <vt:lpstr>Создание условий для повышения мотивации к изучению иностранного языка:</vt:lpstr>
      <vt:lpstr>Игра развивает: </vt:lpstr>
      <vt:lpstr>Развивающие упражнения   Упражнения по видам деятельности  Упражнения по уровням обучаемости         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«Создание развивающей среды на уроке иностранного языка по ФГОС»</dc:title>
  <dc:creator>User</dc:creator>
  <cp:lastModifiedBy>Дарья</cp:lastModifiedBy>
  <cp:revision>29</cp:revision>
  <dcterms:created xsi:type="dcterms:W3CDTF">2017-01-24T12:23:01Z</dcterms:created>
  <dcterms:modified xsi:type="dcterms:W3CDTF">2019-03-09T13:34:39Z</dcterms:modified>
</cp:coreProperties>
</file>