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4" r:id="rId7"/>
    <p:sldId id="263" r:id="rId8"/>
    <p:sldId id="262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DB1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06241-3270-42D3-95A7-EBFA7DB47C8B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7C0A7-36AC-4C2E-88BF-75738BB9E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0%B5%D0%B2%D0%BE%D1%87%D0%BA%D0%B0_%D0%BD%D0%B0_%D1%88%D0%B0%D1%80%D0%B5_(%D1%84%D0%B8%D0%BB%D1%8C%D0%BC)" TargetMode="External"/><Relationship Id="rId13" Type="http://schemas.openxmlformats.org/officeDocument/2006/relationships/hyperlink" Target="http://ru.wikipedia.org/wiki/%D0%9A%D0%B0%D0%BF%D0%B8%D1%82%D0%B0%D0%BD_(%D1%84%D0%B8%D0%BB%D1%8C%D0%BC,_1973)" TargetMode="External"/><Relationship Id="rId18" Type="http://schemas.openxmlformats.org/officeDocument/2006/relationships/hyperlink" Target="http://ru.wikipedia.org/wiki/1961_%D0%B3%D0%BE%D0%B4" TargetMode="External"/><Relationship Id="rId3" Type="http://schemas.openxmlformats.org/officeDocument/2006/relationships/hyperlink" Target="http://ru.wikipedia.org/wiki/%D0%9F%D0%B5%D1%80%D0%B2%D0%B0%D1%8F_%D0%BC%D0%B8%D1%80%D0%BE%D0%B2%D0%B0%D1%8F_%D0%B2%D0%BE%D0%B9%D0%BD%D0%B0" TargetMode="External"/><Relationship Id="rId7" Type="http://schemas.openxmlformats.org/officeDocument/2006/relationships/hyperlink" Target="http://ru.wikipedia.org/wiki/%D0%92%D0%B5%D1%81%D1%91%D0%BB%D1%8B%D0%B5_%D0%B8%D1%81%D1%82%D0%BE%D1%80%D0%B8%D0%B8_(%D1%84%D0%B8%D0%BB%D1%8C%D0%BC)" TargetMode="External"/><Relationship Id="rId12" Type="http://schemas.openxmlformats.org/officeDocument/2006/relationships/hyperlink" Target="http://ru.wikipedia.org/wiki/%D0%93%D0%B4%D0%B5_%D1%8D%D1%82%D0%BE_%D0%B2%D0%B8%D0%B4%D0%B0%D0%BD%D0%BE,_%D0%B3%D0%B4%D0%B5_%D1%8D%D1%82%D0%BE_%D1%81%D0%BB%D1%8B%D1%85%D0%B0%D0%BD%D0%BE" TargetMode="External"/><Relationship Id="rId17" Type="http://schemas.openxmlformats.org/officeDocument/2006/relationships/hyperlink" Target="http://ru.wikipedia.org/wiki/%D0%92%D0%BE%D0%BB%D1%88%D0%B5%D0%B1%D0%BD%D0%B0%D1%8F_%D1%81%D0%B8%D0%BB%D0%B0_(%D1%84%D0%B8%D0%BB%D1%8C%D0%BC,_1970)" TargetMode="External"/><Relationship Id="rId2" Type="http://schemas.openxmlformats.org/officeDocument/2006/relationships/hyperlink" Target="http://ru.wikipedia.org/wiki/%D0%93%D0%BE%D0%BC%D0%B5%D0%BB%D1%8C" TargetMode="External"/><Relationship Id="rId16" Type="http://schemas.openxmlformats.org/officeDocument/2006/relationships/hyperlink" Target="http://ru.wikipedia.org/wiki/%D0%94%D1%80%D0%B0%D0%B3%D1%83%D0%BD%D1%81%D0%BA%D0%B8%D0%B9,_%D0%94%D0%B5%D0%BD%D0%B8%D1%81_%D0%92%D0%B8%D0%BA%D1%82%D0%BE%D1%80%D0%BE%D0%B2%D0%B8%D1%87" TargetMode="External"/><Relationship Id="rId20" Type="http://schemas.openxmlformats.org/officeDocument/2006/relationships/hyperlink" Target="http://ru.wikipedia.org/wiki/1972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/index.php?title=%D0%94%D0%B5%D0%BD%D0%B8%D1%81_%D0%9A%D0%BE%D1%80%D0%B0%D0%B1%D0%BB%D1%91%D0%B2&amp;action=edit&amp;redlink=1" TargetMode="External"/><Relationship Id="rId11" Type="http://schemas.openxmlformats.org/officeDocument/2006/relationships/hyperlink" Target="http://ru.wikipedia.org/wiki/%D0%A3%D0%B4%D0%B8%D0%B2%D0%B8%D1%82%D0%B5%D0%BB%D1%8C%D0%BD%D1%8B%D0%B5_%D0%BF%D1%80%D0%B8%D0%BA%D0%BB%D1%8E%D1%87%D0%B5%D0%BD%D0%B8%D1%8F_%D0%94%D0%B5%D0%BD%D0%B8%D1%81%D0%B0_%D0%9A%D0%BE%D1%80%D0%B0%D0%B1%D0%BB%D1%91%D0%B2%D0%B0_(%D1%84%D0%B8%D0%BB%D1%8C%D0%BC)" TargetMode="External"/><Relationship Id="rId5" Type="http://schemas.openxmlformats.org/officeDocument/2006/relationships/hyperlink" Target="http://ru.wikipedia.org/wiki/1959_%D0%B3%D0%BE%D0%B4" TargetMode="External"/><Relationship Id="rId15" Type="http://schemas.openxmlformats.org/officeDocument/2006/relationships/hyperlink" Target="http://ru.wikipedia.org/wiki/%D0%9F%D0%BE%D0%B4%D0%B7%D0%BE%D1%80%D0%BD%D0%B0%D1%8F_%D1%82%D1%80%D1%83%D0%B1%D0%B0_(%D1%84%D0%B8%D0%BB%D1%8C%D0%BC)" TargetMode="External"/><Relationship Id="rId10" Type="http://schemas.openxmlformats.org/officeDocument/2006/relationships/hyperlink" Target="http://ru.wikipedia.org/wiki/%D0%9F%D0%BE_%D1%81%D0%B5%D0%BA%D1%80%D0%B5%D1%82%D1%83_%D0%B2%D1%81%D0%B5%D0%BC%D1%83_%D1%81%D0%B2%D0%B5%D1%82%D1%83_(%D1%84%D0%B8%D0%BB%D1%8C%D0%BC)" TargetMode="External"/><Relationship Id="rId19" Type="http://schemas.openxmlformats.org/officeDocument/2006/relationships/hyperlink" Target="http://ru.wikipedia.org/wiki/6_%D0%BC%D0%B0%D1%8F" TargetMode="External"/><Relationship Id="rId4" Type="http://schemas.openxmlformats.org/officeDocument/2006/relationships/hyperlink" Target="http://ru.wikipedia.org/wiki/%D0%A2%D0%B8%D1%84" TargetMode="External"/><Relationship Id="rId9" Type="http://schemas.openxmlformats.org/officeDocument/2006/relationships/hyperlink" Target="http://ru.wikipedia.org/wiki/%D0%94%D0%B5%D0%BD%D0%B8%D1%81%D0%BA%D0%B8%D0%BD%D1%8B_%D1%80%D0%B0%D1%81%D1%81%D0%BA%D0%B0%D0%B7%D1%8B_(%D1%84%D0%B8%D0%BB%D1%8C%D0%BC)" TargetMode="External"/><Relationship Id="rId14" Type="http://schemas.openxmlformats.org/officeDocument/2006/relationships/hyperlink" Target="http://ru.wikipedia.org/wiki/%D0%9F%D0%BE%D0%B6%D0%B0%D1%80_%D0%B2%D0%BE_%D1%84%D0%BB%D0%B8%D0%B3%D0%B5%D0%BB%D0%B5,_%D0%B8%D0%BB%D0%B8_%D0%9F%D0%BE%D0%B4%D0%B2%D0%B8%D0%B3_%D0%B2%D0%BE_%D0%BB%D1%8C%D0%B4%D0%B0%D1%8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7-tub-ru.yandex.net/i?id=1186347-64-72" TargetMode="External"/><Relationship Id="rId13" Type="http://schemas.openxmlformats.org/officeDocument/2006/relationships/hyperlink" Target="http://im2-tub-ru.yandex.net/i?id=167355682-28-72" TargetMode="External"/><Relationship Id="rId3" Type="http://schemas.openxmlformats.org/officeDocument/2006/relationships/hyperlink" Target="http://www.ozersk74.ru/upload/medialibrary/35d/den_2.jpeg" TargetMode="External"/><Relationship Id="rId7" Type="http://schemas.openxmlformats.org/officeDocument/2006/relationships/hyperlink" Target="http://im2-tub-ru.yandex.net/i?id=565002753-29-72" TargetMode="External"/><Relationship Id="rId12" Type="http://schemas.openxmlformats.org/officeDocument/2006/relationships/hyperlink" Target="http://im5-tub-ru.yandex.net/i?id=531489499-31-72" TargetMode="External"/><Relationship Id="rId2" Type="http://schemas.openxmlformats.org/officeDocument/2006/relationships/hyperlink" Target="http://im0-tub-ru.yandex.net/i?id=133489568-49-7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4-tub-ru.yandex.net/i?id=377514091-04-72" TargetMode="External"/><Relationship Id="rId11" Type="http://schemas.openxmlformats.org/officeDocument/2006/relationships/hyperlink" Target="http://im0-tub-ru.yandex.net/i?id=151649176-40-72" TargetMode="External"/><Relationship Id="rId5" Type="http://schemas.openxmlformats.org/officeDocument/2006/relationships/hyperlink" Target="http://im5-tub-ru.yandex.net/i?id=250208367-04-72" TargetMode="External"/><Relationship Id="rId15" Type="http://schemas.openxmlformats.org/officeDocument/2006/relationships/hyperlink" Target="http://im2-tub-ru.yandex.net/i?id=23997926-25-72" TargetMode="External"/><Relationship Id="rId10" Type="http://schemas.openxmlformats.org/officeDocument/2006/relationships/hyperlink" Target="http://im3-tub-ru.yandex.net/i?id=176897755-08-72" TargetMode="External"/><Relationship Id="rId4" Type="http://schemas.openxmlformats.org/officeDocument/2006/relationships/hyperlink" Target="http://im0-tub-ru.yandex.net/i?id=120298590-48-72" TargetMode="External"/><Relationship Id="rId9" Type="http://schemas.openxmlformats.org/officeDocument/2006/relationships/hyperlink" Target="http://im2-tub-ru.yandex.net/i?id=369122132-06-72" TargetMode="External"/><Relationship Id="rId14" Type="http://schemas.openxmlformats.org/officeDocument/2006/relationships/hyperlink" Target="http://im0-tub-ru.yandex.net/i?id=518232709-27-7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23224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В.ДРАГУНСКИЙ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«ДЕВОЧКА НА ШАРЕ»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20657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УРОК ЛИТЕРАТУРНОГО ЧТЕНИЯ В 3 КЛАССЕ</a:t>
            </a:r>
          </a:p>
          <a:p>
            <a:pPr algn="l"/>
            <a:r>
              <a:rPr lang="ru-RU" sz="2100" dirty="0" smtClean="0">
                <a:solidFill>
                  <a:schemeClr val="accent2">
                    <a:lumMod val="75000"/>
                  </a:schemeClr>
                </a:solidFill>
              </a:rPr>
              <a:t>УЧИТЕЛЬ НАЧАЛЬНЫХ </a:t>
            </a:r>
            <a:r>
              <a:rPr lang="ru-RU" sz="2100" dirty="0" smtClean="0">
                <a:solidFill>
                  <a:schemeClr val="accent2">
                    <a:lumMod val="75000"/>
                  </a:schemeClr>
                </a:solidFill>
              </a:rPr>
              <a:t>КЛАССОВ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 Савченко И.Б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МБОУ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СШ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№ 16 г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Новый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Уренгой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При чтении биографии, карандашом выставля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й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пометки на полях: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V</a:t>
            </a:r>
            <a:r>
              <a:rPr lang="ru-RU" sz="6000" dirty="0"/>
              <a:t> </a:t>
            </a:r>
            <a:r>
              <a:rPr lang="ru-RU" sz="6000" b="1" dirty="0"/>
              <a:t>– </a:t>
            </a:r>
            <a:r>
              <a:rPr lang="ru-RU" sz="6000" dirty="0"/>
              <a:t>уже знал</a:t>
            </a:r>
          </a:p>
          <a:p>
            <a:r>
              <a:rPr lang="ru-RU" sz="6000" b="1" dirty="0">
                <a:solidFill>
                  <a:srgbClr val="FF0000"/>
                </a:solidFill>
              </a:rPr>
              <a:t>+</a:t>
            </a:r>
            <a:r>
              <a:rPr lang="ru-RU" sz="6000" b="1" dirty="0"/>
              <a:t> </a:t>
            </a:r>
            <a:r>
              <a:rPr lang="ru-RU" sz="6000" dirty="0"/>
              <a:t>- узнал новое</a:t>
            </a:r>
          </a:p>
          <a:p>
            <a:r>
              <a:rPr lang="ru-RU" sz="6000" b="1" dirty="0">
                <a:solidFill>
                  <a:srgbClr val="FF0000"/>
                </a:solidFill>
              </a:rPr>
              <a:t>?</a:t>
            </a:r>
            <a:r>
              <a:rPr lang="ru-RU" sz="6000" b="1" dirty="0"/>
              <a:t> </a:t>
            </a:r>
            <a:r>
              <a:rPr lang="ru-RU" sz="6000" dirty="0"/>
              <a:t>– хочу узнать</a:t>
            </a:r>
          </a:p>
          <a:p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Биография В.Драгунского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r>
              <a:rPr lang="ru-RU" sz="3500" b="1" dirty="0">
                <a:solidFill>
                  <a:srgbClr val="C00000"/>
                </a:solidFill>
              </a:rPr>
              <a:t>Родился 30 ноября 1913 года в Нью-Йорке, в еврейской семье переселенцев из России. Вскоре после этого родители вернулись на родину и обосновались в </a:t>
            </a:r>
            <a:r>
              <a:rPr lang="ru-RU" sz="3500" b="1" dirty="0">
                <a:solidFill>
                  <a:srgbClr val="C00000"/>
                </a:solidFill>
                <a:hlinkClick r:id="rId2" tooltip="Гомель"/>
              </a:rPr>
              <a:t>Гомеле</a:t>
            </a:r>
            <a:r>
              <a:rPr lang="ru-RU" sz="3500" b="1" dirty="0">
                <a:solidFill>
                  <a:srgbClr val="C00000"/>
                </a:solidFill>
              </a:rPr>
              <a:t>. Во время </a:t>
            </a:r>
            <a:r>
              <a:rPr lang="ru-RU" sz="3500" b="1" dirty="0">
                <a:solidFill>
                  <a:srgbClr val="C00000"/>
                </a:solidFill>
                <a:hlinkClick r:id="rId3" tooltip="Первая мировая война"/>
              </a:rPr>
              <a:t>войны</a:t>
            </a:r>
            <a:r>
              <a:rPr lang="ru-RU" sz="3500" b="1" dirty="0">
                <a:solidFill>
                  <a:srgbClr val="C00000"/>
                </a:solidFill>
              </a:rPr>
              <a:t> отец Виктора умер от </a:t>
            </a:r>
            <a:r>
              <a:rPr lang="ru-RU" sz="3500" b="1" dirty="0">
                <a:solidFill>
                  <a:srgbClr val="C00000"/>
                </a:solidFill>
                <a:hlinkClick r:id="rId4" tooltip="Тиф"/>
              </a:rPr>
              <a:t>тифа</a:t>
            </a:r>
            <a:r>
              <a:rPr lang="ru-RU" sz="3500" b="1" dirty="0">
                <a:solidFill>
                  <a:srgbClr val="C00000"/>
                </a:solidFill>
              </a:rPr>
              <a:t>. </a:t>
            </a:r>
          </a:p>
          <a:p>
            <a:r>
              <a:rPr lang="ru-RU" sz="3500" b="1" dirty="0">
                <a:solidFill>
                  <a:srgbClr val="C00000"/>
                </a:solidFill>
              </a:rPr>
              <a:t>   Драгунскому надо было зарабатывать на жизнь самостоятельно. После школы он поступил учеником токаря на завод «Самоточка», откуда его вскоре уволили за трудовую провинность. Устроился учеником шорника на фабрику «Спорт-туризм» (1930).</a:t>
            </a:r>
          </a:p>
          <a:p>
            <a:r>
              <a:rPr lang="ru-RU" sz="3500" b="1" dirty="0">
                <a:solidFill>
                  <a:srgbClr val="C00000"/>
                </a:solidFill>
              </a:rPr>
              <a:t>    Поступил в «Литературно-театральные мастерские» (руководитель А.Дикий) учиться актерскому ремеслу. После окончания курса был принят в Театр транспорта (ныне Театр им. Н.В.Гоголя). Позднее выступавший на смотре молодых талантов актер был приглашен в Театр сатиры. В 1940 были опубликованы его первые фельетоны и юмористические рассказы.</a:t>
            </a:r>
          </a:p>
          <a:p>
            <a:r>
              <a:rPr lang="ru-RU" sz="3500" b="1" dirty="0">
                <a:solidFill>
                  <a:srgbClr val="C00000"/>
                </a:solidFill>
              </a:rPr>
              <a:t>   Во время Великой Отечественной войны Драгунский был в ополчении, затем выступал с фронтовыми концертными бригадами. Немногим более года работал в цирке клоуном, потом вернулся в театр.</a:t>
            </a:r>
          </a:p>
          <a:p>
            <a:r>
              <a:rPr lang="ru-RU" sz="3500" b="1" dirty="0">
                <a:solidFill>
                  <a:srgbClr val="C00000"/>
                </a:solidFill>
              </a:rPr>
              <a:t>   С </a:t>
            </a:r>
            <a:r>
              <a:rPr lang="ru-RU" sz="3500" b="1" dirty="0">
                <a:solidFill>
                  <a:srgbClr val="C00000"/>
                </a:solidFill>
                <a:hlinkClick r:id="rId5" tooltip="1959 год"/>
              </a:rPr>
              <a:t>1959 года</a:t>
            </a:r>
            <a:r>
              <a:rPr lang="ru-RU" sz="3500" b="1" dirty="0">
                <a:solidFill>
                  <a:srgbClr val="C00000"/>
                </a:solidFill>
              </a:rPr>
              <a:t> Драгунский пишет весёлые рассказы про вымышленного мальчика </a:t>
            </a:r>
            <a:r>
              <a:rPr lang="ru-RU" sz="3500" b="1" dirty="0">
                <a:solidFill>
                  <a:srgbClr val="C00000"/>
                </a:solidFill>
                <a:hlinkClick r:id="rId6" tooltip="Денис Кораблёв (страница отсутствует)"/>
              </a:rPr>
              <a:t>Дениса Кораблёва</a:t>
            </a:r>
            <a:r>
              <a:rPr lang="ru-RU" sz="3500" b="1" dirty="0">
                <a:solidFill>
                  <a:srgbClr val="C00000"/>
                </a:solidFill>
              </a:rPr>
              <a:t> и его друга Мишку </a:t>
            </a:r>
            <a:r>
              <a:rPr lang="ru-RU" sz="3500" b="1" dirty="0" err="1">
                <a:solidFill>
                  <a:srgbClr val="C00000"/>
                </a:solidFill>
              </a:rPr>
              <a:t>Слонова</a:t>
            </a:r>
            <a:r>
              <a:rPr lang="ru-RU" sz="3500" b="1" dirty="0">
                <a:solidFill>
                  <a:srgbClr val="C00000"/>
                </a:solidFill>
              </a:rPr>
              <a:t> под общим названием «Денискины рассказы», по мотивам которых выходят фильмы «</a:t>
            </a:r>
            <a:r>
              <a:rPr lang="ru-RU" sz="3500" b="1" dirty="0">
                <a:solidFill>
                  <a:srgbClr val="C00000"/>
                </a:solidFill>
                <a:hlinkClick r:id="rId7" tooltip="Весёлые истории (фильм)"/>
              </a:rPr>
              <a:t>Весёлые истории</a:t>
            </a:r>
            <a:r>
              <a:rPr lang="ru-RU" sz="3500" b="1" dirty="0">
                <a:solidFill>
                  <a:srgbClr val="C00000"/>
                </a:solidFill>
              </a:rPr>
              <a:t>» (1962 г.), «</a:t>
            </a:r>
            <a:r>
              <a:rPr lang="ru-RU" sz="3500" b="1" dirty="0">
                <a:solidFill>
                  <a:srgbClr val="C00000"/>
                </a:solidFill>
                <a:hlinkClick r:id="rId8" tooltip="Девочка на шаре (фильм)"/>
              </a:rPr>
              <a:t>Девочка на шаре</a:t>
            </a:r>
            <a:r>
              <a:rPr lang="ru-RU" sz="3500" b="1" dirty="0">
                <a:solidFill>
                  <a:srgbClr val="C00000"/>
                </a:solidFill>
              </a:rPr>
              <a:t>» (1966 г.), «</a:t>
            </a:r>
            <a:r>
              <a:rPr lang="ru-RU" sz="3500" b="1" dirty="0">
                <a:solidFill>
                  <a:srgbClr val="C00000"/>
                </a:solidFill>
                <a:hlinkClick r:id="rId9" tooltip="Денискины рассказы (фильм)"/>
              </a:rPr>
              <a:t>Денискины рассказы</a:t>
            </a:r>
            <a:r>
              <a:rPr lang="ru-RU" sz="3500" b="1" dirty="0">
                <a:solidFill>
                  <a:srgbClr val="C00000"/>
                </a:solidFill>
              </a:rPr>
              <a:t>» (1970 г.), «</a:t>
            </a:r>
            <a:r>
              <a:rPr lang="ru-RU" sz="3500" b="1" dirty="0">
                <a:solidFill>
                  <a:srgbClr val="C00000"/>
                </a:solidFill>
                <a:hlinkClick r:id="rId10" tooltip="По секрету всему свету (фильм)"/>
              </a:rPr>
              <a:t>По секрету всему свету</a:t>
            </a:r>
            <a:r>
              <a:rPr lang="ru-RU" sz="3500" b="1" dirty="0">
                <a:solidFill>
                  <a:srgbClr val="C00000"/>
                </a:solidFill>
              </a:rPr>
              <a:t>» (1976), </a:t>
            </a:r>
            <a:r>
              <a:rPr lang="ru-RU" sz="3500" b="1" dirty="0">
                <a:solidFill>
                  <a:srgbClr val="C00000"/>
                </a:solidFill>
                <a:hlinkClick r:id="rId11" tooltip="Удивительные приключения Дениса Кораблёва (фильм)"/>
              </a:rPr>
              <a:t>«Удивительные приключения Дениса Кораблёва»</a:t>
            </a:r>
            <a:r>
              <a:rPr lang="ru-RU" sz="3500" b="1" dirty="0">
                <a:solidFill>
                  <a:srgbClr val="C00000"/>
                </a:solidFill>
              </a:rPr>
              <a:t> (1979 г.), короткометражки «</a:t>
            </a:r>
            <a:r>
              <a:rPr lang="ru-RU" sz="3500" b="1" dirty="0">
                <a:solidFill>
                  <a:srgbClr val="C00000"/>
                </a:solidFill>
                <a:hlinkClick r:id="rId12" tooltip="Где это видано, где это слыхано"/>
              </a:rPr>
              <a:t>Где это видано, где это слыхано</a:t>
            </a:r>
            <a:r>
              <a:rPr lang="ru-RU" sz="3500" b="1" dirty="0">
                <a:solidFill>
                  <a:srgbClr val="C00000"/>
                </a:solidFill>
              </a:rPr>
              <a:t>», «</a:t>
            </a:r>
            <a:r>
              <a:rPr lang="ru-RU" sz="3500" b="1" dirty="0">
                <a:solidFill>
                  <a:srgbClr val="C00000"/>
                </a:solidFill>
                <a:hlinkClick r:id="rId13" tooltip="Капитан (фильм, 1973)"/>
              </a:rPr>
              <a:t>Капитан</a:t>
            </a:r>
            <a:r>
              <a:rPr lang="ru-RU" sz="3500" b="1" dirty="0">
                <a:solidFill>
                  <a:srgbClr val="C00000"/>
                </a:solidFill>
              </a:rPr>
              <a:t>», «</a:t>
            </a:r>
            <a:r>
              <a:rPr lang="ru-RU" sz="3500" b="1" dirty="0">
                <a:solidFill>
                  <a:srgbClr val="C00000"/>
                </a:solidFill>
                <a:hlinkClick r:id="rId14" tooltip="Пожар во флигеле, или Подвиг во льдах"/>
              </a:rPr>
              <a:t>Пожар во флигеле</a:t>
            </a:r>
            <a:r>
              <a:rPr lang="ru-RU" sz="3500" b="1" dirty="0">
                <a:solidFill>
                  <a:srgbClr val="C00000"/>
                </a:solidFill>
              </a:rPr>
              <a:t>» и</a:t>
            </a:r>
            <a:r>
              <a:rPr lang="ru-RU" sz="3500" b="1" dirty="0">
                <a:solidFill>
                  <a:srgbClr val="C00000"/>
                </a:solidFill>
                <a:hlinkClick r:id="rId15" tooltip="Подзорная труба (фильм)"/>
              </a:rPr>
              <a:t>«Подзорная труба»</a:t>
            </a:r>
            <a:r>
              <a:rPr lang="ru-RU" sz="3500" b="1" dirty="0">
                <a:solidFill>
                  <a:srgbClr val="C00000"/>
                </a:solidFill>
              </a:rPr>
              <a:t> (1973 г.). Эти рассказы принесли их автору </a:t>
            </a:r>
            <a:r>
              <a:rPr lang="ru-RU" sz="3500" b="1" dirty="0" smtClean="0">
                <a:solidFill>
                  <a:srgbClr val="C00000"/>
                </a:solidFill>
              </a:rPr>
              <a:t>большую </a:t>
            </a:r>
            <a:r>
              <a:rPr lang="ru-RU" sz="3500" b="1" dirty="0">
                <a:solidFill>
                  <a:srgbClr val="C00000"/>
                </a:solidFill>
              </a:rPr>
              <a:t>популярность.  Имя Дениска было выбрано не случайно — так звали его </a:t>
            </a:r>
            <a:r>
              <a:rPr lang="ru-RU" sz="3500" b="1" dirty="0">
                <a:solidFill>
                  <a:srgbClr val="C00000"/>
                </a:solidFill>
                <a:hlinkClick r:id="rId16" tooltip="Драгунский, Денис Викторович"/>
              </a:rPr>
              <a:t>сына</a:t>
            </a:r>
            <a:r>
              <a:rPr lang="ru-RU" sz="3500" b="1" dirty="0">
                <a:solidFill>
                  <a:srgbClr val="C00000"/>
                </a:solidFill>
              </a:rPr>
              <a:t>.</a:t>
            </a:r>
          </a:p>
          <a:p>
            <a:r>
              <a:rPr lang="ru-RU" sz="3500" b="1" dirty="0">
                <a:solidFill>
                  <a:srgbClr val="C00000"/>
                </a:solidFill>
              </a:rPr>
              <a:t>  Кроме того, Драгунский был сценаристом фильма </a:t>
            </a:r>
            <a:r>
              <a:rPr lang="ru-RU" sz="3500" b="1" dirty="0">
                <a:solidFill>
                  <a:srgbClr val="C00000"/>
                </a:solidFill>
                <a:hlinkClick r:id="rId17" tooltip="Волшебная сила (фильм, 1970)"/>
              </a:rPr>
              <a:t>«Волшебная сила искусства (1970)»</a:t>
            </a:r>
            <a:r>
              <a:rPr lang="ru-RU" sz="3500" b="1" dirty="0">
                <a:solidFill>
                  <a:srgbClr val="C00000"/>
                </a:solidFill>
              </a:rPr>
              <a:t>, в котором в качестве героя также выведен Дениска Кораблёв.</a:t>
            </a:r>
          </a:p>
          <a:p>
            <a:r>
              <a:rPr lang="ru-RU" sz="3500" b="1" dirty="0" smtClean="0">
                <a:solidFill>
                  <a:srgbClr val="C00000"/>
                </a:solidFill>
              </a:rPr>
              <a:t>   Виктор Драгунский писал прозаические произведения и для взрослых тоже. В </a:t>
            </a:r>
            <a:r>
              <a:rPr lang="ru-RU" sz="3500" b="1" dirty="0" smtClean="0">
                <a:solidFill>
                  <a:srgbClr val="C00000"/>
                </a:solidFill>
                <a:hlinkClick r:id="rId18" tooltip="1961 год"/>
              </a:rPr>
              <a:t>1961 году</a:t>
            </a:r>
            <a:r>
              <a:rPr lang="ru-RU" sz="3500" b="1" dirty="0" smtClean="0">
                <a:solidFill>
                  <a:srgbClr val="C00000"/>
                </a:solidFill>
              </a:rPr>
              <a:t> вышла повесть «Он упал на траву» о самых первых днях войны .</a:t>
            </a:r>
          </a:p>
          <a:p>
            <a:r>
              <a:rPr lang="ru-RU" sz="3500" b="1" dirty="0" smtClean="0">
                <a:solidFill>
                  <a:srgbClr val="C00000"/>
                </a:solidFill>
              </a:rPr>
              <a:t>Писатель </a:t>
            </a:r>
            <a:r>
              <a:rPr lang="ru-RU" sz="3500" b="1" dirty="0">
                <a:solidFill>
                  <a:srgbClr val="C00000"/>
                </a:solidFill>
              </a:rPr>
              <a:t>умер в Москве </a:t>
            </a:r>
            <a:r>
              <a:rPr lang="ru-RU" sz="3500" b="1" dirty="0">
                <a:solidFill>
                  <a:srgbClr val="C00000"/>
                </a:solidFill>
                <a:hlinkClick r:id="rId19" tooltip="6 мая"/>
              </a:rPr>
              <a:t>6 мая</a:t>
            </a:r>
            <a:r>
              <a:rPr lang="ru-RU" sz="3500" b="1" dirty="0">
                <a:solidFill>
                  <a:srgbClr val="C00000"/>
                </a:solidFill>
              </a:rPr>
              <a:t> </a:t>
            </a:r>
            <a:r>
              <a:rPr lang="ru-RU" sz="3500" b="1" dirty="0">
                <a:solidFill>
                  <a:srgbClr val="C00000"/>
                </a:solidFill>
                <a:hlinkClick r:id="rId20" tooltip="1972 год"/>
              </a:rPr>
              <a:t>1972 года</a:t>
            </a:r>
            <a:r>
              <a:rPr lang="ru-RU" sz="3500" b="1" dirty="0">
                <a:solidFill>
                  <a:srgbClr val="C00000"/>
                </a:solidFill>
              </a:rPr>
              <a:t>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В.ДРАГУНСКИЙ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ЧТО УЗНАЛИ НОВОГО?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Dragunskii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772816"/>
            <a:ext cx="1800200" cy="230753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79512" y="980728"/>
            <a:ext cx="2016224" cy="18722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8104" y="1628800"/>
            <a:ext cx="2376264" cy="172819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ДАТА РОЖДЕНИЯ :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30 НОЯБРЯ 1913 ГОДА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4509120"/>
            <a:ext cx="2232248" cy="15841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РАБОТАЛ ТОКАРЕМ НА ЗАВОДЕ И ШОРНИКОМ НА ФАБРИКЕ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6136" y="3933056"/>
            <a:ext cx="2520280" cy="20162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5856" y="4221088"/>
            <a:ext cx="2160240" cy="194421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Картинка 133 из 194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7"/>
            <a:ext cx="1444881" cy="1728192"/>
          </a:xfrm>
          <a:prstGeom prst="rect">
            <a:avLst/>
          </a:prstGeom>
          <a:noFill/>
        </p:spPr>
      </p:pic>
      <p:pic>
        <p:nvPicPr>
          <p:cNvPr id="2054" name="Picture 6" descr="Картинка 6 из 194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365104"/>
            <a:ext cx="1250182" cy="1728192"/>
          </a:xfrm>
          <a:prstGeom prst="rect">
            <a:avLst/>
          </a:prstGeom>
          <a:noFill/>
        </p:spPr>
      </p:pic>
      <p:pic>
        <p:nvPicPr>
          <p:cNvPr id="2056" name="Picture 8" descr="Картинка 5 из 1947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4005064"/>
            <a:ext cx="1224135" cy="1903239"/>
          </a:xfrm>
          <a:prstGeom prst="rect">
            <a:avLst/>
          </a:prstGeom>
          <a:noFill/>
        </p:spPr>
      </p:pic>
      <p:sp>
        <p:nvSpPr>
          <p:cNvPr id="20" name="Скругленный прямоугольник 19"/>
          <p:cNvSpPr/>
          <p:nvPr/>
        </p:nvSpPr>
        <p:spPr>
          <a:xfrm>
            <a:off x="611560" y="3068960"/>
            <a:ext cx="2160240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8" name="Picture 10" descr="http://im0-tub-ru.yandex.net/i?id=133489568-49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140968"/>
            <a:ext cx="1428750" cy="10382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5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8" grpId="0" animBg="1"/>
      <p:bldP spid="9" grpId="0" animBg="1"/>
      <p:bldP spid="20" grpId="0" animBg="1"/>
      <p:bldP spid="2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ПРОИЗВЕДЕНИЯ В.ДРАГУНСКОГО ДЛЯ ДЕТЕЙ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0405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m2-tub-ru.yandex.net/i?id=565002753-2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32486">
            <a:off x="449249" y="1830022"/>
            <a:ext cx="1384798" cy="1941306"/>
          </a:xfrm>
          <a:prstGeom prst="rect">
            <a:avLst/>
          </a:prstGeom>
          <a:noFill/>
        </p:spPr>
      </p:pic>
      <p:pic>
        <p:nvPicPr>
          <p:cNvPr id="1028" name="Picture 4" descr="http://im7-tub-ru.yandex.net/i?id=1186347-64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556792"/>
            <a:ext cx="1106043" cy="1728192"/>
          </a:xfrm>
          <a:prstGeom prst="rect">
            <a:avLst/>
          </a:prstGeom>
          <a:noFill/>
        </p:spPr>
      </p:pic>
      <p:pic>
        <p:nvPicPr>
          <p:cNvPr id="1030" name="Picture 6" descr="http://im2-tub-ru.yandex.net/i?id=369122132-06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988840"/>
            <a:ext cx="1186692" cy="1728192"/>
          </a:xfrm>
          <a:prstGeom prst="rect">
            <a:avLst/>
          </a:prstGeom>
          <a:noFill/>
        </p:spPr>
      </p:pic>
      <p:pic>
        <p:nvPicPr>
          <p:cNvPr id="1032" name="Picture 8" descr="http://im3-tub-ru.yandex.net/i?id=176897755-08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1844824"/>
            <a:ext cx="1188132" cy="1800200"/>
          </a:xfrm>
          <a:prstGeom prst="rect">
            <a:avLst/>
          </a:prstGeom>
          <a:noFill/>
        </p:spPr>
      </p:pic>
      <p:pic>
        <p:nvPicPr>
          <p:cNvPr id="1034" name="Picture 10" descr="http://im0-tub-ru.yandex.net/i?id=151649176-40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1556792"/>
            <a:ext cx="1296144" cy="1867972"/>
          </a:xfrm>
          <a:prstGeom prst="rect">
            <a:avLst/>
          </a:prstGeom>
          <a:noFill/>
        </p:spPr>
      </p:pic>
      <p:pic>
        <p:nvPicPr>
          <p:cNvPr id="1036" name="Picture 12" descr="http://im5-tub-ru.yandex.net/i?id=531489499-31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556761">
            <a:off x="6949461" y="1788720"/>
            <a:ext cx="1521328" cy="2001747"/>
          </a:xfrm>
          <a:prstGeom prst="rect">
            <a:avLst/>
          </a:prstGeom>
          <a:noFill/>
        </p:spPr>
      </p:pic>
      <p:pic>
        <p:nvPicPr>
          <p:cNvPr id="1038" name="Picture 14" descr="http://im2-tub-ru.yandex.net/i?id=167355682-28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374598">
            <a:off x="838358" y="4114045"/>
            <a:ext cx="1372369" cy="1790047"/>
          </a:xfrm>
          <a:prstGeom prst="rect">
            <a:avLst/>
          </a:prstGeom>
          <a:noFill/>
        </p:spPr>
      </p:pic>
      <p:pic>
        <p:nvPicPr>
          <p:cNvPr id="1040" name="Picture 16" descr="http://im0-tub-ru.yandex.net/i?id=518232709-27-7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4005064"/>
            <a:ext cx="1386874" cy="1944216"/>
          </a:xfrm>
          <a:prstGeom prst="rect">
            <a:avLst/>
          </a:prstGeom>
          <a:noFill/>
        </p:spPr>
      </p:pic>
      <p:pic>
        <p:nvPicPr>
          <p:cNvPr id="1042" name="Picture 18" descr="http://im2-tub-ru.yandex.net/i?id=23997926-25-7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27984" y="4005064"/>
            <a:ext cx="1371032" cy="2016224"/>
          </a:xfrm>
          <a:prstGeom prst="rect">
            <a:avLst/>
          </a:prstGeom>
          <a:noFill/>
        </p:spPr>
      </p:pic>
      <p:pic>
        <p:nvPicPr>
          <p:cNvPr id="1044" name="Picture 20" descr="http://im3-tub-ru.yandex.net/i?id=163156231-47-7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155965">
            <a:off x="6305389" y="3915750"/>
            <a:ext cx="1550866" cy="204061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0"/>
                            </p:stCondLst>
                            <p:childTnLst>
                              <p:par>
                                <p:cTn id="24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Прямая со стрелкой 35"/>
          <p:cNvCxnSpPr/>
          <p:nvPr/>
        </p:nvCxnSpPr>
        <p:spPr>
          <a:xfrm>
            <a:off x="6444208" y="1556792"/>
            <a:ext cx="864096" cy="17281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1331640" y="1484784"/>
            <a:ext cx="936104" cy="18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1403648" y="620688"/>
            <a:ext cx="6192688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ПРОИЗВЕДЕНИЯ  В.Ю. ДРАГУНСКОГО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2204864"/>
            <a:ext cx="2160240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  ДЕТЯХ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31840" y="2348880"/>
            <a:ext cx="2448272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 ВОЙНЕ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940152" y="2204864"/>
            <a:ext cx="2520280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 ЦИРКЕ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331640" y="1556792"/>
            <a:ext cx="288032" cy="64807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</p:cNvCxnSpPr>
          <p:nvPr/>
        </p:nvCxnSpPr>
        <p:spPr>
          <a:xfrm>
            <a:off x="4499992" y="1556792"/>
            <a:ext cx="0" cy="7920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8" idx="0"/>
          </p:cNvCxnSpPr>
          <p:nvPr/>
        </p:nvCxnSpPr>
        <p:spPr>
          <a:xfrm>
            <a:off x="6660232" y="1556792"/>
            <a:ext cx="540060" cy="64807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179512" y="3284984"/>
            <a:ext cx="1944216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РАССКАЗЫ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55776" y="3284984"/>
            <a:ext cx="2088232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ПОВЕСТИ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932040" y="3356992"/>
            <a:ext cx="172819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СЦЕНАРИИ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76256" y="3284984"/>
            <a:ext cx="2016224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КЛОУНАДЫ,ФЕЛЬЕТОНЫ,ИНТЕРМЕДИИ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483768" y="5013176"/>
            <a:ext cx="4752528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ВЫЗЫВАЕТ   ЧУВСТВА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flipH="1">
            <a:off x="3059832" y="1556792"/>
            <a:ext cx="72008" cy="17281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19" idx="0"/>
          </p:cNvCxnSpPr>
          <p:nvPr/>
        </p:nvCxnSpPr>
        <p:spPr>
          <a:xfrm>
            <a:off x="5652120" y="1556792"/>
            <a:ext cx="144016" cy="18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1763688" y="4149080"/>
            <a:ext cx="1296144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635896" y="4221088"/>
            <a:ext cx="108012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>
            <a:off x="5508104" y="4149080"/>
            <a:ext cx="72008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>
            <a:off x="6876256" y="4293096"/>
            <a:ext cx="504056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"/>
                            </p:stCondLst>
                            <p:childTnLst>
                              <p:par>
                                <p:cTn id="4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7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27584" y="3501008"/>
            <a:ext cx="77768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ВЫЧЕРКНИ ЛИШНИЕ БУКВЫ,ПРОЧТИ ПОЛУЧИВШЕЕСЯ СЛОВО: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3400" b="1" dirty="0" smtClean="0">
                <a:solidFill>
                  <a:srgbClr val="FF0000"/>
                </a:solidFill>
              </a:rPr>
              <a:t>W</a:t>
            </a:r>
            <a:r>
              <a:rPr lang="ru-RU" sz="3400" b="1" dirty="0" smtClean="0">
                <a:solidFill>
                  <a:srgbClr val="FF0000"/>
                </a:solidFill>
              </a:rPr>
              <a:t>В</a:t>
            </a:r>
            <a:r>
              <a:rPr lang="en-US" sz="3400" b="1" dirty="0" smtClean="0">
                <a:solidFill>
                  <a:srgbClr val="FF0000"/>
                </a:solidFill>
              </a:rPr>
              <a:t>R</a:t>
            </a:r>
            <a:r>
              <a:rPr lang="ru-RU" sz="3400" b="1" dirty="0" smtClean="0">
                <a:solidFill>
                  <a:srgbClr val="FF0000"/>
                </a:solidFill>
              </a:rPr>
              <a:t>З</a:t>
            </a:r>
            <a:r>
              <a:rPr lang="en-US" sz="3400" b="1" dirty="0" smtClean="0">
                <a:solidFill>
                  <a:srgbClr val="FF0000"/>
                </a:solidFill>
              </a:rPr>
              <a:t>U</a:t>
            </a:r>
            <a:r>
              <a:rPr lang="ru-RU" sz="3400" b="1" dirty="0" smtClean="0">
                <a:solidFill>
                  <a:srgbClr val="FF0000"/>
                </a:solidFill>
              </a:rPr>
              <a:t>А</a:t>
            </a:r>
            <a:r>
              <a:rPr lang="en-US" sz="3400" b="1" dirty="0" smtClean="0">
                <a:solidFill>
                  <a:srgbClr val="FF0000"/>
                </a:solidFill>
              </a:rPr>
              <a:t>Y</a:t>
            </a:r>
            <a:r>
              <a:rPr lang="ru-RU" sz="3400" b="1" dirty="0" smtClean="0">
                <a:solidFill>
                  <a:srgbClr val="FF0000"/>
                </a:solidFill>
              </a:rPr>
              <a:t>И</a:t>
            </a:r>
            <a:r>
              <a:rPr lang="en-US" sz="3400" b="1" dirty="0" smtClean="0">
                <a:solidFill>
                  <a:srgbClr val="FF0000"/>
                </a:solidFill>
              </a:rPr>
              <a:t>G</a:t>
            </a:r>
            <a:r>
              <a:rPr lang="ru-RU" sz="3400" b="1" dirty="0" smtClean="0">
                <a:solidFill>
                  <a:srgbClr val="FF0000"/>
                </a:solidFill>
              </a:rPr>
              <a:t>М</a:t>
            </a:r>
            <a:r>
              <a:rPr lang="en-US" sz="3400" b="1" dirty="0" smtClean="0">
                <a:solidFill>
                  <a:srgbClr val="FF0000"/>
                </a:solidFill>
              </a:rPr>
              <a:t>D</a:t>
            </a:r>
            <a:r>
              <a:rPr lang="ru-RU" sz="3400" b="1" dirty="0" smtClean="0">
                <a:solidFill>
                  <a:srgbClr val="FF0000"/>
                </a:solidFill>
              </a:rPr>
              <a:t>О</a:t>
            </a:r>
            <a:r>
              <a:rPr lang="en-US" sz="3400" b="1" dirty="0" smtClean="0">
                <a:solidFill>
                  <a:srgbClr val="FF0000"/>
                </a:solidFill>
              </a:rPr>
              <a:t>S</a:t>
            </a:r>
            <a:r>
              <a:rPr lang="ru-RU" sz="3400" b="1" dirty="0" smtClean="0">
                <a:solidFill>
                  <a:srgbClr val="FF0000"/>
                </a:solidFill>
              </a:rPr>
              <a:t>П</a:t>
            </a:r>
            <a:r>
              <a:rPr lang="en-US" sz="3400" b="1" dirty="0" smtClean="0">
                <a:solidFill>
                  <a:srgbClr val="FF0000"/>
                </a:solidFill>
              </a:rPr>
              <a:t>J</a:t>
            </a:r>
            <a:r>
              <a:rPr lang="ru-RU" sz="3400" b="1" dirty="0" smtClean="0">
                <a:solidFill>
                  <a:srgbClr val="FF0000"/>
                </a:solidFill>
              </a:rPr>
              <a:t>О</a:t>
            </a:r>
            <a:r>
              <a:rPr lang="en-US" sz="3400" b="1" dirty="0" smtClean="0">
                <a:solidFill>
                  <a:srgbClr val="FF0000"/>
                </a:solidFill>
              </a:rPr>
              <a:t>L</a:t>
            </a:r>
            <a:r>
              <a:rPr lang="ru-RU" sz="3400" b="1" dirty="0" smtClean="0">
                <a:solidFill>
                  <a:srgbClr val="FF0000"/>
                </a:solidFill>
              </a:rPr>
              <a:t>Н</a:t>
            </a:r>
            <a:r>
              <a:rPr lang="en-US" sz="3400" b="1" dirty="0" smtClean="0">
                <a:solidFill>
                  <a:srgbClr val="FF0000"/>
                </a:solidFill>
              </a:rPr>
              <a:t>Z</a:t>
            </a:r>
            <a:r>
              <a:rPr lang="ru-RU" sz="3400" b="1" dirty="0" smtClean="0">
                <a:solidFill>
                  <a:srgbClr val="FF0000"/>
                </a:solidFill>
              </a:rPr>
              <a:t>И</a:t>
            </a:r>
            <a:r>
              <a:rPr lang="en-US" sz="3400" b="1" dirty="0" smtClean="0">
                <a:solidFill>
                  <a:srgbClr val="FF0000"/>
                </a:solidFill>
              </a:rPr>
              <a:t>V</a:t>
            </a:r>
            <a:r>
              <a:rPr lang="ru-RU" sz="3400" b="1" dirty="0" smtClean="0">
                <a:solidFill>
                  <a:srgbClr val="FF0000"/>
                </a:solidFill>
              </a:rPr>
              <a:t>М</a:t>
            </a:r>
            <a:r>
              <a:rPr lang="en-US" sz="3400" b="1" dirty="0" smtClean="0">
                <a:solidFill>
                  <a:srgbClr val="FF0000"/>
                </a:solidFill>
              </a:rPr>
              <a:t>N</a:t>
            </a:r>
            <a:r>
              <a:rPr lang="ru-RU" sz="3400" b="1" dirty="0" smtClean="0">
                <a:solidFill>
                  <a:srgbClr val="FF0000"/>
                </a:solidFill>
              </a:rPr>
              <a:t>А</a:t>
            </a:r>
            <a:r>
              <a:rPr lang="en-US" sz="3400" b="1" dirty="0" smtClean="0">
                <a:solidFill>
                  <a:srgbClr val="FF0000"/>
                </a:solidFill>
              </a:rPr>
              <a:t>F</a:t>
            </a:r>
            <a:r>
              <a:rPr lang="ru-RU" sz="3400" b="1" dirty="0" smtClean="0">
                <a:solidFill>
                  <a:srgbClr val="FF0000"/>
                </a:solidFill>
              </a:rPr>
              <a:t>Н</a:t>
            </a:r>
            <a:r>
              <a:rPr lang="en-US" sz="3400" b="1" dirty="0" smtClean="0">
                <a:solidFill>
                  <a:srgbClr val="FF0000"/>
                </a:solidFill>
              </a:rPr>
              <a:t>Q</a:t>
            </a:r>
            <a:r>
              <a:rPr lang="ru-RU" sz="3400" b="1" dirty="0" smtClean="0">
                <a:solidFill>
                  <a:srgbClr val="FF0000"/>
                </a:solidFill>
              </a:rPr>
              <a:t>И</a:t>
            </a:r>
            <a:r>
              <a:rPr lang="en-US" sz="3400" b="1" dirty="0" smtClean="0">
                <a:solidFill>
                  <a:srgbClr val="FF0000"/>
                </a:solidFill>
              </a:rPr>
              <a:t>X</a:t>
            </a:r>
            <a:r>
              <a:rPr lang="ru-RU" sz="3400" b="1" dirty="0" smtClean="0">
                <a:solidFill>
                  <a:srgbClr val="FF0000"/>
                </a:solidFill>
              </a:rPr>
              <a:t>Е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0000"/>
                </a:solidFill>
              </a:rPr>
              <a:t>    В  З   А  И   М   О   П  О  Н  И  М  А  Н  И  Е</a:t>
            </a:r>
            <a:endParaRPr lang="ru-RU" sz="3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rgbClr val="FF0000"/>
                </a:solidFill>
              </a:rPr>
              <a:t> </a:t>
            </a:r>
            <a:endParaRPr lang="ru-RU" sz="3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80"/>
                            </p:stCondLst>
                            <p:childTnLst>
                              <p:par>
                                <p:cTn id="1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ЧТО ТАКОЕ ВЗАИМОПОНИМАНИЕ?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ВЗАИМОПОНИМА́НИЕ, -я, ср. </a:t>
            </a:r>
            <a:r>
              <a:rPr lang="ru-RU" b="1" dirty="0">
                <a:solidFill>
                  <a:srgbClr val="FF0000"/>
                </a:solidFill>
              </a:rPr>
              <a:t>Взаимное понимание и согласие. </a:t>
            </a:r>
            <a:r>
              <a:rPr lang="ru-RU" dirty="0" smtClean="0">
                <a:solidFill>
                  <a:srgbClr val="FF0000"/>
                </a:solidFill>
              </a:rPr>
              <a:t>(СЛОВАРЬ ОЖЕГОВА)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r>
              <a:rPr lang="ru-RU" i="1" dirty="0"/>
              <a:t>Словарь русских </a:t>
            </a:r>
            <a:r>
              <a:rPr lang="ru-RU" i="1" dirty="0" smtClean="0"/>
              <a:t>синонимов: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ВЗАИМОПОНИМА́НИЕ -</a:t>
            </a:r>
            <a:r>
              <a:rPr lang="ru-RU" i="1" dirty="0" smtClean="0"/>
              <a:t> </a:t>
            </a:r>
            <a:r>
              <a:rPr lang="ru-RU" b="1" i="1" dirty="0">
                <a:solidFill>
                  <a:srgbClr val="C00000"/>
                </a:solidFill>
              </a:rPr>
              <a:t>понимание, разумение; единодушие, согласие, контакт</a:t>
            </a:r>
            <a:endParaRPr lang="ru-RU" b="1" dirty="0">
              <a:solidFill>
                <a:srgbClr val="C0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60"/>
                            </p:stCondLst>
                            <p:childTnLst>
                              <p:par>
                                <p:cTn id="22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ИНТЕРНЕТ-РЕСУРСЫ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hlinkClick r:id="rId2"/>
              </a:rPr>
              <a:t>http://im0-tub-ru.yandex.net/i?id=133489568-49-72</a:t>
            </a:r>
            <a:endParaRPr lang="ru-RU" sz="1400" dirty="0" smtClean="0"/>
          </a:p>
          <a:p>
            <a:r>
              <a:rPr lang="en-US" sz="1400" dirty="0" smtClean="0">
                <a:hlinkClick r:id="rId3"/>
              </a:rPr>
              <a:t>http://www.ozersk74.ru/upload/medialibrary/35d/den_2.jpeg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http://im0-tub-ru.yandex.net/i?id=120298590-48-72</a:t>
            </a:r>
            <a:endParaRPr lang="ru-RU" sz="1400" dirty="0" smtClean="0"/>
          </a:p>
          <a:p>
            <a:r>
              <a:rPr lang="en-US" sz="1400" dirty="0" smtClean="0"/>
              <a:t> </a:t>
            </a:r>
            <a:r>
              <a:rPr lang="en-US" sz="1400" dirty="0" smtClean="0">
                <a:hlinkClick r:id="rId5"/>
              </a:rPr>
              <a:t>http://im5-tub-ru.yandex.net/i?id=250208367-04-72</a:t>
            </a:r>
            <a:endParaRPr lang="ru-RU" sz="1400" dirty="0" smtClean="0"/>
          </a:p>
          <a:p>
            <a:r>
              <a:rPr lang="en-US" sz="1400" dirty="0" smtClean="0">
                <a:hlinkClick r:id="rId6"/>
              </a:rPr>
              <a:t>http://im4-tub-ru.yandex.net/i?id=377514091-04-72</a:t>
            </a:r>
            <a:endParaRPr lang="ru-RU" sz="1400" dirty="0" smtClean="0"/>
          </a:p>
          <a:p>
            <a:r>
              <a:rPr lang="en-US" sz="1400" dirty="0" smtClean="0">
                <a:hlinkClick r:id="rId7"/>
              </a:rPr>
              <a:t>http://im2-tub-ru.yandex.net/i?id=565002753-29-72</a:t>
            </a:r>
            <a:endParaRPr lang="ru-RU" sz="1400" dirty="0" smtClean="0"/>
          </a:p>
          <a:p>
            <a:r>
              <a:rPr lang="en-US" sz="1400" dirty="0" smtClean="0">
                <a:hlinkClick r:id="rId8"/>
              </a:rPr>
              <a:t>http://im7-tub-ru.yandex.net/i?id=1186347-64-72</a:t>
            </a:r>
            <a:endParaRPr lang="ru-RU" sz="1400" dirty="0" smtClean="0"/>
          </a:p>
          <a:p>
            <a:r>
              <a:rPr lang="en-US" sz="1400" dirty="0" smtClean="0">
                <a:hlinkClick r:id="rId9"/>
              </a:rPr>
              <a:t>http://im2-tub-ru.yandex.net/i?id=369122132-06-72</a:t>
            </a:r>
            <a:endParaRPr lang="ru-RU" sz="1400" dirty="0" smtClean="0"/>
          </a:p>
          <a:p>
            <a:r>
              <a:rPr lang="en-US" sz="1400" dirty="0" smtClean="0">
                <a:hlinkClick r:id="rId10"/>
              </a:rPr>
              <a:t>http://im3-tub-ru.yandex.net/i?id=176897755-08-72</a:t>
            </a:r>
            <a:endParaRPr lang="ru-RU" sz="1400" dirty="0" smtClean="0"/>
          </a:p>
          <a:p>
            <a:r>
              <a:rPr lang="en-US" sz="1400" dirty="0" smtClean="0">
                <a:hlinkClick r:id="rId11"/>
              </a:rPr>
              <a:t>http://im0-tub-ru.yandex.net/i?id=151649176-40-72</a:t>
            </a:r>
            <a:endParaRPr lang="ru-RU" sz="1400" dirty="0" smtClean="0"/>
          </a:p>
          <a:p>
            <a:r>
              <a:rPr lang="en-US" sz="1400" dirty="0" smtClean="0">
                <a:hlinkClick r:id="rId12"/>
              </a:rPr>
              <a:t>http://im5-tub-ru.yandex.net/i?id=531489499-31-72</a:t>
            </a:r>
            <a:r>
              <a:rPr lang="en-US" sz="1400" dirty="0" smtClean="0"/>
              <a:t> </a:t>
            </a:r>
            <a:endParaRPr lang="ru-RU" sz="1400" dirty="0" smtClean="0"/>
          </a:p>
          <a:p>
            <a:r>
              <a:rPr lang="en-US" sz="1400" dirty="0" smtClean="0">
                <a:hlinkClick r:id="rId13"/>
              </a:rPr>
              <a:t>http://im2-tub-ru.yandex.net/i?id=167355682-28-72</a:t>
            </a:r>
            <a:endParaRPr lang="ru-RU" sz="1400" dirty="0" smtClean="0"/>
          </a:p>
          <a:p>
            <a:r>
              <a:rPr lang="en-US" sz="1400" dirty="0" smtClean="0">
                <a:hlinkClick r:id="rId14"/>
              </a:rPr>
              <a:t>http://im0-tub-ru.yandex.net/i?id=518232709-27-72</a:t>
            </a:r>
            <a:endParaRPr lang="ru-RU" sz="1400" dirty="0" smtClean="0"/>
          </a:p>
          <a:p>
            <a:r>
              <a:rPr lang="en-US" sz="1400" dirty="0" smtClean="0">
                <a:hlinkClick r:id="rId15"/>
              </a:rPr>
              <a:t>http://im2-tub-ru.yandex.net/i?id=23997926-25-72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960</TotalTime>
  <Words>205</Words>
  <Application>Microsoft Office PowerPoint</Application>
  <PresentationFormat>Экран (4:3)</PresentationFormat>
  <Paragraphs>68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В.ДРАГУНСКИЙ  «ДЕВОЧКА НА ШАРЕ»</vt:lpstr>
      <vt:lpstr>При чтении биографии, карандашом выставляй пометки на полях:</vt:lpstr>
      <vt:lpstr>Биография В.Драгунского</vt:lpstr>
      <vt:lpstr>В.ДРАГУНСКИЙ ЧТО УЗНАЛИ НОВОГО? </vt:lpstr>
      <vt:lpstr>ПРОИЗВЕДЕНИЯ В.ДРАГУНСКОГО ДЛЯ ДЕТЕЙ</vt:lpstr>
      <vt:lpstr>Презентация PowerPoint</vt:lpstr>
      <vt:lpstr>ВЫЧЕРКНИ ЛИШНИЕ БУКВЫ,ПРОЧТИ ПОЛУЧИВШЕЕСЯ СЛОВО:</vt:lpstr>
      <vt:lpstr>ЧТО ТАКОЕ ВЗАИМОПОНИМАНИЕ?</vt:lpstr>
      <vt:lpstr>ИНТЕРНЕТ-РЕСУРСЫ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В.ДРАГУНСКИЙ  «ДЕВОЧКА НА ШАРЕ»</dc:title>
  <dc:creator>Светлана</dc:creator>
  <cp:lastModifiedBy>Кузьмина</cp:lastModifiedBy>
  <cp:revision>83</cp:revision>
  <dcterms:created xsi:type="dcterms:W3CDTF">2012-04-02T18:00:31Z</dcterms:created>
  <dcterms:modified xsi:type="dcterms:W3CDTF">2019-03-11T04:15:33Z</dcterms:modified>
</cp:coreProperties>
</file>