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69" d="100"/>
          <a:sy n="69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EA3401-C369-4DBA-951F-B6130847DE2E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71B451-64CB-4CA6-85BC-F481C64903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198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71B451-64CB-4CA6-85BC-F481C64903E8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143380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4800" dirty="0">
                <a:solidFill>
                  <a:srgbClr val="FFFF00"/>
                </a:solidFill>
                <a:latin typeface="Arial Narrow" pitchFamily="34" charset="0"/>
              </a:rPr>
              <a:t>СОДЕРЖАТЕЛЬНЫЕ АСПЕКТЫ ПРОФЕССИОНАЛЬНОЙ ДЕЯТЕЛЬНОСТИ СЕКРЕТАРЕЙ ВСЕХ УРОВНЕЙ</a:t>
            </a:r>
            <a:br>
              <a:rPr lang="ru-RU" sz="4800" dirty="0">
                <a:solidFill>
                  <a:srgbClr val="FFFF00"/>
                </a:solidFill>
                <a:latin typeface="Arial Narrow" pitchFamily="34" charset="0"/>
              </a:rPr>
            </a:br>
            <a:r>
              <a:rPr lang="ru-RU" sz="3200" dirty="0">
                <a:solidFill>
                  <a:srgbClr val="FFFF00"/>
                </a:solidFill>
                <a:latin typeface="Arial Narrow" pitchFamily="34" charset="0"/>
              </a:rPr>
              <a:t>Обучающаяся ДА-21 </a:t>
            </a:r>
            <a:r>
              <a:rPr lang="ru-RU" sz="3200" dirty="0" err="1">
                <a:solidFill>
                  <a:srgbClr val="FFFF00"/>
                </a:solidFill>
                <a:latin typeface="Arial Narrow" pitchFamily="34" charset="0"/>
              </a:rPr>
              <a:t>Митюрникова</a:t>
            </a:r>
            <a:r>
              <a:rPr lang="ru-RU" sz="3200" dirty="0">
                <a:solidFill>
                  <a:srgbClr val="FFFF00"/>
                </a:solidFill>
                <a:latin typeface="Arial Narrow" pitchFamily="34" charset="0"/>
              </a:rPr>
              <a:t> Виктория</a:t>
            </a:r>
            <a:br>
              <a:rPr lang="ru-RU" sz="3200" dirty="0">
                <a:solidFill>
                  <a:srgbClr val="FFFF00"/>
                </a:solidFill>
                <a:latin typeface="Arial Narrow" pitchFamily="34" charset="0"/>
              </a:rPr>
            </a:br>
            <a:r>
              <a:rPr lang="ru-RU" sz="3200" dirty="0">
                <a:solidFill>
                  <a:srgbClr val="FFFF00"/>
                </a:solidFill>
                <a:latin typeface="Arial Narrow" pitchFamily="34" charset="0"/>
              </a:rPr>
              <a:t>Руководитель: </a:t>
            </a:r>
            <a:r>
              <a:rPr lang="ru-RU" sz="3200" dirty="0" err="1">
                <a:solidFill>
                  <a:srgbClr val="FFFF00"/>
                </a:solidFill>
                <a:latin typeface="Arial Narrow" pitchFamily="34" charset="0"/>
              </a:rPr>
              <a:t>Семкова</a:t>
            </a:r>
            <a:r>
              <a:rPr lang="ru-RU" sz="3200">
                <a:solidFill>
                  <a:srgbClr val="FFFF00"/>
                </a:solidFill>
                <a:latin typeface="Arial Narrow" pitchFamily="34" charset="0"/>
              </a:rPr>
              <a:t> И.В.</a:t>
            </a:r>
            <a:r>
              <a:rPr lang="ru-RU" sz="4800">
                <a:solidFill>
                  <a:srgbClr val="FFFF00"/>
                </a:solidFill>
                <a:latin typeface="Arial Narrow" pitchFamily="34" charset="0"/>
              </a:rPr>
              <a:t/>
            </a:r>
            <a:br>
              <a:rPr lang="ru-RU" sz="4800">
                <a:solidFill>
                  <a:srgbClr val="FFFF00"/>
                </a:solidFill>
                <a:latin typeface="Arial Narrow" pitchFamily="34" charset="0"/>
              </a:rPr>
            </a:br>
            <a:endParaRPr lang="ru-RU" sz="48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428604"/>
            <a:ext cx="7208706" cy="571480"/>
          </a:xfrm>
        </p:spPr>
        <p:txBody>
          <a:bodyPr>
            <a:noAutofit/>
          </a:bodyPr>
          <a:lstStyle/>
          <a:p>
            <a:pPr algn="ctr"/>
            <a:r>
              <a:rPr lang="ru-RU" sz="4800" b="0" dirty="0" smtClean="0">
                <a:solidFill>
                  <a:srgbClr val="FFFF00"/>
                </a:solidFill>
              </a:rPr>
              <a:t>Цель работы</a:t>
            </a:r>
            <a:endParaRPr lang="ru-RU" sz="4800" b="0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000108"/>
            <a:ext cx="550069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Рассмотрение вопроса практической организации секретарского обслуживания МОУ «СОШ </a:t>
            </a:r>
            <a:r>
              <a:rPr lang="ru-RU" sz="2800" dirty="0" err="1" smtClean="0"/>
              <a:t>Шанско</a:t>
            </a:r>
            <a:r>
              <a:rPr lang="ru-RU" sz="2800" dirty="0" smtClean="0"/>
              <a:t> - Заводская средняя общеобразовательная школа», выявление имеющихся недостатков и выработка предложений по совершенствованию данного процесса.</a:t>
            </a:r>
            <a:endParaRPr lang="ru-RU" sz="2800" dirty="0"/>
          </a:p>
        </p:txBody>
      </p:sp>
      <p:pic>
        <p:nvPicPr>
          <p:cNvPr id="11266" name="Picture 2" descr="http://us.123rf.com/400wm/400/400/nyul/nyul0911/nyul091100046/5806465-secretary-serving-coffee-to-businessman-at-offic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786190"/>
            <a:ext cx="3810000" cy="2543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527824" cy="77153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Задачи работы 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57232"/>
            <a:ext cx="7854696" cy="6000768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 1. Составить характеристику объекта исследования МОУ «СОШ </a:t>
            </a:r>
            <a:r>
              <a:rPr lang="ru-RU" sz="2000" dirty="0" err="1" smtClean="0"/>
              <a:t>Шанско-Заводская</a:t>
            </a:r>
            <a:r>
              <a:rPr lang="ru-RU" sz="2000" dirty="0" smtClean="0"/>
              <a:t> средняя общеобразовательная школа»</a:t>
            </a:r>
          </a:p>
          <a:p>
            <a:pPr algn="l"/>
            <a:r>
              <a:rPr lang="ru-RU" sz="2000" dirty="0" smtClean="0"/>
              <a:t>2. Провести анализ регламентации ДОУ, должностных обязанностей секретаря, нормативно-методическую базу работы секретаря, правовую основу секретарской деятельности, условия труда секретаря. </a:t>
            </a:r>
          </a:p>
          <a:p>
            <a:pPr algn="l"/>
            <a:r>
              <a:rPr lang="ru-RU" sz="2000" dirty="0" smtClean="0"/>
              <a:t>3. Рассмотреть практическую организацию работы секретаря в организации, обязательные функции секретаря: административные, организационные; аналитические; специфику работы с документами и системами документации, организации работы офиса и деятельности руководителя, компьютерные технологии в работе секретаря, основы делового этикет и практической психологии. </a:t>
            </a:r>
          </a:p>
          <a:p>
            <a:pPr algn="l"/>
            <a:r>
              <a:rPr lang="ru-RU" sz="2000" dirty="0" smtClean="0"/>
              <a:t> 4. Выделить недостатки практической организацию работы секретаря и подготовить аргументированные выводы и предложения, </a:t>
            </a:r>
          </a:p>
          <a:p>
            <a:pPr algn="l"/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42852"/>
            <a:ext cx="7851648" cy="14001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rgbClr val="00B050"/>
                </a:solidFill>
              </a:rPr>
              <a:t>Возникновение  секретарской службы</a:t>
            </a:r>
            <a:endParaRPr lang="ru-RU" sz="4800" dirty="0">
              <a:solidFill>
                <a:srgbClr val="00B050"/>
              </a:solidFill>
            </a:endParaRPr>
          </a:p>
        </p:txBody>
      </p:sp>
      <p:pic>
        <p:nvPicPr>
          <p:cNvPr id="9218" name="Picture 2" descr="http://images.myshared.ru/224412/slide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500174"/>
            <a:ext cx="5286381" cy="5357826"/>
          </a:xfrm>
          <a:prstGeom prst="rect">
            <a:avLst/>
          </a:prstGeom>
          <a:noFill/>
        </p:spPr>
      </p:pic>
      <p:pic>
        <p:nvPicPr>
          <p:cNvPr id="9220" name="Picture 4" descr="http://images.myshared.ru/285702/slide_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10214" y="3286140"/>
            <a:ext cx="3833786" cy="3571860"/>
          </a:xfrm>
          <a:prstGeom prst="rect">
            <a:avLst/>
          </a:prstGeom>
          <a:noFill/>
        </p:spPr>
      </p:pic>
      <p:pic>
        <p:nvPicPr>
          <p:cNvPr id="9224" name="Picture 8" descr="http://netslov.ucoz.kz/FOTOREPORTAZH/DachaStalina/dacha_stalina-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1500174"/>
            <a:ext cx="3857620" cy="17883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565896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«Служебный документ»секретарей всех уровней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42984"/>
            <a:ext cx="8388096" cy="5715016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 Референт по делопроизводству – это специалист ведущий работу с документами в советских учреждениях. </a:t>
            </a:r>
          </a:p>
          <a:p>
            <a:pPr algn="l"/>
            <a:r>
              <a:rPr lang="ru-RU" dirty="0" smtClean="0"/>
              <a:t>В состав государственного аппарата вошла должность секретарь. Ей предавалось большое значение.</a:t>
            </a:r>
          </a:p>
          <a:p>
            <a:pPr algn="l"/>
            <a:r>
              <a:rPr lang="ru-RU" dirty="0" smtClean="0"/>
              <a:t>В 1932 г. секретарей разделили на 2-е неравноценные группы:</a:t>
            </a:r>
          </a:p>
          <a:p>
            <a:pPr algn="l"/>
            <a:r>
              <a:rPr lang="ru-RU" sz="2000" dirty="0" smtClean="0"/>
              <a:t>        а) помощники – референты;</a:t>
            </a:r>
          </a:p>
          <a:p>
            <a:pPr algn="l"/>
            <a:r>
              <a:rPr lang="ru-RU" sz="2000" dirty="0" smtClean="0"/>
              <a:t>        б) машинистка, секретарь 1 группы.</a:t>
            </a:r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  <p:sp>
        <p:nvSpPr>
          <p:cNvPr id="8194" name="AutoShape 2" descr="https://pp.vk.me/c625631/v625631284/c941/RLJTchamKh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6" name="Picture 4" descr="https://pp.vk.me/c625631/v625631284/c941/RLJTchamKh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7" y="4857757"/>
            <a:ext cx="3000364" cy="2000243"/>
          </a:xfrm>
          <a:prstGeom prst="rect">
            <a:avLst/>
          </a:prstGeom>
          <a:noFill/>
        </p:spPr>
      </p:pic>
      <p:pic>
        <p:nvPicPr>
          <p:cNvPr id="8198" name="Picture 6" descr="http://komi.arbitr.ru/sites/komi.arbitr.ru/files/images/1%20say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82550">
            <a:off x="7217871" y="413620"/>
            <a:ext cx="1821415" cy="1533973"/>
          </a:xfrm>
          <a:prstGeom prst="rect">
            <a:avLst/>
          </a:prstGeom>
          <a:noFill/>
        </p:spPr>
      </p:pic>
      <p:pic>
        <p:nvPicPr>
          <p:cNvPr id="8200" name="Picture 8" descr="http://www.pavpos.ru/files/articles/2014/11/28/articles_28112014_96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857760"/>
            <a:ext cx="2571768" cy="18149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670700" cy="70009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B050"/>
                </a:solidFill>
              </a:rPr>
              <a:t>Рабочий   день   секретаря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14356"/>
            <a:ext cx="6929454" cy="614364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1.Прийти на работу за 15 мин. До прихода руководителя.2.Подобрать в соответствии с планом на текущий день нужные документы и дела 3.Получить в экспедиции корреспонденцию, вскрыть конверты, ознакомиться с содержанием и зарегистрировать. 4.Доложить руководителю о корреспонденции.5Работа с посетителями, телефоном (в течение всего дня). 6 Подшивка документов в дела. 7 Выполнение машинописных работ. 8 Наметить мероприятия на следующий день. 9 Просмотреть свой дневник и проинформировать соответствующие службы о необходимости подготовки к проведению определенных мероприятий.10 Привести в порядок свое рабочее место, убрать документы, закрыть на ключ все шкафы с документами, выключить из сети технические средства.</a:t>
            </a:r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  <p:pic>
        <p:nvPicPr>
          <p:cNvPr id="7170" name="Picture 2" descr="http://tvc-saratov.ru/img/lenta/7062_13038828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8" y="0"/>
            <a:ext cx="1714472" cy="1714472"/>
          </a:xfrm>
          <a:prstGeom prst="rect">
            <a:avLst/>
          </a:prstGeom>
          <a:noFill/>
        </p:spPr>
      </p:pic>
      <p:pic>
        <p:nvPicPr>
          <p:cNvPr id="7172" name="Picture 4" descr="http://www.barstrade.ru/upload/album/5x5fze22e-galleryBig-up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5200438"/>
            <a:ext cx="2357422" cy="165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0"/>
            <a:ext cx="7384948" cy="120016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Деловые и личные качества секретарей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6146" name="Picture 2" descr="http://images.myshared.ru/363087/slide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5905541" cy="4429156"/>
          </a:xfrm>
          <a:prstGeom prst="rect">
            <a:avLst/>
          </a:prstGeom>
          <a:noFill/>
        </p:spPr>
      </p:pic>
      <p:pic>
        <p:nvPicPr>
          <p:cNvPr id="6148" name="Picture 4" descr="http://images.myshared.ru/211955/slide_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4572008"/>
            <a:ext cx="4714876" cy="2143116"/>
          </a:xfrm>
          <a:prstGeom prst="rect">
            <a:avLst/>
          </a:prstGeom>
          <a:noFill/>
        </p:spPr>
      </p:pic>
      <p:pic>
        <p:nvPicPr>
          <p:cNvPr id="6150" name="Picture 6" descr="http://images.myshared.ru/302083/slide_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714356"/>
            <a:ext cx="3357554" cy="3714776"/>
          </a:xfrm>
          <a:prstGeom prst="rect">
            <a:avLst/>
          </a:prstGeom>
          <a:noFill/>
        </p:spPr>
      </p:pic>
      <p:pic>
        <p:nvPicPr>
          <p:cNvPr id="6152" name="Picture 8" descr="http://hh.ru/icms/10002922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5072074"/>
            <a:ext cx="1905000" cy="1785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4786322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Вопросы, рассматриваемые в данной работе затрагивают не только профессиональную деятельность секретарей всех уровней, но и специалистов, отвечающих за работу с документами в государственных и коммерческих организациях; содержат сведения, необходимые работникам кадровых служб, сотрудникам бухгалтерии и другим специалистам, деятельность которых связана с использованием больших объемов информации и проходит в постоянно общении с гражданами. </a:t>
            </a:r>
            <a:endParaRPr lang="ru-RU" sz="2400" dirty="0"/>
          </a:p>
        </p:txBody>
      </p:sp>
      <p:pic>
        <p:nvPicPr>
          <p:cNvPr id="5122" name="Picture 2" descr="http://torg.vse.kz/data/photo/20140609/medium/53958a99ff429c113e8b45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64362">
            <a:off x="171182" y="3139591"/>
            <a:ext cx="4643422" cy="3482567"/>
          </a:xfrm>
          <a:prstGeom prst="rect">
            <a:avLst/>
          </a:prstGeom>
          <a:noFill/>
        </p:spPr>
      </p:pic>
      <p:pic>
        <p:nvPicPr>
          <p:cNvPr id="5124" name="Picture 4" descr="http://money209.com/wp-content/uploads/2013/04/personal_assista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15959">
            <a:off x="5621035" y="3411459"/>
            <a:ext cx="3205772" cy="2959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.ytimg.com/vi/0I2b_JDw8so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152</TotalTime>
  <Words>380</Words>
  <Application>Microsoft Office PowerPoint</Application>
  <PresentationFormat>Экран (4:3)</PresentationFormat>
  <Paragraphs>23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СОДЕРЖАТЕЛЬНЫЕ АСПЕКТЫ ПРОФЕССИОНАЛЬНОЙ ДЕЯТЕЛЬНОСТИ СЕКРЕТАРЕЙ ВСЕХ УРОВНЕЙ Обучающаяся ДА-21 Митюрникова Виктория Руководитель: Семкова И.В. </vt:lpstr>
      <vt:lpstr>Цель работы</vt:lpstr>
      <vt:lpstr>Задачи работы </vt:lpstr>
      <vt:lpstr>Возникновение  секретарской службы</vt:lpstr>
      <vt:lpstr>«Служебный документ»секретарей всех уровней</vt:lpstr>
      <vt:lpstr>Рабочий   день   секретаря</vt:lpstr>
      <vt:lpstr>Деловые и личные качества секретарей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СОДЕРЖАТЕЛЬНЫЕ АСПЕКТЫ ПРОФЕССИОНАЛЬНОЙ ДЕЯТЕЛЬНОСТИ СЕКРЕТАРЕЙ ВСЕХ УРОВНЕЙ </dc:title>
  <dc:creator>Татьяна</dc:creator>
  <cp:lastModifiedBy>КИПК</cp:lastModifiedBy>
  <cp:revision>15</cp:revision>
  <dcterms:created xsi:type="dcterms:W3CDTF">2015-06-03T16:50:01Z</dcterms:created>
  <dcterms:modified xsi:type="dcterms:W3CDTF">2019-03-11T07:46:58Z</dcterms:modified>
</cp:coreProperties>
</file>