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2407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4141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78530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9369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1101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3770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2636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2172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784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990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1732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1357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08583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1717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375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915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596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7CEA90C1-733B-496E-9D37-1EA135F42BD0}" type="datetime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11.03.2019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fld id="{C578C145-5AD5-47C8-B0D1-0C688A24F97C}" type="slidenum">
              <a:rPr lang="ru-RU" sz="1200" b="0" strike="noStrike" spc="-1" smtClean="0">
                <a:solidFill>
                  <a:srgbClr val="FEFEFE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0576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11640" y="1242000"/>
            <a:ext cx="6777000" cy="194400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45720">
              <a:lnSpc>
                <a:spcPct val="100000"/>
              </a:lnSpc>
              <a:spcBef>
                <a:spcPts val="1321"/>
              </a:spcBef>
            </a:pPr>
            <a:r>
              <a:rPr lang="ru-RU" sz="6600" b="1" strike="noStrike" spc="-1" dirty="0">
                <a:solidFill>
                  <a:schemeClr val="bg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ahoma"/>
              </a:rPr>
              <a:t>Моя семья </a:t>
            </a:r>
            <a:r>
              <a:rPr dirty="0">
                <a:solidFill>
                  <a:schemeClr val="bg2"/>
                </a:solidFill>
              </a:rPr>
              <a:t/>
            </a:r>
            <a:br>
              <a:rPr dirty="0">
                <a:solidFill>
                  <a:schemeClr val="bg2"/>
                </a:solidFill>
              </a:rPr>
            </a:br>
            <a:r>
              <a:rPr lang="ru-RU" sz="6600" b="1" strike="noStrike" spc="-1" dirty="0">
                <a:solidFill>
                  <a:schemeClr val="bg2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ahoma"/>
              </a:rPr>
              <a:t>в истории города</a:t>
            </a:r>
            <a:endParaRPr lang="ru-RU" sz="6600" b="0" strike="noStrike" spc="-1" dirty="0">
              <a:solidFill>
                <a:schemeClr val="bg2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4401400" y="3047677"/>
            <a:ext cx="4380931" cy="28875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u="sng" strike="noStrike" spc="97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Квитко</a:t>
            </a:r>
            <a:r>
              <a:rPr lang="ru-RU" sz="2400" b="0" u="sng" strike="noStrike" spc="97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400" b="0" u="sng" strike="noStrike" spc="97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Никита, 5 лет</a:t>
            </a:r>
            <a:endParaRPr lang="ru-RU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97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МБДОУ «Детский сад «Ромашка»</a:t>
            </a:r>
            <a:endParaRPr lang="ru-RU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u="sng" strike="noStrike" spc="97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Руководитель</a:t>
            </a:r>
            <a:r>
              <a:rPr lang="ru-RU" sz="2400" b="0" strike="noStrike" spc="97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: </a:t>
            </a:r>
            <a:r>
              <a:rPr sz="2400" dirty="0"/>
              <a:t/>
            </a:r>
            <a:br>
              <a:rPr sz="2400" dirty="0"/>
            </a:br>
            <a:r>
              <a:rPr lang="ru-RU" sz="2400" b="0" strike="noStrike" spc="97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Ищук</a:t>
            </a:r>
            <a:r>
              <a:rPr lang="ru-RU" sz="2400" b="0" strike="noStrike" spc="97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Ольга Александровна, </a:t>
            </a:r>
            <a:r>
              <a:rPr sz="2400" dirty="0"/>
              <a:t/>
            </a:r>
            <a:br>
              <a:rPr sz="2400" dirty="0"/>
            </a:br>
            <a:r>
              <a:rPr lang="ru-RU" sz="2400" b="0" strike="noStrike" spc="97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воспитатель,</a:t>
            </a:r>
            <a:r>
              <a:rPr sz="2400" dirty="0"/>
              <a:t/>
            </a:r>
            <a:br>
              <a:rPr sz="2400" dirty="0"/>
            </a:br>
            <a:r>
              <a:rPr lang="ru-RU" sz="2400" b="0" strike="noStrike" spc="97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первая </a:t>
            </a:r>
            <a:r>
              <a:rPr lang="ru-RU" sz="2400" b="0" strike="noStrike" spc="97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категория 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20119" y="5948874"/>
            <a:ext cx="38547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pc="97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Тамбовская </a:t>
            </a:r>
            <a:r>
              <a:rPr lang="ru-RU" sz="2000" spc="97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область </a:t>
            </a:r>
            <a:r>
              <a:rPr lang="ru-RU" dirty="0">
                <a:solidFill>
                  <a:prstClr val="white"/>
                </a:solidFill>
              </a:rPr>
              <a:t/>
            </a:r>
            <a:br>
              <a:rPr lang="ru-RU" dirty="0">
                <a:solidFill>
                  <a:prstClr val="white"/>
                </a:solidFill>
              </a:rPr>
            </a:br>
            <a:r>
              <a:rPr lang="ru-RU" sz="2000" spc="97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г. Кирсанов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39640" y="620640"/>
            <a:ext cx="7992360" cy="165600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4A63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Традиция посещать храм существует у православных христиан не только в дни церковных праздников или в периоды сложных жизненных кризисов. Церковь – храм Божий – открывает свои двери всегда и для всех: верующих и сомневающихся</a:t>
            </a:r>
            <a:r>
              <a:rPr lang="ru-RU" sz="2400" b="1" strike="noStrike" spc="-1" dirty="0">
                <a:solidFill>
                  <a:srgbClr val="4A63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, </a:t>
            </a:r>
            <a:r>
              <a:rPr lang="ru-RU" sz="2000" b="1" strike="noStrike" spc="-1" dirty="0">
                <a:solidFill>
                  <a:srgbClr val="4A63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взрослых и детей.</a:t>
            </a:r>
            <a:endParaRPr lang="ru-RU" sz="2000" b="0" strike="noStrike" spc="-1" dirty="0">
              <a:solidFill>
                <a:srgbClr val="3E3D2D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ru-RU" sz="2000" b="0" strike="noStrike" spc="-1" dirty="0">
              <a:solidFill>
                <a:srgbClr val="3E3D2D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99" name="Picture 2"/>
          <p:cNvPicPr/>
          <p:nvPr/>
        </p:nvPicPr>
        <p:blipFill>
          <a:blip r:embed="rId2"/>
          <a:stretch/>
        </p:blipFill>
        <p:spPr>
          <a:xfrm>
            <a:off x="1285874" y="2276640"/>
            <a:ext cx="6534765" cy="4280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39640" y="548640"/>
            <a:ext cx="7528320" cy="13676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Рождество</a:t>
            </a:r>
            <a:r>
              <a:rPr dirty="0"/>
              <a:t/>
            </a:r>
            <a:br>
              <a:rPr dirty="0"/>
            </a:b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101" name="Picture 4"/>
          <p:cNvPicPr/>
          <p:nvPr/>
        </p:nvPicPr>
        <p:blipFill>
          <a:blip r:embed="rId2"/>
          <a:stretch/>
        </p:blipFill>
        <p:spPr>
          <a:xfrm>
            <a:off x="1044000" y="1484640"/>
            <a:ext cx="7272000" cy="485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11640" y="532263"/>
            <a:ext cx="7456320" cy="138401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r>
              <a:rPr lang="ru-RU" sz="40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Пасха</a:t>
            </a:r>
            <a:r>
              <a:rPr dirty="0"/>
              <a:t/>
            </a:r>
            <a:br>
              <a:rPr dirty="0"/>
            </a:b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103" name="Picture 2"/>
          <p:cNvPicPr/>
          <p:nvPr/>
        </p:nvPicPr>
        <p:blipFill>
          <a:blip r:embed="rId2"/>
          <a:stretch/>
        </p:blipFill>
        <p:spPr>
          <a:xfrm>
            <a:off x="506880" y="1517760"/>
            <a:ext cx="8151840" cy="4571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755640" y="692640"/>
            <a:ext cx="7704360" cy="2088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 marL="68760">
              <a:lnSpc>
                <a:spcPct val="100000"/>
              </a:lnSpc>
              <a:spcBef>
                <a:spcPts val="601"/>
              </a:spcBef>
            </a:pPr>
            <a:r>
              <a:rPr lang="ru-RU" sz="30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День Ангела</a:t>
            </a:r>
            <a:endParaRPr lang="ru-RU" sz="3000" b="0" strike="noStrike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marL="68760" algn="just">
              <a:lnSpc>
                <a:spcPct val="100000"/>
              </a:lnSpc>
              <a:spcBef>
                <a:spcPts val="479"/>
              </a:spcBef>
            </a:pPr>
            <a:r>
              <a:rPr lang="ru-RU" sz="2400" b="1" strike="noStrike" spc="-1" dirty="0">
                <a:solidFill>
                  <a:srgbClr val="3E3D2D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Именины считаются днем духовного рождения. </a:t>
            </a:r>
            <a:r>
              <a:rPr b="1" dirty="0"/>
              <a:t/>
            </a:r>
            <a:br>
              <a:rPr b="1" dirty="0"/>
            </a:br>
            <a:r>
              <a:rPr lang="ru-RU" sz="2400" b="1" strike="noStrike" spc="-1" dirty="0">
                <a:solidFill>
                  <a:srgbClr val="3E3D2D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Празднование Именин или Дня Ангела, как принято называть этот праздник в народе, - это важнейшая христианская </a:t>
            </a:r>
            <a:r>
              <a:rPr lang="ru-RU" sz="2400" b="1" strike="noStrike" spc="-1" dirty="0" smtClean="0">
                <a:solidFill>
                  <a:srgbClr val="3E3D2D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традиция.</a:t>
            </a:r>
            <a:endParaRPr lang="ru-RU" sz="2400" b="1" strike="noStrike" spc="-1" dirty="0">
              <a:solidFill>
                <a:srgbClr val="3E3D2D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ru-RU" sz="2400" b="0" strike="noStrike" spc="-1" dirty="0">
              <a:solidFill>
                <a:srgbClr val="3E3D2D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3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7" name="Picture 6"/>
          <p:cNvPicPr/>
          <p:nvPr/>
        </p:nvPicPr>
        <p:blipFill>
          <a:blip r:embed="rId2"/>
          <a:stretch/>
        </p:blipFill>
        <p:spPr>
          <a:xfrm>
            <a:off x="1774209" y="2816999"/>
            <a:ext cx="5308979" cy="385675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355640" y="520377"/>
            <a:ext cx="4665529" cy="3942441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62500" lnSpcReduction="20000"/>
          </a:bodyPr>
          <a:lstStyle/>
          <a:p>
            <a:pPr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ru-RU" sz="3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«Традиции семьи»</a:t>
            </a:r>
            <a:r>
              <a:rPr sz="2300" dirty="0">
                <a:solidFill>
                  <a:srgbClr val="002060"/>
                </a:solidFill>
              </a:rPr>
              <a:t/>
            </a:r>
            <a:br>
              <a:rPr sz="2300" dirty="0">
                <a:solidFill>
                  <a:srgbClr val="002060"/>
                </a:solidFill>
              </a:rPr>
            </a:br>
            <a:r>
              <a:rPr lang="ru-RU" sz="3400" b="1" strike="noStrike" spc="-1" dirty="0" err="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И.Некрасова</a:t>
            </a:r>
            <a:r>
              <a:rPr sz="2300" b="1" dirty="0">
                <a:solidFill>
                  <a:srgbClr val="002060"/>
                </a:solidFill>
              </a:rPr>
              <a:t/>
            </a:r>
            <a:br>
              <a:rPr sz="2300" b="1" dirty="0">
                <a:solidFill>
                  <a:srgbClr val="002060"/>
                </a:solidFill>
              </a:rPr>
            </a:br>
            <a:r>
              <a:rPr sz="2300" b="1" dirty="0">
                <a:solidFill>
                  <a:srgbClr val="002060"/>
                </a:solidFill>
              </a:rPr>
              <a:t/>
            </a:r>
            <a:br>
              <a:rPr sz="2300" b="1" dirty="0">
                <a:solidFill>
                  <a:srgbClr val="002060"/>
                </a:solidFill>
              </a:rPr>
            </a:br>
            <a:r>
              <a:rPr lang="ru-RU" sz="3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Традиции семьи...</a:t>
            </a:r>
            <a:r>
              <a:rPr sz="2300" b="1" dirty="0">
                <a:solidFill>
                  <a:srgbClr val="002060"/>
                </a:solidFill>
              </a:rPr>
              <a:t/>
            </a:r>
            <a:br>
              <a:rPr sz="2300" b="1" dirty="0">
                <a:solidFill>
                  <a:srgbClr val="002060"/>
                </a:solidFill>
              </a:rPr>
            </a:br>
            <a:r>
              <a:rPr lang="ru-RU" sz="3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 них - мудрость наших предков</a:t>
            </a:r>
            <a:r>
              <a:rPr sz="2300" b="1" dirty="0">
                <a:solidFill>
                  <a:srgbClr val="002060"/>
                </a:solidFill>
              </a:rPr>
              <a:t/>
            </a:r>
            <a:br>
              <a:rPr sz="2300" b="1" dirty="0">
                <a:solidFill>
                  <a:srgbClr val="002060"/>
                </a:solidFill>
              </a:rPr>
            </a:br>
            <a:r>
              <a:rPr lang="ru-RU" sz="3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Традиции семьи...</a:t>
            </a:r>
            <a:r>
              <a:rPr sz="2300" b="1" dirty="0">
                <a:solidFill>
                  <a:srgbClr val="002060"/>
                </a:solidFill>
              </a:rPr>
              <a:t/>
            </a:r>
            <a:br>
              <a:rPr sz="2300" b="1" dirty="0">
                <a:solidFill>
                  <a:srgbClr val="002060"/>
                </a:solidFill>
              </a:rPr>
            </a:br>
            <a:r>
              <a:rPr lang="ru-RU" sz="3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 них - времени печать.</a:t>
            </a:r>
            <a:r>
              <a:rPr sz="2300" b="1" dirty="0">
                <a:solidFill>
                  <a:srgbClr val="002060"/>
                </a:solidFill>
              </a:rPr>
              <a:t/>
            </a:r>
            <a:br>
              <a:rPr sz="2300" b="1" dirty="0">
                <a:solidFill>
                  <a:srgbClr val="002060"/>
                </a:solidFill>
              </a:rPr>
            </a:br>
            <a:r>
              <a:rPr lang="ru-RU" sz="3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Традиции семьи -</a:t>
            </a:r>
            <a:r>
              <a:rPr sz="2300" b="1" dirty="0">
                <a:solidFill>
                  <a:srgbClr val="002060"/>
                </a:solidFill>
              </a:rPr>
              <a:t/>
            </a:r>
            <a:br>
              <a:rPr sz="2300" b="1" dirty="0">
                <a:solidFill>
                  <a:srgbClr val="002060"/>
                </a:solidFill>
              </a:rPr>
            </a:br>
            <a:r>
              <a:rPr lang="ru-RU" sz="3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Прекрасное наследие.</a:t>
            </a:r>
            <a:r>
              <a:rPr sz="2300" b="1" dirty="0">
                <a:solidFill>
                  <a:srgbClr val="002060"/>
                </a:solidFill>
              </a:rPr>
              <a:t/>
            </a:r>
            <a:br>
              <a:rPr sz="2300" b="1" dirty="0">
                <a:solidFill>
                  <a:srgbClr val="002060"/>
                </a:solidFill>
              </a:rPr>
            </a:br>
            <a:r>
              <a:rPr lang="ru-RU" sz="3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Его мы будем детям завещать.</a:t>
            </a:r>
            <a:r>
              <a:rPr sz="2300" dirty="0">
                <a:solidFill>
                  <a:srgbClr val="002060"/>
                </a:solidFill>
              </a:rPr>
              <a:t/>
            </a:r>
            <a:br>
              <a:rPr sz="2300" dirty="0">
                <a:solidFill>
                  <a:srgbClr val="002060"/>
                </a:solidFill>
              </a:rPr>
            </a:br>
            <a:endParaRPr lang="ru-RU" sz="34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109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7640" y="122830"/>
            <a:ext cx="3888000" cy="656885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76000" y="1460310"/>
            <a:ext cx="3567960" cy="159933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4800" b="1" strike="noStrike" spc="-1" dirty="0" err="1">
                <a:solidFill>
                  <a:schemeClr val="bg2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Квитко</a:t>
            </a:r>
            <a:r>
              <a:rPr lang="ru-RU" sz="4800" b="1" strike="noStrike" spc="-1" dirty="0">
                <a:solidFill>
                  <a:schemeClr val="bg2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</a:t>
            </a:r>
            <a:r>
              <a:rPr lang="ru-RU" sz="4800" b="1" strike="noStrike" spc="-1" dirty="0" smtClean="0">
                <a:solidFill>
                  <a:schemeClr val="bg2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Никита            </a:t>
            </a:r>
            <a:endParaRPr lang="ru-RU" sz="4800" b="0" strike="noStrike" spc="-1" dirty="0">
              <a:solidFill>
                <a:schemeClr val="bg2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81" name="Picture 2"/>
          <p:cNvPicPr/>
          <p:nvPr/>
        </p:nvPicPr>
        <p:blipFill>
          <a:blip r:embed="rId2"/>
          <a:stretch/>
        </p:blipFill>
        <p:spPr>
          <a:xfrm>
            <a:off x="832271" y="-1370134"/>
            <a:ext cx="4721400" cy="8064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11640" y="829800"/>
            <a:ext cx="3384645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r>
              <a:rPr lang="ru-RU" sz="3200" b="1" strike="noStrike" spc="-1" dirty="0">
                <a:solidFill>
                  <a:schemeClr val="bg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Мама </a:t>
            </a:r>
            <a:r>
              <a:rPr lang="ru-RU" sz="3200" b="1" strike="noStrike" spc="-1" dirty="0" err="1">
                <a:solidFill>
                  <a:schemeClr val="bg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Квитко</a:t>
            </a:r>
            <a:r>
              <a:rPr lang="ru-RU" sz="3200" b="1" strike="noStrike" spc="-1" dirty="0">
                <a:solidFill>
                  <a:schemeClr val="bg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Александра Сергеевна </a:t>
            </a:r>
            <a:endParaRPr lang="ru-RU" sz="3200" b="0" strike="noStrike" spc="-1" dirty="0">
              <a:solidFill>
                <a:schemeClr val="bg2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83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1640" y="1972440"/>
            <a:ext cx="3382560" cy="4510080"/>
          </a:xfrm>
          <a:prstGeom prst="rect">
            <a:avLst/>
          </a:prstGeom>
          <a:ln>
            <a:noFill/>
          </a:ln>
        </p:spPr>
      </p:pic>
      <p:pic>
        <p:nvPicPr>
          <p:cNvPr id="84" name="Picture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514040" y="201321"/>
            <a:ext cx="3729960" cy="4973760"/>
          </a:xfrm>
          <a:prstGeom prst="rect">
            <a:avLst/>
          </a:prstGeom>
          <a:ln>
            <a:noFill/>
          </a:ln>
        </p:spPr>
      </p:pic>
      <p:sp>
        <p:nvSpPr>
          <p:cNvPr id="85" name="CustomShape 2"/>
          <p:cNvSpPr/>
          <p:nvPr/>
        </p:nvSpPr>
        <p:spPr>
          <a:xfrm>
            <a:off x="4514040" y="5175081"/>
            <a:ext cx="4129920" cy="106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Папа </a:t>
            </a:r>
            <a:r>
              <a:rPr lang="ru-RU" sz="3200" b="1" strike="noStrike" spc="-1" dirty="0" err="1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Квитко</a:t>
            </a:r>
            <a:r>
              <a:rPr lang="ru-RU" sz="3200" b="1" strike="noStrike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Антон </a:t>
            </a:r>
            <a:endParaRPr lang="ru-RU" sz="3200" b="0" strike="noStrike" spc="-1" dirty="0">
              <a:solidFill>
                <a:srgbClr val="00B0F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Алексеевич </a:t>
            </a:r>
            <a:endParaRPr lang="ru-RU" sz="3200" b="0" strike="noStrike" spc="-1" dirty="0">
              <a:solidFill>
                <a:srgbClr val="00B0F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181036" y="2762372"/>
            <a:ext cx="3312360" cy="11426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Бабушка Прохорова </a:t>
            </a:r>
            <a:r>
              <a:rPr sz="1600" dirty="0">
                <a:solidFill>
                  <a:srgbClr val="0070C0"/>
                </a:solidFill>
              </a:rPr>
              <a:t/>
            </a:r>
            <a:br>
              <a:rPr sz="1600" dirty="0">
                <a:solidFill>
                  <a:srgbClr val="0070C0"/>
                </a:solidFill>
              </a:rPr>
            </a:br>
            <a:r>
              <a:rPr lang="ru-RU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Наталья </a:t>
            </a:r>
            <a:r>
              <a:rPr sz="1600" dirty="0">
                <a:solidFill>
                  <a:srgbClr val="0070C0"/>
                </a:solidFill>
              </a:rPr>
              <a:t/>
            </a:r>
            <a:br>
              <a:rPr sz="1600" dirty="0">
                <a:solidFill>
                  <a:srgbClr val="0070C0"/>
                </a:solidFill>
              </a:rPr>
            </a:br>
            <a:r>
              <a:rPr lang="ru-RU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Сергеевна </a:t>
            </a:r>
            <a:endParaRPr lang="ru-RU" sz="3600" b="0" strike="noStrike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87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779999" y="504967"/>
            <a:ext cx="4504191" cy="606664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299045" y="2997000"/>
            <a:ext cx="4844955" cy="11426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25000" lnSpcReduction="20000"/>
          </a:bodyPr>
          <a:lstStyle/>
          <a:p>
            <a:pPr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ru-RU" sz="14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Дедушка </a:t>
            </a:r>
            <a:endParaRPr lang="ru-RU" sz="14400" b="1" strike="noStrike" spc="-1" dirty="0" smtClean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>
              <a:lnSpc>
                <a:spcPct val="100000"/>
              </a:lnSpc>
            </a:pPr>
            <a:r>
              <a:rPr lang="ru-RU" sz="14400" b="1" strike="noStrike" spc="-1" dirty="0" err="1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Квитко</a:t>
            </a:r>
            <a:r>
              <a:rPr lang="ru-RU" sz="14400" b="1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Алексей </a:t>
            </a:r>
            <a:r>
              <a:rPr lang="ru-RU" sz="14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Алексеевич </a:t>
            </a:r>
            <a:r>
              <a:rPr sz="8000" dirty="0">
                <a:solidFill>
                  <a:srgbClr val="002060"/>
                </a:solidFill>
              </a:rPr>
              <a:t/>
            </a:r>
            <a:br>
              <a:rPr sz="8000" dirty="0">
                <a:solidFill>
                  <a:srgbClr val="002060"/>
                </a:solidFill>
              </a:rPr>
            </a:br>
            <a:r>
              <a:rPr lang="ru-RU" sz="14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и бабушка </a:t>
            </a:r>
            <a:r>
              <a:rPr sz="8000" dirty="0">
                <a:solidFill>
                  <a:srgbClr val="002060"/>
                </a:solidFill>
              </a:rPr>
              <a:t/>
            </a:r>
            <a:br>
              <a:rPr sz="8000" dirty="0">
                <a:solidFill>
                  <a:srgbClr val="002060"/>
                </a:solidFill>
              </a:rPr>
            </a:br>
            <a:r>
              <a:rPr lang="ru-RU" sz="14400" b="1" strike="noStrike" spc="-1" dirty="0" err="1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Квитко</a:t>
            </a:r>
            <a:r>
              <a:rPr lang="ru-RU" sz="14400" b="1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Александра </a:t>
            </a:r>
            <a:r>
              <a:rPr lang="ru-RU" sz="14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Сергеевна </a:t>
            </a:r>
            <a:endParaRPr lang="ru-RU" sz="36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89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11639" y="259307"/>
            <a:ext cx="3687406" cy="638715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67639" y="1984449"/>
            <a:ext cx="3826837" cy="18720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Прабабушка </a:t>
            </a:r>
            <a:r>
              <a:rPr sz="1600" dirty="0">
                <a:solidFill>
                  <a:srgbClr val="002060"/>
                </a:solidFill>
              </a:rPr>
              <a:t/>
            </a:r>
            <a:br>
              <a:rPr sz="1600" dirty="0">
                <a:solidFill>
                  <a:srgbClr val="002060"/>
                </a:solidFill>
              </a:rPr>
            </a:br>
            <a:r>
              <a:rPr lang="ru-RU" sz="36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Агафонова </a:t>
            </a:r>
            <a:r>
              <a:rPr sz="1600" dirty="0">
                <a:solidFill>
                  <a:srgbClr val="002060"/>
                </a:solidFill>
              </a:rPr>
              <a:t/>
            </a:r>
            <a:br>
              <a:rPr sz="1600" dirty="0">
                <a:solidFill>
                  <a:srgbClr val="002060"/>
                </a:solidFill>
              </a:rPr>
            </a:br>
            <a:r>
              <a:rPr lang="ru-RU" sz="36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Юлия Павловна </a:t>
            </a:r>
            <a:endParaRPr lang="ru-RU" sz="3600" b="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91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94477" y="286603"/>
            <a:ext cx="4699397" cy="637359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67640" y="404640"/>
            <a:ext cx="8352720" cy="17658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Важная сторона жизни семьи- домашние праздничные традиции</a:t>
            </a:r>
            <a:r>
              <a:rPr dirty="0"/>
              <a:t/>
            </a:r>
            <a:br>
              <a:rPr dirty="0"/>
            </a:br>
            <a:endParaRPr lang="ru-RU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93" name="Picture 2"/>
          <p:cNvPicPr/>
          <p:nvPr/>
        </p:nvPicPr>
        <p:blipFill>
          <a:blip r:embed="rId2"/>
          <a:stretch/>
        </p:blipFill>
        <p:spPr>
          <a:xfrm>
            <a:off x="899640" y="1700640"/>
            <a:ext cx="7340400" cy="4852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39640" y="764640"/>
            <a:ext cx="7992360" cy="1800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8760" algn="just">
              <a:lnSpc>
                <a:spcPct val="100000"/>
              </a:lnSpc>
              <a:spcBef>
                <a:spcPts val="400"/>
              </a:spcBef>
            </a:pPr>
            <a:r>
              <a:rPr lang="ru-RU" sz="2000" b="1" strike="noStrike" spc="-1" dirty="0">
                <a:solidFill>
                  <a:srgbClr val="3E3D2D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Молитва — это встреча с Богом Живым. Христианство дает человеку непосредственный доступ к Богу, Который слышит человека, помогает ему, любит его. Через молитву мы узнаем, что Бог участвует во всем, что происходит в нашей жизни.</a:t>
            </a: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ru-RU" sz="2000" b="0" strike="noStrike" spc="-1" dirty="0">
              <a:solidFill>
                <a:srgbClr val="3E3D2D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95" name="Picture 2"/>
          <p:cNvPicPr/>
          <p:nvPr/>
        </p:nvPicPr>
        <p:blipFill>
          <a:blip r:embed="rId2"/>
          <a:stretch/>
        </p:blipFill>
        <p:spPr>
          <a:xfrm>
            <a:off x="1187640" y="2421000"/>
            <a:ext cx="6895440" cy="403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1187640" y="764640"/>
            <a:ext cx="6480360" cy="1439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8760" algn="ctr">
              <a:lnSpc>
                <a:spcPct val="100000"/>
              </a:lnSpc>
              <a:spcBef>
                <a:spcPts val="479"/>
              </a:spcBef>
            </a:pPr>
            <a:r>
              <a:rPr lang="ru-RU" sz="2400" b="1" strike="noStrike" spc="-1">
                <a:solidFill>
                  <a:srgbClr val="3E3D2D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Крещение ребенка – одно из главных таинств, символизирующих принятие человека в лоно христианской церкви.</a:t>
            </a:r>
            <a:endParaRPr lang="ru-RU" sz="2400" b="0" strike="noStrike" spc="-1">
              <a:solidFill>
                <a:srgbClr val="3E3D2D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lang="ru-RU" sz="2400" b="0" strike="noStrike" spc="-1">
              <a:solidFill>
                <a:srgbClr val="3E3D2D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97" name="Picture 2"/>
          <p:cNvPicPr/>
          <p:nvPr/>
        </p:nvPicPr>
        <p:blipFill>
          <a:blip r:embed="rId2"/>
          <a:stretch/>
        </p:blipFill>
        <p:spPr>
          <a:xfrm>
            <a:off x="1115640" y="1956240"/>
            <a:ext cx="6912360" cy="4501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155</TotalTime>
  <Words>148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 Ищук Ольга  Александровна,  воспитатель, первая категория,  Тамбовская область,  г. Кирсанов,  МБДОУ «Детский сад «Ромашка»</dc:title>
  <dc:creator>Olga-1</dc:creator>
  <cp:lastModifiedBy>Olga-1</cp:lastModifiedBy>
  <cp:revision>22</cp:revision>
  <dcterms:created xsi:type="dcterms:W3CDTF">2019-02-12T12:23:05Z</dcterms:created>
  <dcterms:modified xsi:type="dcterms:W3CDTF">2019-03-11T10:44:03Z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