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0" r:id="rId3"/>
    <p:sldId id="285" r:id="rId4"/>
    <p:sldId id="274" r:id="rId5"/>
    <p:sldId id="275" r:id="rId6"/>
    <p:sldId id="278" r:id="rId7"/>
    <p:sldId id="286" r:id="rId8"/>
    <p:sldId id="283" r:id="rId9"/>
    <p:sldId id="284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2239E6"/>
    <a:srgbClr val="101F8A"/>
    <a:srgbClr val="3399FF"/>
    <a:srgbClr val="00FFFF"/>
    <a:srgbClr val="0033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80" d="100"/>
          <a:sy n="80" d="100"/>
        </p:scale>
        <p:origin x="-10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F3D2241-DCE2-4CF9-BAD6-CC7D814318FC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5C2A5B-544A-4601-ADF7-3369A4473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6D60-465D-4676-B594-EAC254D9F86B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83D6-0D7B-4827-AA8F-18DA7C11F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FD6C-9671-49CF-A821-FDF28FBB8C82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7B4D4-E24B-4878-A839-004DDE043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2D7C5-0852-4246-A0BC-2EE4E1ACB635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4CBD2-C2E4-4F5D-8693-B21E685E1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E4846-3870-4164-B80C-5D315598A8BD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80775-11C7-4E52-9B3D-C005BCF09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71F0C-3FF5-47C1-9827-310F7DDB4433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C9D6C-DE1E-4871-B0B3-38DA8263F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D41E-90DA-4DED-85AA-DA022F9994FF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36278-0026-4A0A-8D7A-F3DF933C4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5FD6F-4715-499A-A2E9-B84ED6B4C85D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E318C-5424-4DF9-8957-21398F180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724CF-0731-416B-ABDF-6DD512CAE87C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CA091-D64F-4BCD-A25A-3A1403596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5C0F8-C4AB-4E0C-8090-064E3F4389E2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0CBD6-6B90-4854-96B3-FC7EB74D0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E682-83C4-4111-BF36-86EE2FEB330C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755B9-E89C-4807-9634-F35260596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83A4B-7926-4C39-AE51-B30045737D83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2FE6-B108-406B-8AE2-9850678ED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74550A-118B-4BDC-A05F-20A15A03DB77}" type="datetimeFigureOut">
              <a:rPr lang="ru-RU"/>
              <a:pPr>
                <a:defRPr/>
              </a:pPr>
              <a:t>10.03.2019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FA8B95-B57B-4D4A-96FD-88A93EF87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w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openclass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3857628"/>
            <a:ext cx="7128875" cy="147732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  <a:t>Шубенкова Юлия Михайловна,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  <a:t>учитель немецкого языка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2875" y="142875"/>
            <a:ext cx="8858250" cy="6572250"/>
          </a:xfrm>
          <a:prstGeom prst="round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5" y="285750"/>
            <a:ext cx="8858250" cy="6286500"/>
          </a:xfrm>
          <a:prstGeom prst="roundRect">
            <a:avLst/>
          </a:prstGeom>
          <a:solidFill>
            <a:srgbClr val="32DAE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Опыт  работы  с  электронными  образовательными  ресурсами  с  целью  формирования  социокультурной  компетенции  обучающихся (немецкий  язык)</a:t>
            </a:r>
          </a:p>
          <a:p>
            <a:pPr algn="ctr"/>
            <a:endParaRPr lang="ru-RU" sz="2400" b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ru-RU" sz="2400" b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Шубенкова Юлия Михайловна,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учитель немецкого языка</a:t>
            </a:r>
            <a:endParaRPr lang="ru-RU" sz="24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428604"/>
            <a:ext cx="7320594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latin typeface="+mn-lt"/>
              </a:rPr>
              <a:t>Муниципальное автономное общеобразовательное 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latin typeface="+mn-lt"/>
              </a:rPr>
              <a:t>Домодедовская гимназия №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 l="18164" t="15381" r="3906" b="11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1214414" y="357166"/>
            <a:ext cx="7186133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latin typeface="+mj-lt"/>
              </a:rPr>
              <a:t>Теоретико-методологическая база</a:t>
            </a:r>
          </a:p>
        </p:txBody>
      </p:sp>
      <p:sp>
        <p:nvSpPr>
          <p:cNvPr id="15364" name="AutoShape 4" descr="&amp;Tcy;&amp;iecy;&amp;khcy;&amp;ncy;&amp;ocy;&amp;lcy;&amp;ocy;&amp;gcy;&amp;icy;&amp;icy; &amp;icy; &amp;rcy;&amp;acy;&amp;zcy;&amp;vcy;&amp;icy;&amp;tcy;&amp;icy;&amp;iecy; &amp;scy;&amp;ocy;&amp;vcy;&amp;rcy;&amp;iecy;&amp;mcy;&amp;iecy;&amp;ncy;&amp;ncy;&amp;ocy;&amp;gcy;&amp;ocy; &amp;ocy;&amp;bcy;&amp;rcy;&amp;acy;&amp;zcy;&amp;ocy;&amp;vcy;&amp;acy;&amp;ncy;&amp;icy;&amp;yacy; 21 &amp;vcy;&amp;iecy;&amp;kcy;&amp;acy; - Part 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15365" name="AutoShape 6" descr="&amp;Tcy;&amp;iecy;&amp;khcy;&amp;ncy;&amp;ocy;&amp;lcy;&amp;ocy;&amp;gcy;&amp;icy;&amp;icy; &amp;icy; &amp;rcy;&amp;acy;&amp;zcy;&amp;vcy;&amp;icy;&amp;tcy;&amp;icy;&amp;iecy; &amp;scy;&amp;ocy;&amp;vcy;&amp;rcy;&amp;iecy;&amp;mcy;&amp;iecy;&amp;ncy;&amp;ncy;&amp;ocy;&amp;gcy;&amp;ocy; &amp;ocy;&amp;bcy;&amp;rcy;&amp;acy;&amp;zcy;&amp;ocy;&amp;vcy;&amp;acy;&amp;ncy;&amp;icy;&amp;yacy; 21 &amp;vcy;&amp;iecy;&amp;kcy;&amp;acy; - Part 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 l="32812" t="22705" r="7422" b="23828"/>
          <a:stretch>
            <a:fillRect/>
          </a:stretch>
        </p:blipFill>
        <p:spPr bwMode="auto">
          <a:xfrm>
            <a:off x="500034" y="1214422"/>
            <a:ext cx="229580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 l="37109" t="12646" r="12500" b="14844"/>
          <a:stretch>
            <a:fillRect/>
          </a:stretch>
        </p:blipFill>
        <p:spPr bwMode="auto">
          <a:xfrm>
            <a:off x="1143000" y="2928938"/>
            <a:ext cx="100012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AutoShape 10" descr="&amp;Gcy;&amp;lcy;&amp;acy;&amp;vcy;&amp;acy; 1 &quot;&amp;Ocy;&amp;pcy;&amp;rcy;&amp;iecy;&amp;dcy;&amp;iecy;&amp;lcy;&amp;iecy;&amp;ncy;&amp;icy;&amp;yacy;&quot; &amp;Dcy;&amp;Kcy; &quot;&amp;Tcy;&amp;iecy;&amp;khcy;&amp;ncy;&amp;ocy;&amp;lcy;&amp;ocy;&amp;gcy;&amp;icy;&amp;yacy; &amp;tscy;&amp;iecy;&amp;lcy;&amp;iecy;&amp;pcy;&amp;ocy;&amp;lcy;&amp;acy;&amp;gcy;&amp;acy;&amp;ncy;&amp;icy;&amp;yacy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/>
          <a:srcRect l="47070" t="35352" r="20117" b="40479"/>
          <a:stretch>
            <a:fillRect/>
          </a:stretch>
        </p:blipFill>
        <p:spPr bwMode="auto">
          <a:xfrm>
            <a:off x="534988" y="4044950"/>
            <a:ext cx="1928812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/>
          <a:srcRect l="21875" t="37549" r="56445" b="25098"/>
          <a:stretch>
            <a:fillRect/>
          </a:stretch>
        </p:blipFill>
        <p:spPr bwMode="auto">
          <a:xfrm>
            <a:off x="1233488" y="5184775"/>
            <a:ext cx="8572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 Box 19"/>
          <p:cNvSpPr txBox="1">
            <a:spLocks noChangeArrowheads="1"/>
          </p:cNvSpPr>
          <p:nvPr/>
        </p:nvSpPr>
        <p:spPr bwMode="auto">
          <a:xfrm>
            <a:off x="3348038" y="1268413"/>
            <a:ext cx="5040312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</a:rPr>
              <a:t>ФГОС ООО, СОО</a:t>
            </a:r>
            <a:r>
              <a:rPr lang="en-US" b="1">
                <a:solidFill>
                  <a:srgbClr val="0000FF"/>
                </a:solidFill>
              </a:rPr>
              <a:t>: </a:t>
            </a:r>
            <a:r>
              <a:rPr lang="ru-RU" b="1">
                <a:solidFill>
                  <a:srgbClr val="0000FF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</a:rPr>
              <a:t>Результатами освоения предметной области </a:t>
            </a:r>
            <a:r>
              <a:rPr lang="ru-RU" b="1"/>
              <a:t>«Иностранные языки»  является «формирование и совершенствование иноязычной коммуникативной компетенции»</a:t>
            </a:r>
            <a:r>
              <a:rPr lang="ru-RU"/>
              <a:t> </a:t>
            </a:r>
          </a:p>
        </p:txBody>
      </p:sp>
      <p:sp>
        <p:nvSpPr>
          <p:cNvPr id="15372" name="Text Box 21"/>
          <p:cNvSpPr txBox="1">
            <a:spLocks noChangeArrowheads="1"/>
          </p:cNvSpPr>
          <p:nvPr/>
        </p:nvSpPr>
        <p:spPr bwMode="auto">
          <a:xfrm>
            <a:off x="3563938" y="4005263"/>
            <a:ext cx="4751387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</a:rPr>
              <a:t>Социокультурная компетенция - </a:t>
            </a:r>
            <a:r>
              <a:rPr lang="ru-RU" b="1"/>
              <a:t>«способность понимать социокультурные реалии при чтении и аудировании в рамках изученного материала», «использовать социокультурные реалии при создании письменных и устных высказываний»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 l="18164" t="15381" r="3906" b="11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12"/>
          <p:cNvSpPr txBox="1">
            <a:spLocks noChangeArrowheads="1"/>
          </p:cNvSpPr>
          <p:nvPr/>
        </p:nvSpPr>
        <p:spPr bwMode="auto">
          <a:xfrm>
            <a:off x="1619250" y="692150"/>
            <a:ext cx="6265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7" name="Text Box 13"/>
          <p:cNvSpPr txBox="1">
            <a:spLocks noChangeArrowheads="1"/>
          </p:cNvSpPr>
          <p:nvPr/>
        </p:nvSpPr>
        <p:spPr bwMode="auto">
          <a:xfrm>
            <a:off x="1476375" y="47625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8" name="Text Box 14"/>
          <p:cNvSpPr txBox="1">
            <a:spLocks noChangeArrowheads="1"/>
          </p:cNvSpPr>
          <p:nvPr/>
        </p:nvSpPr>
        <p:spPr bwMode="auto">
          <a:xfrm>
            <a:off x="395288" y="549275"/>
            <a:ext cx="8137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ЭЛЕКТРОНЫЕ ОБРАЗОВАТЕЛЬНЫЕ РЕСУРСЫ </a:t>
            </a:r>
            <a:r>
              <a:rPr lang="en-US" sz="2400" b="1"/>
              <a:t> (</a:t>
            </a:r>
            <a:r>
              <a:rPr lang="ru-RU" sz="2400" b="1"/>
              <a:t>ЭОР) – ИНСТРУМЕНТ ПРЕЗЕНТАЦИИ МАТЕРИАЛА</a:t>
            </a:r>
          </a:p>
        </p:txBody>
      </p:sp>
      <p:sp>
        <p:nvSpPr>
          <p:cNvPr id="16389" name="Text Box 15"/>
          <p:cNvSpPr txBox="1">
            <a:spLocks noChangeArrowheads="1"/>
          </p:cNvSpPr>
          <p:nvPr/>
        </p:nvSpPr>
        <p:spPr bwMode="auto">
          <a:xfrm>
            <a:off x="971550" y="1916113"/>
            <a:ext cx="748823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ЯЗЫК – ОТРАЖЕНИЕ КАРТИНЫ МИРА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16390" name="AutoShape 16"/>
          <p:cNvSpPr>
            <a:spLocks noChangeArrowheads="1"/>
          </p:cNvSpPr>
          <p:nvPr/>
        </p:nvSpPr>
        <p:spPr bwMode="auto">
          <a:xfrm rot="5400000">
            <a:off x="3758406" y="2729707"/>
            <a:ext cx="1012825" cy="395288"/>
          </a:xfrm>
          <a:prstGeom prst="rightArrow">
            <a:avLst>
              <a:gd name="adj1" fmla="val 50000"/>
              <a:gd name="adj2" fmla="val 640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Text Box 18"/>
          <p:cNvSpPr txBox="1">
            <a:spLocks noChangeArrowheads="1"/>
          </p:cNvSpPr>
          <p:nvPr/>
        </p:nvSpPr>
        <p:spPr bwMode="auto">
          <a:xfrm>
            <a:off x="1258888" y="3644900"/>
            <a:ext cx="5329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2" name="Text Box 19"/>
          <p:cNvSpPr txBox="1">
            <a:spLocks noChangeArrowheads="1"/>
          </p:cNvSpPr>
          <p:nvPr/>
        </p:nvSpPr>
        <p:spPr bwMode="auto">
          <a:xfrm>
            <a:off x="1042988" y="3573463"/>
            <a:ext cx="7273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ДИНАМИКА, ИЗМЕНЕНИЯ </a:t>
            </a:r>
          </a:p>
        </p:txBody>
      </p:sp>
      <p:sp>
        <p:nvSpPr>
          <p:cNvPr id="16393" name="AutoShape 20"/>
          <p:cNvSpPr>
            <a:spLocks noChangeArrowheads="1"/>
          </p:cNvSpPr>
          <p:nvPr/>
        </p:nvSpPr>
        <p:spPr bwMode="auto">
          <a:xfrm rot="5400000">
            <a:off x="3743325" y="4400550"/>
            <a:ext cx="1152525" cy="504825"/>
          </a:xfrm>
          <a:prstGeom prst="rightArrow">
            <a:avLst>
              <a:gd name="adj1" fmla="val 50000"/>
              <a:gd name="adj2" fmla="val 570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4" name="Text Box 22"/>
          <p:cNvSpPr txBox="1">
            <a:spLocks noChangeArrowheads="1"/>
          </p:cNvSpPr>
          <p:nvPr/>
        </p:nvSpPr>
        <p:spPr bwMode="auto">
          <a:xfrm>
            <a:off x="611188" y="5226050"/>
            <a:ext cx="8208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</a:rPr>
              <a:t>ЭОР – ДОПОЛНЯЮТ МАТЕРИАЛЫ УМК</a:t>
            </a:r>
          </a:p>
        </p:txBody>
      </p:sp>
      <p:pic>
        <p:nvPicPr>
          <p:cNvPr id="4102" name="Picture 6" descr="http://greenevolution.ru/wp-content/uploads/2013/02/%D0%97%D0%B5%D0%BB%D0%B5%D0%BD%D0%B0%D1%8F-%D1%8D%D0%BA%D0%BE%D0%BD%D0%BE%D0%BC%D0%B8%D0%BA%D0%B0-630x4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3284538"/>
            <a:ext cx="1722437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http://astro-volga.ru/img/Predpr-Fin%20Risk%20%283%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1844675"/>
            <a:ext cx="144145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 l="18164" t="15381" r="3906" b="11377"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900113" y="620713"/>
            <a:ext cx="75596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000" b="1"/>
          </a:p>
          <a:p>
            <a:pPr algn="ctr">
              <a:spcBef>
                <a:spcPct val="50000"/>
              </a:spcBef>
            </a:pPr>
            <a:endParaRPr lang="ru-RU" sz="2000" b="1"/>
          </a:p>
          <a:p>
            <a:pPr algn="ctr">
              <a:spcBef>
                <a:spcPct val="50000"/>
              </a:spcBef>
            </a:pPr>
            <a:endParaRPr lang="ru-RU" sz="2000" b="1"/>
          </a:p>
          <a:p>
            <a:pPr algn="ctr">
              <a:spcBef>
                <a:spcPct val="50000"/>
              </a:spcBef>
            </a:pPr>
            <a:endParaRPr lang="ru-RU" sz="2000" b="1"/>
          </a:p>
          <a:p>
            <a:pPr algn="ctr">
              <a:spcBef>
                <a:spcPct val="50000"/>
              </a:spcBef>
            </a:pPr>
            <a:r>
              <a:rPr lang="ru-RU" sz="2000" b="1"/>
              <a:t>ЭЛЕКТРОНННЫЕ ОБРАЗОВАТЕЛЬНЫЕ РЕСУРСЫ – средство  презентации  материала </a:t>
            </a:r>
          </a:p>
          <a:p>
            <a:pPr algn="ctr">
              <a:spcBef>
                <a:spcPct val="50000"/>
              </a:spcBef>
            </a:pPr>
            <a:endParaRPr lang="ru-RU" sz="2000" b="1"/>
          </a:p>
          <a:p>
            <a:pPr algn="ctr">
              <a:spcBef>
                <a:spcPct val="50000"/>
              </a:spcBef>
            </a:pPr>
            <a:endParaRPr lang="en-US" sz="2000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000">
              <a:solidFill>
                <a:srgbClr val="0000FF"/>
              </a:solidFill>
            </a:endParaRPr>
          </a:p>
        </p:txBody>
      </p:sp>
      <p:sp>
        <p:nvSpPr>
          <p:cNvPr id="17412" name="AutoShape 9"/>
          <p:cNvSpPr>
            <a:spLocks noChangeArrowheads="1"/>
          </p:cNvSpPr>
          <p:nvPr/>
        </p:nvSpPr>
        <p:spPr bwMode="auto">
          <a:xfrm>
            <a:off x="4284663" y="3644900"/>
            <a:ext cx="1008062" cy="1368425"/>
          </a:xfrm>
          <a:prstGeom prst="downArrow">
            <a:avLst>
              <a:gd name="adj1" fmla="val 50000"/>
              <a:gd name="adj2" fmla="val 339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1258888" y="5013325"/>
            <a:ext cx="6769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</a:rPr>
              <a:t>СОЗДАНИЕ АВТОРСКИХ ЭЛЕКТРОНННЫХ ОБРАЗОВАТЕЛЬНЫХ РЕСУРСОВ</a:t>
            </a:r>
          </a:p>
        </p:txBody>
      </p:sp>
      <p:pic>
        <p:nvPicPr>
          <p:cNvPr id="17414" name="Picture 2" descr="&amp;Ucy;&amp;chcy;&amp;icy;&amp;tcy;&amp;iecy;&amp;lcy;&amp;softcy; - &amp;Vcy;&amp;iecy;&amp;kcy;&amp;tcy;&amp;ocy;&amp;rcy;&amp;ncy;&amp;ycy;&amp;jcy; &amp;kcy;&amp;lcy;&amp;icy;&amp;pcy;&amp;acy;&amp;rcy;&amp;tcy; Teacher - Stock Vectors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3141663"/>
            <a:ext cx="19431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 l="18164" t="15381" r="3906" b="11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12"/>
          <p:cNvSpPr txBox="1">
            <a:spLocks noChangeArrowheads="1"/>
          </p:cNvSpPr>
          <p:nvPr/>
        </p:nvSpPr>
        <p:spPr bwMode="auto">
          <a:xfrm>
            <a:off x="684213" y="476250"/>
            <a:ext cx="7991475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РЕСУРС НА ПЛАТФОРМЕ </a:t>
            </a:r>
            <a:r>
              <a:rPr lang="en-US" sz="2400" b="1"/>
              <a:t>DEUTSCHE WELLE</a:t>
            </a:r>
            <a:br>
              <a:rPr lang="en-US" sz="2400" b="1"/>
            </a:br>
            <a:r>
              <a:rPr lang="en-US" sz="2400" b="1"/>
              <a:t>DEUTSCHLANDLABOR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НОВИЗНА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АУТЕНТИЧНОСТЬ</a:t>
            </a:r>
            <a:br>
              <a:rPr lang="ru-RU" sz="2400" b="1">
                <a:solidFill>
                  <a:srgbClr val="0000FF"/>
                </a:solidFill>
              </a:rPr>
            </a:br>
            <a:r>
              <a:rPr lang="ru-RU" sz="2400" b="1">
                <a:solidFill>
                  <a:srgbClr val="0000FF"/>
                </a:solidFill>
              </a:rPr>
              <a:t>СООТВЕТСВИЕ ТЕМ ВИДЕОФРАГМЕНТОВ ТЕМАМ ОСНОВНОЙ ОБРАЗОВАТЕЛЬНОЙ ПРГРАММЫ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УДОБНЫЙ ИНТЕРФЕЙС</a:t>
            </a:r>
            <a:br>
              <a:rPr lang="ru-RU" sz="2400" b="1">
                <a:solidFill>
                  <a:srgbClr val="0000FF"/>
                </a:solidFill>
              </a:rPr>
            </a:br>
            <a:r>
              <a:rPr lang="ru-RU" sz="2400" b="1">
                <a:solidFill>
                  <a:srgbClr val="0000FF"/>
                </a:solidFill>
              </a:rPr>
              <a:t>ИНТЕРАКТИВНОСТЬ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ФУНКЦИИ КОНТРОЛЯ И САМОКОНТРОЛЯ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0000FF"/>
              </a:solidFill>
            </a:endParaRPr>
          </a:p>
        </p:txBody>
      </p:sp>
      <p:pic>
        <p:nvPicPr>
          <p:cNvPr id="18436" name="Picture 4" descr="C:\Users\Людмила\AppData\Local\Microsoft\Windows\Temporary Internet Files\Content.IE5\IK43W6OA\MC900434901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652963"/>
            <a:ext cx="17287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10"/>
          <p:cNvSpPr txBox="1">
            <a:spLocks noChangeArrowheads="1"/>
          </p:cNvSpPr>
          <p:nvPr/>
        </p:nvSpPr>
        <p:spPr bwMode="auto">
          <a:xfrm rot="-1127502">
            <a:off x="1570038" y="5341938"/>
            <a:ext cx="81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Franklin Gothic Book" pitchFamily="34" charset="0"/>
              </a:rPr>
              <a:t>Das</a:t>
            </a:r>
            <a:endParaRPr lang="ru-RU" b="1">
              <a:latin typeface="Franklin Gothic Book" pitchFamily="34" charset="0"/>
            </a:endParaRPr>
          </a:p>
        </p:txBody>
      </p:sp>
      <p:sp>
        <p:nvSpPr>
          <p:cNvPr id="18438" name="TextBox 10"/>
          <p:cNvSpPr txBox="1">
            <a:spLocks noChangeArrowheads="1"/>
          </p:cNvSpPr>
          <p:nvPr/>
        </p:nvSpPr>
        <p:spPr bwMode="auto">
          <a:xfrm rot="-1127502">
            <a:off x="2555875" y="5589588"/>
            <a:ext cx="669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Franklin Gothic Book" pitchFamily="34" charset="0"/>
              </a:rPr>
              <a:t>Der</a:t>
            </a:r>
            <a:endParaRPr lang="ru-RU" b="1">
              <a:latin typeface="Franklin Gothic Book" pitchFamily="34" charset="0"/>
            </a:endParaRPr>
          </a:p>
        </p:txBody>
      </p:sp>
      <p:pic>
        <p:nvPicPr>
          <p:cNvPr id="18439" name="Picture 7" descr="&amp;Scy;&amp;icy;&amp;ncy;&amp;icy;&amp;jcy; &amp;Pcy;&amp;iecy;&amp;jcy;&amp;scy;&amp;lcy;&amp;icy; &amp;Ocy;&amp;bcy;&amp;ocy;&amp;icy; &amp;gcy;&amp;rcy;&amp;acy;&amp;fcy;&amp;icy;&amp;chcy;&amp;iecy;&amp;scy;&amp;kcy;&amp;icy;&amp;iecy; &amp;zcy;&amp;acy;&amp;gcy;&amp;ocy;&amp;tcy;&amp;ocy;&amp;vcy;&amp;kcy;&amp;icy; &amp;Zcy;&amp;acy;&amp;gcy;&amp;rcy;&amp;ucy;&amp;zcy;&amp;icy;&amp;tcy;&amp;softcy; 1 000 clip arts (&amp;Scy;&amp;tcy;&amp;rcy;&amp;acy;&amp;ncy;&amp;icy;&amp;tscy;&amp;acy; 4) - ClipartLogo.co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4652963"/>
            <a:ext cx="2141537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5" descr="C:\Users\Людмила\AppData\Local\Microsoft\Windows\Temporary Internet Files\Content.IE5\IK43W6OA\MC900089048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4221163"/>
            <a:ext cx="10318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 l="18164" t="15381" r="3906" b="11377"/>
          <a:stretch>
            <a:fillRect/>
          </a:stretch>
        </p:blipFill>
        <p:spPr bwMode="auto">
          <a:xfrm>
            <a:off x="-14288" y="-1827213"/>
            <a:ext cx="9158288" cy="868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&amp;Ucy;&amp;scy;&amp;pcy;&amp;iecy;&amp;khcy; &amp;kcy;&amp;acy;&amp;kcy; &amp;vcy;&amp;ycy;&amp;bcy;&amp;ocy;&amp;rcy;, - &amp;icy;&amp;scy;&amp;scy;&amp;lcy;&amp;iecy;&amp;dcy;&amp;ocy;&amp;vcy;&amp;a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4797425"/>
            <a:ext cx="1920875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11"/>
          <p:cNvSpPr txBox="1">
            <a:spLocks noChangeArrowheads="1"/>
          </p:cNvSpPr>
          <p:nvPr/>
        </p:nvSpPr>
        <p:spPr bwMode="auto">
          <a:xfrm>
            <a:off x="900113" y="-1395413"/>
            <a:ext cx="7775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АВТОРСКИЕ ЭЛЕКТРОННЫЕ ОБРАЗОВАТЕЛЬНЫЕ РЕСУРСЫ</a:t>
            </a:r>
          </a:p>
        </p:txBody>
      </p:sp>
      <p:sp>
        <p:nvSpPr>
          <p:cNvPr id="19461" name="Text Box 12"/>
          <p:cNvSpPr txBox="1">
            <a:spLocks noChangeArrowheads="1"/>
          </p:cNvSpPr>
          <p:nvPr/>
        </p:nvSpPr>
        <p:spPr bwMode="auto">
          <a:xfrm>
            <a:off x="539750" y="-315913"/>
            <a:ext cx="82804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ПЛАТФОРМА  </a:t>
            </a:r>
            <a:r>
              <a:rPr lang="en-US" sz="2400" b="1"/>
              <a:t>LEARNING</a:t>
            </a:r>
            <a:r>
              <a:rPr lang="ru-RU" sz="2400" b="1"/>
              <a:t> </a:t>
            </a:r>
            <a:r>
              <a:rPr lang="en-US" sz="2400" b="1"/>
              <a:t> APPS</a:t>
            </a:r>
          </a:p>
          <a:p>
            <a:pPr algn="ctr">
              <a:spcBef>
                <a:spcPct val="50000"/>
              </a:spcBef>
            </a:pPr>
            <a:r>
              <a:rPr lang="ru-RU" sz="2400" b="1"/>
              <a:t>СОЗДАН БАНК УПРАЖНЕНИЙ</a:t>
            </a:r>
          </a:p>
          <a:p>
            <a:pPr algn="ctr">
              <a:spcBef>
                <a:spcPct val="50000"/>
              </a:spcBef>
            </a:pPr>
            <a:endParaRPr lang="ru-RU" sz="2000" b="1"/>
          </a:p>
          <a:p>
            <a:pPr>
              <a:spcBef>
                <a:spcPct val="50000"/>
              </a:spcBef>
            </a:pPr>
            <a:endParaRPr lang="ru-RU" sz="2800" b="1"/>
          </a:p>
        </p:txBody>
      </p:sp>
      <p:sp>
        <p:nvSpPr>
          <p:cNvPr id="19462" name="Text Box 13"/>
          <p:cNvSpPr txBox="1">
            <a:spLocks noChangeArrowheads="1"/>
          </p:cNvSpPr>
          <p:nvPr/>
        </p:nvSpPr>
        <p:spPr bwMode="auto">
          <a:xfrm>
            <a:off x="323850" y="908050"/>
            <a:ext cx="856932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ПРЕИМУЩЕСТВА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ДОСТУПНЫЙ  ИНТЕРФЕЙС</a:t>
            </a:r>
            <a:br>
              <a:rPr lang="ru-RU" sz="2400" b="1">
                <a:solidFill>
                  <a:srgbClr val="0000FF"/>
                </a:solidFill>
              </a:rPr>
            </a:br>
            <a:r>
              <a:rPr lang="ru-RU" sz="2400" b="1">
                <a:solidFill>
                  <a:srgbClr val="0000FF"/>
                </a:solidFill>
              </a:rPr>
              <a:t>ВОЗМОЖНОСТЬ КОРРЕКТИРОВКИ И ДОПОЛНЕНИЯ МАТЕРИАЛА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ИНТЕРАКТИВНОСТЬ</a:t>
            </a:r>
            <a:br>
              <a:rPr lang="ru-RU" sz="2400" b="1">
                <a:solidFill>
                  <a:srgbClr val="0000FF"/>
                </a:solidFill>
              </a:rPr>
            </a:br>
            <a:r>
              <a:rPr lang="ru-RU" sz="2400" b="1">
                <a:solidFill>
                  <a:srgbClr val="0000FF"/>
                </a:solidFill>
              </a:rPr>
              <a:t>НАЛИЧИЕ ФУНКЦИЙ КОНТРОЛЯ И САМОКОНТРОЛЯ</a:t>
            </a:r>
          </a:p>
          <a:p>
            <a:pPr algn="ctr">
              <a:spcBef>
                <a:spcPct val="50000"/>
              </a:spcBef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19463" name="AutoShape 14"/>
          <p:cNvSpPr>
            <a:spLocks noChangeArrowheads="1"/>
          </p:cNvSpPr>
          <p:nvPr/>
        </p:nvSpPr>
        <p:spPr bwMode="auto">
          <a:xfrm>
            <a:off x="4716463" y="4149725"/>
            <a:ext cx="342900" cy="687388"/>
          </a:xfrm>
          <a:prstGeom prst="downArrow">
            <a:avLst>
              <a:gd name="adj1" fmla="val 50000"/>
              <a:gd name="adj2" fmla="val 501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 l="18164" t="15381" r="3906" b="11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684213" y="476250"/>
            <a:ext cx="8208962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РЕСУРС НА ПЛАТФОРМЕ </a:t>
            </a:r>
            <a:r>
              <a:rPr lang="en-US" sz="2400" b="1"/>
              <a:t>DEUTSCHE WELLE</a:t>
            </a:r>
            <a:br>
              <a:rPr lang="en-US" sz="2400" b="1"/>
            </a:br>
            <a:r>
              <a:rPr lang="en-US" sz="2400" b="1"/>
              <a:t>DEUTSCHLANDLABOR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НОВИЗНА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АУТЕНТИЧНОСТЬ</a:t>
            </a:r>
            <a:br>
              <a:rPr lang="ru-RU" sz="2400" b="1">
                <a:solidFill>
                  <a:srgbClr val="0000FF"/>
                </a:solidFill>
              </a:rPr>
            </a:br>
            <a:r>
              <a:rPr lang="ru-RU" sz="2400" b="1">
                <a:solidFill>
                  <a:srgbClr val="0000FF"/>
                </a:solidFill>
              </a:rPr>
              <a:t>СООТВЕТСТВИЕ ТЕМ ВИДЕОФРАГМЕНТОВ ТЕМАМ ОСНОВНОЙ ОБРАЗОВАТЕЛЬНОЙ ПРОГРАММЫ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УДОБНЫЙ ИНТЕРФЕЙС</a:t>
            </a:r>
            <a:br>
              <a:rPr lang="ru-RU" sz="2400" b="1">
                <a:solidFill>
                  <a:srgbClr val="0000FF"/>
                </a:solidFill>
              </a:rPr>
            </a:br>
            <a:r>
              <a:rPr lang="ru-RU" sz="2400" b="1">
                <a:solidFill>
                  <a:srgbClr val="0000FF"/>
                </a:solidFill>
              </a:rPr>
              <a:t>ИНТЕРАКТИВНОСТЬ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ФУНКЦИИ КОНТРОЛЯ И САМОКОНТРОЛЯ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0000FF"/>
              </a:solidFill>
            </a:endParaRPr>
          </a:p>
        </p:txBody>
      </p:sp>
      <p:pic>
        <p:nvPicPr>
          <p:cNvPr id="20483" name="Picture 4" descr="C:\Users\Людмила\AppData\Local\Microsoft\Windows\Temporary Internet Files\Content.IE5\IK43W6OA\MC90043490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652963"/>
            <a:ext cx="17287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10"/>
          <p:cNvSpPr txBox="1">
            <a:spLocks noChangeArrowheads="1"/>
          </p:cNvSpPr>
          <p:nvPr/>
        </p:nvSpPr>
        <p:spPr bwMode="auto">
          <a:xfrm rot="-1127502">
            <a:off x="1570038" y="5341938"/>
            <a:ext cx="81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Franklin Gothic Book" pitchFamily="34" charset="0"/>
              </a:rPr>
              <a:t>Das</a:t>
            </a:r>
            <a:endParaRPr lang="ru-RU" b="1">
              <a:latin typeface="Franklin Gothic Book" pitchFamily="34" charset="0"/>
            </a:endParaRPr>
          </a:p>
        </p:txBody>
      </p:sp>
      <p:sp>
        <p:nvSpPr>
          <p:cNvPr id="20485" name="TextBox 10"/>
          <p:cNvSpPr txBox="1">
            <a:spLocks noChangeArrowheads="1"/>
          </p:cNvSpPr>
          <p:nvPr/>
        </p:nvSpPr>
        <p:spPr bwMode="auto">
          <a:xfrm rot="-1127502">
            <a:off x="2555875" y="5589588"/>
            <a:ext cx="669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Franklin Gothic Book" pitchFamily="34" charset="0"/>
              </a:rPr>
              <a:t>Der</a:t>
            </a:r>
            <a:endParaRPr lang="ru-RU" b="1">
              <a:latin typeface="Franklin Gothic Book" pitchFamily="34" charset="0"/>
            </a:endParaRPr>
          </a:p>
        </p:txBody>
      </p:sp>
      <p:pic>
        <p:nvPicPr>
          <p:cNvPr id="20486" name="Picture 7" descr="&amp;Scy;&amp;icy;&amp;ncy;&amp;icy;&amp;jcy; &amp;Pcy;&amp;iecy;&amp;jcy;&amp;scy;&amp;lcy;&amp;icy; &amp;Ocy;&amp;bcy;&amp;ocy;&amp;icy; &amp;gcy;&amp;rcy;&amp;acy;&amp;fcy;&amp;icy;&amp;chcy;&amp;iecy;&amp;scy;&amp;kcy;&amp;icy;&amp;iecy; &amp;zcy;&amp;acy;&amp;gcy;&amp;ocy;&amp;tcy;&amp;ocy;&amp;vcy;&amp;kcy;&amp;icy; &amp;Zcy;&amp;acy;&amp;gcy;&amp;rcy;&amp;ucy;&amp;zcy;&amp;icy;&amp;tcy;&amp;softcy; 1 000 clip arts (&amp;Scy;&amp;tcy;&amp;rcy;&amp;acy;&amp;ncy;&amp;icy;&amp;tscy;&amp;acy; 4) - ClipartLogo.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4652963"/>
            <a:ext cx="2141537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C:\Users\Людмила\AppData\Local\Microsoft\Windows\Temporary Internet Files\Content.IE5\IK43W6OA\MC90008904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0288" y="4221163"/>
            <a:ext cx="10318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l="18164" t="15381" r="3906" b="11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643819" y="332656"/>
            <a:ext cx="4347665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FF"/>
                </a:solidFill>
                <a:latin typeface="+mj-lt"/>
              </a:rPr>
              <a:t>Анализ и оценка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448780"/>
            <a:ext cx="8084166" cy="1224136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>
                <a:solidFill>
                  <a:srgbClr val="FFFFFF"/>
                </a:solidFill>
                <a:latin typeface="Arial Narrow" pitchFamily="34" charset="0"/>
              </a:rPr>
              <a:t>ПОВЫШЕНИЕ МОТИВАЦИИ К ИЗУЧАЕМОМУ ПРЕДМЕТУ, РАСШИРЕНИЕ СОЦИОКУЛЬТУРНЫХ ЗНАНИЙ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284984"/>
            <a:ext cx="8084166" cy="1224136"/>
          </a:xfrm>
          <a:prstGeom prst="rect">
            <a:avLst/>
          </a:prstGeom>
          <a:solidFill>
            <a:srgbClr val="0070C0"/>
          </a:solidFill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>
                <a:solidFill>
                  <a:srgbClr val="FFFFFF"/>
                </a:solidFill>
                <a:latin typeface="Arial Narrow" pitchFamily="34" charset="0"/>
              </a:rPr>
              <a:t>ПОВЫШЕНИЕ КАЧЕСТВА ЗНАНИЙ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64095" y="5014223"/>
            <a:ext cx="8084166" cy="1224136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>
                <a:solidFill>
                  <a:srgbClr val="FFFFFF"/>
                </a:solidFill>
                <a:latin typeface="Arial Narrow" pitchFamily="34" charset="0"/>
              </a:rPr>
              <a:t>ПОВЫШЕНИЕ УРО</a:t>
            </a:r>
            <a:r>
              <a:rPr lang="ru-RU" sz="3000" b="1">
                <a:solidFill>
                  <a:srgbClr val="FFFFFF"/>
                </a:solidFill>
                <a:latin typeface="Arial" charset="0"/>
              </a:rPr>
              <a:t>В</a:t>
            </a:r>
            <a:r>
              <a:rPr lang="ru-RU" sz="3000" b="1">
                <a:solidFill>
                  <a:srgbClr val="FFFFFF"/>
                </a:solidFill>
                <a:latin typeface="Arial Narrow" pitchFamily="34" charset="0"/>
              </a:rPr>
              <a:t>НЯ САМО</a:t>
            </a:r>
            <a:r>
              <a:rPr lang="ru-RU" sz="3000" b="1">
                <a:solidFill>
                  <a:srgbClr val="FFFFFF"/>
                </a:solidFill>
                <a:latin typeface="Arial" charset="0"/>
              </a:rPr>
              <a:t>С</a:t>
            </a:r>
            <a:r>
              <a:rPr lang="ru-RU" sz="3000" b="1">
                <a:solidFill>
                  <a:srgbClr val="FFFFFF"/>
                </a:solidFill>
                <a:latin typeface="Arial Narrow" pitchFamily="34" charset="0"/>
              </a:rPr>
              <a:t>ТОЯТЕЛЬНОСТИ ОБУЧАЮЩЕГОСЯ</a:t>
            </a:r>
            <a:r>
              <a:rPr lang="ru-RU" sz="4000">
                <a:solidFill>
                  <a:srgbClr val="FFFFFF"/>
                </a:solidFill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 l="18164" t="15381" r="3906" b="113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49984" y="332656"/>
            <a:ext cx="4535344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FF"/>
                </a:solidFill>
                <a:latin typeface="+mj-lt"/>
              </a:rPr>
              <a:t>Список литературы</a:t>
            </a:r>
          </a:p>
        </p:txBody>
      </p:sp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395288" y="979488"/>
            <a:ext cx="8713787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/>
              <a:t>Федеральный государственный образовательный стандарт основного общего образования. -  М.: Просвещение, 2015</a:t>
            </a:r>
          </a:p>
          <a:p>
            <a:pPr marL="342900" indent="-342900"/>
            <a:r>
              <a:rPr lang="ru-RU"/>
              <a:t>Примерная основная образовательная программа основного общего образования -  М.: Просвещение, 2015</a:t>
            </a:r>
          </a:p>
          <a:p>
            <a:pPr marL="342900" indent="-342900"/>
            <a:r>
              <a:rPr lang="ru-RU"/>
              <a:t>Азимов Э.Г., Щукин А.Н.  Новый словарь методических терминов и  понятий (теория и практика обучения языкам.-М.: ИКАР. </a:t>
            </a:r>
          </a:p>
          <a:p>
            <a:pPr marL="342900" indent="-342900"/>
            <a:r>
              <a:rPr lang="ru-RU"/>
              <a:t>Андронова О.С. Формирование универсальных учебных действий   в     образовательном процессе как средство реализации ФГОС // Интернет-издание Открытый урок    </a:t>
            </a:r>
            <a:r>
              <a:rPr lang="ru-RU">
                <a:hlinkClick r:id="rId4"/>
              </a:rPr>
              <a:t>https://openclass.ru</a:t>
            </a:r>
            <a:endParaRPr lang="de-DE"/>
          </a:p>
          <a:p>
            <a:pPr marL="342900" indent="-342900"/>
            <a:r>
              <a:rPr lang="de-DE"/>
              <a:t>Barkowski Hans. Deutsch als fremde Sprache. - München: Klett-</a:t>
            </a:r>
            <a:r>
              <a:rPr lang="en-US"/>
              <a:t>     </a:t>
            </a:r>
            <a:r>
              <a:rPr lang="de-DE"/>
              <a:t>Langenscheidt, 2014 – 324 S.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7959256e76924b8133c8e4816bc51fe38a8cd6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702</TotalTime>
  <Words>241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9</vt:i4>
      </vt:variant>
    </vt:vector>
  </HeadingPairs>
  <TitlesOfParts>
    <vt:vector size="25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Arial Narrow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72</cp:revision>
  <dcterms:modified xsi:type="dcterms:W3CDTF">2019-03-10T12:45:07Z</dcterms:modified>
</cp:coreProperties>
</file>