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60" r:id="rId4"/>
    <p:sldId id="261" r:id="rId5"/>
    <p:sldId id="262" r:id="rId6"/>
    <p:sldId id="263" r:id="rId7"/>
    <p:sldId id="266" r:id="rId8"/>
    <p:sldId id="265" r:id="rId9"/>
    <p:sldId id="264" r:id="rId10"/>
    <p:sldId id="26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00"/>
    <a:srgbClr val="CC0000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59" autoAdjust="0"/>
    <p:restoredTop sz="86441" autoAdjust="0"/>
  </p:normalViewPr>
  <p:slideViewPr>
    <p:cSldViewPr>
      <p:cViewPr varScale="1">
        <p:scale>
          <a:sx n="74" d="100"/>
          <a:sy n="74" d="100"/>
        </p:scale>
        <p:origin x="-10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96FD59-F166-44FA-A2EE-3CF5D5B9F785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AAF7AE-BC44-4AC4-8CBC-77314A72880B}">
      <dgm:prSet phldrT="[Текст]"/>
      <dgm:spPr/>
      <dgm:t>
        <a:bodyPr/>
        <a:lstStyle/>
        <a:p>
          <a:r>
            <a:rPr lang="ru-RU" dirty="0" smtClean="0"/>
            <a:t>Задачи:</a:t>
          </a:r>
          <a:endParaRPr lang="ru-RU" dirty="0"/>
        </a:p>
      </dgm:t>
    </dgm:pt>
    <dgm:pt modelId="{6773A91A-D543-4787-B009-EF9E4D17A17D}" type="parTrans" cxnId="{1C97E1B7-D938-40ED-9DEC-F27A01A0A459}">
      <dgm:prSet/>
      <dgm:spPr/>
      <dgm:t>
        <a:bodyPr/>
        <a:lstStyle/>
        <a:p>
          <a:endParaRPr lang="ru-RU"/>
        </a:p>
      </dgm:t>
    </dgm:pt>
    <dgm:pt modelId="{216D3D27-9AFC-47B4-9F40-A7246035BA9A}" type="sibTrans" cxnId="{1C97E1B7-D938-40ED-9DEC-F27A01A0A459}">
      <dgm:prSet/>
      <dgm:spPr/>
      <dgm:t>
        <a:bodyPr/>
        <a:lstStyle/>
        <a:p>
          <a:endParaRPr lang="ru-RU"/>
        </a:p>
      </dgm:t>
    </dgm:pt>
    <dgm:pt modelId="{6A65F12F-6EB5-411A-958E-FB5E92077D6C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Формировать умение задавать вопросы; побуждать партнёра к общению в совместной деятельности;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593C7461-2624-4647-861B-4EA4D80C3F74}" type="parTrans" cxnId="{16E23CD3-E5E7-424B-A005-1395507E3099}">
      <dgm:prSet/>
      <dgm:spPr/>
      <dgm:t>
        <a:bodyPr/>
        <a:lstStyle/>
        <a:p>
          <a:endParaRPr lang="ru-RU"/>
        </a:p>
      </dgm:t>
    </dgm:pt>
    <dgm:pt modelId="{A5AB7EDF-DC06-44D7-9427-378D88141891}" type="sibTrans" cxnId="{16E23CD3-E5E7-424B-A005-1395507E3099}">
      <dgm:prSet/>
      <dgm:spPr/>
      <dgm:t>
        <a:bodyPr/>
        <a:lstStyle/>
        <a:p>
          <a:endParaRPr lang="ru-RU"/>
        </a:p>
      </dgm:t>
    </dgm:pt>
    <dgm:pt modelId="{F61C6295-057E-4D70-B589-86F02AD089C6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Развитие диалогической  речи через использование метода интервью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0431EF8F-53A0-4BA0-9BB2-180AA838641E}" type="parTrans" cxnId="{C6427371-A085-44ED-B46C-005904D18C07}">
      <dgm:prSet/>
      <dgm:spPr/>
      <dgm:t>
        <a:bodyPr/>
        <a:lstStyle/>
        <a:p>
          <a:endParaRPr lang="ru-RU"/>
        </a:p>
      </dgm:t>
    </dgm:pt>
    <dgm:pt modelId="{6E1BF046-22CC-44D9-813D-FB4932F9D4F9}" type="sibTrans" cxnId="{C6427371-A085-44ED-B46C-005904D18C07}">
      <dgm:prSet/>
      <dgm:spPr/>
      <dgm:t>
        <a:bodyPr/>
        <a:lstStyle/>
        <a:p>
          <a:endParaRPr lang="ru-RU"/>
        </a:p>
      </dgm:t>
    </dgm:pt>
    <dgm:pt modelId="{F1760C78-3549-4B3B-A9BB-7F7841CC6C31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Учить пользоваться  схемой «Возьми интервью»;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C0917DF2-C129-492C-9540-6B425B76CEEC}" type="parTrans" cxnId="{1F8F05AA-6E57-4784-AFC1-FC418FF9357E}">
      <dgm:prSet/>
      <dgm:spPr/>
      <dgm:t>
        <a:bodyPr/>
        <a:lstStyle/>
        <a:p>
          <a:endParaRPr lang="ru-RU"/>
        </a:p>
      </dgm:t>
    </dgm:pt>
    <dgm:pt modelId="{A94EFFD1-2F0F-4011-8245-2993EFB8748C}" type="sibTrans" cxnId="{1F8F05AA-6E57-4784-AFC1-FC418FF9357E}">
      <dgm:prSet/>
      <dgm:spPr/>
      <dgm:t>
        <a:bodyPr/>
        <a:lstStyle/>
        <a:p>
          <a:endParaRPr lang="ru-RU"/>
        </a:p>
      </dgm:t>
    </dgm:pt>
    <dgm:pt modelId="{36F6D466-B58A-4C3A-A0CE-565FEB423544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Воспитывать доброжелательные отношения друг к другу;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7F0C082-525E-43FA-9FC9-28A753DE9E5D}" type="parTrans" cxnId="{808AE7AA-8F5D-4186-B0C8-383A30A011EA}">
      <dgm:prSet/>
      <dgm:spPr/>
      <dgm:t>
        <a:bodyPr/>
        <a:lstStyle/>
        <a:p>
          <a:endParaRPr lang="ru-RU"/>
        </a:p>
      </dgm:t>
    </dgm:pt>
    <dgm:pt modelId="{131BC699-859B-4728-91E4-2987A6D65AC1}" type="sibTrans" cxnId="{808AE7AA-8F5D-4186-B0C8-383A30A011EA}">
      <dgm:prSet/>
      <dgm:spPr/>
      <dgm:t>
        <a:bodyPr/>
        <a:lstStyle/>
        <a:p>
          <a:endParaRPr lang="ru-RU"/>
        </a:p>
      </dgm:t>
    </dgm:pt>
    <dgm:pt modelId="{120B00DE-6125-4DC8-89B2-E3FC3BC7DA7D}" type="pres">
      <dgm:prSet presAssocID="{4A96FD59-F166-44FA-A2EE-3CF5D5B9F78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213B37-6BFC-4C0B-8B72-4FA6B6ECA56B}" type="pres">
      <dgm:prSet presAssocID="{4A96FD59-F166-44FA-A2EE-3CF5D5B9F785}" presName="radial" presStyleCnt="0">
        <dgm:presLayoutVars>
          <dgm:animLvl val="ctr"/>
        </dgm:presLayoutVars>
      </dgm:prSet>
      <dgm:spPr/>
    </dgm:pt>
    <dgm:pt modelId="{AC1B47B6-E1E7-4934-BAEA-146798031F6F}" type="pres">
      <dgm:prSet presAssocID="{17AAF7AE-BC44-4AC4-8CBC-77314A72880B}" presName="centerShape" presStyleLbl="vennNode1" presStyleIdx="0" presStyleCnt="5" custScaleX="75351" custScaleY="35581" custLinFactNeighborX="-12330" custLinFactNeighborY="-6425"/>
      <dgm:spPr/>
      <dgm:t>
        <a:bodyPr/>
        <a:lstStyle/>
        <a:p>
          <a:endParaRPr lang="ru-RU"/>
        </a:p>
      </dgm:t>
    </dgm:pt>
    <dgm:pt modelId="{C658FB91-6DBC-4C18-832A-CB23466E891E}" type="pres">
      <dgm:prSet presAssocID="{6A65F12F-6EB5-411A-958E-FB5E92077D6C}" presName="node" presStyleLbl="vennNode1" presStyleIdx="1" presStyleCnt="5" custScaleX="250498" custScaleY="155143" custRadScaleRad="105542" custRadScaleInc="-35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763264-A237-42AD-95ED-F1E9DD8A560F}" type="pres">
      <dgm:prSet presAssocID="{F61C6295-057E-4D70-B589-86F02AD089C6}" presName="node" presStyleLbl="vennNode1" presStyleIdx="2" presStyleCnt="5" custScaleX="202922" custScaleY="180018" custRadScaleRad="141865" custRadScaleInc="4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2437F6-14AF-4B73-9C84-7F14F83761BB}" type="pres">
      <dgm:prSet presAssocID="{F1760C78-3549-4B3B-A9BB-7F7841CC6C31}" presName="node" presStyleLbl="vennNode1" presStyleIdx="3" presStyleCnt="5" custScaleX="258742" custScaleY="118536" custRadScaleRad="72232" custRadScaleInc="161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1E3ABD-7A2D-46FE-8848-570942339381}" type="pres">
      <dgm:prSet presAssocID="{36F6D466-B58A-4C3A-A0CE-565FEB423544}" presName="node" presStyleLbl="vennNode1" presStyleIdx="4" presStyleCnt="5" custScaleX="206221" custScaleY="154456" custRadScaleRad="205630" custRadScaleInc="125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098A46-1E7C-4BF3-B9B6-8C5109DE5B4E}" type="presOf" srcId="{36F6D466-B58A-4C3A-A0CE-565FEB423544}" destId="{3B1E3ABD-7A2D-46FE-8848-570942339381}" srcOrd="0" destOrd="0" presId="urn:microsoft.com/office/officeart/2005/8/layout/radial3"/>
    <dgm:cxn modelId="{F06FBFA2-6E10-483C-BFC1-E3CAEB45458C}" type="presOf" srcId="{17AAF7AE-BC44-4AC4-8CBC-77314A72880B}" destId="{AC1B47B6-E1E7-4934-BAEA-146798031F6F}" srcOrd="0" destOrd="0" presId="urn:microsoft.com/office/officeart/2005/8/layout/radial3"/>
    <dgm:cxn modelId="{C6427371-A085-44ED-B46C-005904D18C07}" srcId="{17AAF7AE-BC44-4AC4-8CBC-77314A72880B}" destId="{F61C6295-057E-4D70-B589-86F02AD089C6}" srcOrd="1" destOrd="0" parTransId="{0431EF8F-53A0-4BA0-9BB2-180AA838641E}" sibTransId="{6E1BF046-22CC-44D9-813D-FB4932F9D4F9}"/>
    <dgm:cxn modelId="{CD9F9333-F116-4C85-9D63-0FA83B79B394}" type="presOf" srcId="{F61C6295-057E-4D70-B589-86F02AD089C6}" destId="{E8763264-A237-42AD-95ED-F1E9DD8A560F}" srcOrd="0" destOrd="0" presId="urn:microsoft.com/office/officeart/2005/8/layout/radial3"/>
    <dgm:cxn modelId="{1C97E1B7-D938-40ED-9DEC-F27A01A0A459}" srcId="{4A96FD59-F166-44FA-A2EE-3CF5D5B9F785}" destId="{17AAF7AE-BC44-4AC4-8CBC-77314A72880B}" srcOrd="0" destOrd="0" parTransId="{6773A91A-D543-4787-B009-EF9E4D17A17D}" sibTransId="{216D3D27-9AFC-47B4-9F40-A7246035BA9A}"/>
    <dgm:cxn modelId="{16E23CD3-E5E7-424B-A005-1395507E3099}" srcId="{17AAF7AE-BC44-4AC4-8CBC-77314A72880B}" destId="{6A65F12F-6EB5-411A-958E-FB5E92077D6C}" srcOrd="0" destOrd="0" parTransId="{593C7461-2624-4647-861B-4EA4D80C3F74}" sibTransId="{A5AB7EDF-DC06-44D7-9427-378D88141891}"/>
    <dgm:cxn modelId="{F64902F7-0A3F-4D9C-A6E6-D4BCECAF28C6}" type="presOf" srcId="{6A65F12F-6EB5-411A-958E-FB5E92077D6C}" destId="{C658FB91-6DBC-4C18-832A-CB23466E891E}" srcOrd="0" destOrd="0" presId="urn:microsoft.com/office/officeart/2005/8/layout/radial3"/>
    <dgm:cxn modelId="{1F8F05AA-6E57-4784-AFC1-FC418FF9357E}" srcId="{17AAF7AE-BC44-4AC4-8CBC-77314A72880B}" destId="{F1760C78-3549-4B3B-A9BB-7F7841CC6C31}" srcOrd="2" destOrd="0" parTransId="{C0917DF2-C129-492C-9540-6B425B76CEEC}" sibTransId="{A94EFFD1-2F0F-4011-8245-2993EFB8748C}"/>
    <dgm:cxn modelId="{3B07F15C-5A96-4944-AAA8-C23A9BAED806}" type="presOf" srcId="{F1760C78-3549-4B3B-A9BB-7F7841CC6C31}" destId="{872437F6-14AF-4B73-9C84-7F14F83761BB}" srcOrd="0" destOrd="0" presId="urn:microsoft.com/office/officeart/2005/8/layout/radial3"/>
    <dgm:cxn modelId="{2BFE3CD0-D7EE-42B2-AA86-2300B1EDE7E6}" type="presOf" srcId="{4A96FD59-F166-44FA-A2EE-3CF5D5B9F785}" destId="{120B00DE-6125-4DC8-89B2-E3FC3BC7DA7D}" srcOrd="0" destOrd="0" presId="urn:microsoft.com/office/officeart/2005/8/layout/radial3"/>
    <dgm:cxn modelId="{808AE7AA-8F5D-4186-B0C8-383A30A011EA}" srcId="{17AAF7AE-BC44-4AC4-8CBC-77314A72880B}" destId="{36F6D466-B58A-4C3A-A0CE-565FEB423544}" srcOrd="3" destOrd="0" parTransId="{E7F0C082-525E-43FA-9FC9-28A753DE9E5D}" sibTransId="{131BC699-859B-4728-91E4-2987A6D65AC1}"/>
    <dgm:cxn modelId="{B7ADC6F9-2919-48C2-8B94-55147BB3EE0D}" type="presParOf" srcId="{120B00DE-6125-4DC8-89B2-E3FC3BC7DA7D}" destId="{6E213B37-6BFC-4C0B-8B72-4FA6B6ECA56B}" srcOrd="0" destOrd="0" presId="urn:microsoft.com/office/officeart/2005/8/layout/radial3"/>
    <dgm:cxn modelId="{E0B1ACFA-7023-4247-A7FC-FA37B1FAF450}" type="presParOf" srcId="{6E213B37-6BFC-4C0B-8B72-4FA6B6ECA56B}" destId="{AC1B47B6-E1E7-4934-BAEA-146798031F6F}" srcOrd="0" destOrd="0" presId="urn:microsoft.com/office/officeart/2005/8/layout/radial3"/>
    <dgm:cxn modelId="{5C42C7DA-D567-46C8-922F-4569485D8C3D}" type="presParOf" srcId="{6E213B37-6BFC-4C0B-8B72-4FA6B6ECA56B}" destId="{C658FB91-6DBC-4C18-832A-CB23466E891E}" srcOrd="1" destOrd="0" presId="urn:microsoft.com/office/officeart/2005/8/layout/radial3"/>
    <dgm:cxn modelId="{CFE53C1E-60B0-4BF9-8739-A04EEE18CDCA}" type="presParOf" srcId="{6E213B37-6BFC-4C0B-8B72-4FA6B6ECA56B}" destId="{E8763264-A237-42AD-95ED-F1E9DD8A560F}" srcOrd="2" destOrd="0" presId="urn:microsoft.com/office/officeart/2005/8/layout/radial3"/>
    <dgm:cxn modelId="{59D14168-7943-4EC5-942C-CB3C17B83DC3}" type="presParOf" srcId="{6E213B37-6BFC-4C0B-8B72-4FA6B6ECA56B}" destId="{872437F6-14AF-4B73-9C84-7F14F83761BB}" srcOrd="3" destOrd="0" presId="urn:microsoft.com/office/officeart/2005/8/layout/radial3"/>
    <dgm:cxn modelId="{CBA9E097-7D90-40BA-8B37-87310A702C3A}" type="presParOf" srcId="{6E213B37-6BFC-4C0B-8B72-4FA6B6ECA56B}" destId="{3B1E3ABD-7A2D-46FE-8848-570942339381}" srcOrd="4" destOrd="0" presId="urn:microsoft.com/office/officeart/2005/8/layout/radial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BD8427-BF63-469F-B01B-C5E4F72DA50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F07C53-900C-421E-95D1-6F4E86358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us\Desktop\jgq6yDkf4h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43042" y="1357298"/>
            <a:ext cx="46434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метода интервью с опорой на карту-схему в развитие диалогической речи у дошкольника.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3929067"/>
            <a:ext cx="3929091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Воспитатель</a:t>
            </a:r>
          </a:p>
          <a:p>
            <a:pPr algn="ctr"/>
            <a:r>
              <a:rPr lang="ru-RU" b="1" i="1" dirty="0" err="1" smtClean="0">
                <a:solidFill>
                  <a:schemeClr val="accent1">
                    <a:lumMod val="50000"/>
                  </a:schemeClr>
                </a:solidFill>
              </a:rPr>
              <a:t>Джимагул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 Юлия Алексеевна</a:t>
            </a:r>
          </a:p>
          <a:p>
            <a:pPr algn="ct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МБДОУ </a:t>
            </a:r>
            <a:r>
              <a:rPr lang="ru-RU" b="1" i="1" dirty="0" err="1" smtClean="0">
                <a:solidFill>
                  <a:schemeClr val="accent1">
                    <a:lumMod val="75000"/>
                  </a:schemeClr>
                </a:solidFill>
              </a:rPr>
              <a:t>Шербакульского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 муниципального района Омской области «Детский сад «</a:t>
            </a:r>
            <a:r>
              <a:rPr lang="ru-RU" b="1" i="1" dirty="0" err="1" smtClean="0">
                <a:solidFill>
                  <a:schemeClr val="accent1">
                    <a:lumMod val="75000"/>
                  </a:schemeClr>
                </a:solidFill>
              </a:rPr>
              <a:t>Чебурашка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sus\Desktop\jgq6yDkf4h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00298" y="1714488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357290" y="2714620"/>
            <a:ext cx="585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5" name="Picture 1" descr="C:\Users\Asus\Desktop\фото на презентацию\DSC_0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1214422"/>
            <a:ext cx="3714776" cy="514353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5429256" y="2571744"/>
            <a:ext cx="235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карты - схемы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sus\Desktop\jgq6yDkf4h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00298" y="1714488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357290" y="2714620"/>
            <a:ext cx="585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C:\Users\Asus\Desktop\фото на презентацию\DSC_0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428736"/>
            <a:ext cx="2857519" cy="4071942"/>
          </a:xfrm>
          <a:prstGeom prst="rect">
            <a:avLst/>
          </a:prstGeom>
          <a:noFill/>
        </p:spPr>
      </p:pic>
      <p:pic>
        <p:nvPicPr>
          <p:cNvPr id="1027" name="Picture 3" descr="C:\Users\Asus\Desktop\фото на презентацию\DSC_00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1285860"/>
            <a:ext cx="2214564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sus\Desktop\jgq6yDkf4h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786050" y="2428868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 flipH="1">
            <a:off x="2000232" y="1285860"/>
            <a:ext cx="521497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А.А. Леонтьев указывает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диалог связан с такими видами речевой деятельности как говорение, слушание, письмо и чтение. В частности, диалогическая устная речь реализуется в процессе говорения и слушания. Она включает в себя обмен высказываниями, которые немедленно воспринимаются. Также важной особенностью диалога является сильное воздействие участников диалога друг на друга. </a:t>
            </a: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sus\Desktop\jgq6yDkf4h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480" y="2500306"/>
            <a:ext cx="6215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29058" y="278605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214414" y="1643050"/>
            <a:ext cx="6786610" cy="206210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метода интервью с опорой на карту схему дошкольников при создание «Детского журнала»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57686" y="1785926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857620" y="421481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786182" y="5429264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" name="Облако 19"/>
          <p:cNvSpPr/>
          <p:nvPr/>
        </p:nvSpPr>
        <p:spPr>
          <a:xfrm>
            <a:off x="1643042" y="0"/>
            <a:ext cx="2714644" cy="157161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214546" y="571480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3200" b="1" i="1" dirty="0">
              <a:solidFill>
                <a:srgbClr val="33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sus\Desktop\jgq6yDkf4h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844" cy="6857999"/>
          </a:xfrm>
          <a:prstGeom prst="rect">
            <a:avLst/>
          </a:prstGeom>
          <a:noFill/>
        </p:spPr>
      </p:pic>
      <p:graphicFrame>
        <p:nvGraphicFramePr>
          <p:cNvPr id="3" name="Схема 2"/>
          <p:cNvGraphicFramePr/>
          <p:nvPr/>
        </p:nvGraphicFramePr>
        <p:xfrm>
          <a:off x="0" y="1571612"/>
          <a:ext cx="9144000" cy="5072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sus\Desktop\jgq6yDkf4h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00298" y="1714488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357290" y="2714620"/>
            <a:ext cx="585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286248" y="2143116"/>
            <a:ext cx="2857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071538" y="-287274"/>
          <a:ext cx="7929618" cy="7145274"/>
        </p:xfrm>
        <a:graphic>
          <a:graphicData uri="http://schemas.openxmlformats.org/drawingml/2006/table">
            <a:tbl>
              <a:tblPr/>
              <a:tblGrid>
                <a:gridCol w="735752"/>
                <a:gridCol w="7193866"/>
              </a:tblGrid>
              <a:tr h="2156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Месяц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821" marR="34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Тема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821" marR="34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8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821" marR="34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«Приветствия и прощания».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Формирование потребности в общении со сверстниками во время совместной деятельности.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Д/у «Давайте познакомимся»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Учить представлять себя коллективу сверстников.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Отработка навыков использования вопросительной и повествовательной интонации в диалоге.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Формирование потребности общения с взрослыми.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821" marR="34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1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821" marR="34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75"/>
                        </a:spcAft>
                      </a:pPr>
                      <a:r>
                        <a:rPr lang="ru-RU" sz="1400" dirty="0">
                          <a:solidFill>
                            <a:srgbClr val="4A433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Заучивание </a:t>
                      </a:r>
                      <a:r>
                        <a:rPr lang="ru-RU" sz="1400" dirty="0" err="1">
                          <a:solidFill>
                            <a:srgbClr val="4A433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потешки</a:t>
                      </a:r>
                      <a:r>
                        <a:rPr lang="ru-RU" sz="1400" dirty="0">
                          <a:solidFill>
                            <a:srgbClr val="4A433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«Кисонька –</a:t>
                      </a:r>
                      <a:r>
                        <a:rPr lang="ru-RU" sz="1400" dirty="0" err="1">
                          <a:solidFill>
                            <a:srgbClr val="4A433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Мурысонька</a:t>
                      </a:r>
                      <a:r>
                        <a:rPr lang="ru-RU" sz="1400" dirty="0">
                          <a:solidFill>
                            <a:srgbClr val="4A433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575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Игра:Кто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что делает?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575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Труд взрослых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821" marR="34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25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ноябрь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821" marR="34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Р/у «Если я не прав, то возрази мне»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Учить детей устанавливать речевой и эмоциональный контакт.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Мы – юные журналисты» Изготовление поделок, атрибутов из бросового материала для сюжетно-ролевой игры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821" marR="34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8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декабрь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821" marR="34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Берем интервью у сказочного персонажа (работа по схемам)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Режиссерская игра «Новогодний праздник игрушек».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Учить действовать самостоятельно рядом со сверстником, совершенствовать разговорную речь детей.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Расширение словарного запаса детей.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Учить детей трансформировать реплику собеседника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821" marR="34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6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январь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821" marR="34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Д.И.«Передай товарищу слова мои».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821" marR="34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2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февраль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821" marR="34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Игра – диалог «Шутка».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Формирование диалогической речи  при заучивании и обыгрывании   стихотворения.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821" marR="34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2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март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821" marR="34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Игра – диалог «Шутка».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Формирование диалогической речи  при заучивании и обыгрывании   стихотворения.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821" marR="34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2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апрель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821" marR="34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Показ сказки малышам «Колобок».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Совершенствовать эмоционально- диалогическую речь детей.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821" marR="34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5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821" marR="34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u="sng" dirty="0">
                          <a:solidFill>
                            <a:srgbClr val="00808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«Поиграем дома»</a:t>
                      </a: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821" marR="34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sus\Desktop\jgq6yDkf4h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0"/>
            <a:ext cx="9144000" cy="68579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00298" y="1714488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357290" y="2714620"/>
            <a:ext cx="585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500166" y="1500174"/>
            <a:ext cx="60007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диалогической речи: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ознакомление детей с сюжетами игр, расширение знаний о содержании игровых действий, их последовательности;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обогащение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игровых замыслов детей через ознакомление с окружающим, чтение художественной литературы.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sus\Desktop\jgq6yDkf4h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0"/>
            <a:ext cx="9144000" cy="68579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00298" y="1714488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714348" y="1357298"/>
            <a:ext cx="62151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400" b="1" i="0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7290" y="2714620"/>
            <a:ext cx="585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429256" y="2071678"/>
            <a:ext cx="2500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</a:p>
          <a:p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«Мы журналисты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C:\Users\Asus\Desktop\фото на презентацию\DSC_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500174"/>
            <a:ext cx="4357718" cy="535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384</Words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33</cp:revision>
  <dcterms:created xsi:type="dcterms:W3CDTF">2018-12-06T12:50:32Z</dcterms:created>
  <dcterms:modified xsi:type="dcterms:W3CDTF">2018-12-08T04:58:31Z</dcterms:modified>
</cp:coreProperties>
</file>