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81" r:id="rId2"/>
    <p:sldId id="263" r:id="rId3"/>
    <p:sldId id="260" r:id="rId4"/>
    <p:sldId id="264" r:id="rId5"/>
    <p:sldId id="265" r:id="rId6"/>
    <p:sldId id="266" r:id="rId7"/>
    <p:sldId id="267" r:id="rId8"/>
    <p:sldId id="268" r:id="rId9"/>
    <p:sldId id="269" r:id="rId10"/>
    <p:sldId id="271" r:id="rId11"/>
    <p:sldId id="270" r:id="rId12"/>
    <p:sldId id="259" r:id="rId13"/>
    <p:sldId id="278" r:id="rId14"/>
    <p:sldId id="273" r:id="rId15"/>
    <p:sldId id="275" r:id="rId16"/>
    <p:sldId id="258" r:id="rId17"/>
    <p:sldId id="276" r:id="rId18"/>
    <p:sldId id="262" r:id="rId19"/>
    <p:sldId id="279" r:id="rId20"/>
    <p:sldId id="280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A9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3" autoAdjust="0"/>
  </p:normalViewPr>
  <p:slideViewPr>
    <p:cSldViewPr>
      <p:cViewPr varScale="1">
        <p:scale>
          <a:sx n="68" d="100"/>
          <a:sy n="68" d="100"/>
        </p:scale>
        <p:origin x="63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696F7-BC57-4A01-9E7E-52E873F264EE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30873-48BC-49AB-AD21-FE4AA6A96A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797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696F7-BC57-4A01-9E7E-52E873F264EE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30873-48BC-49AB-AD21-FE4AA6A96A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727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696F7-BC57-4A01-9E7E-52E873F264EE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30873-48BC-49AB-AD21-FE4AA6A96A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114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696F7-BC57-4A01-9E7E-52E873F264EE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30873-48BC-49AB-AD21-FE4AA6A96A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685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696F7-BC57-4A01-9E7E-52E873F264EE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30873-48BC-49AB-AD21-FE4AA6A96A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394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696F7-BC57-4A01-9E7E-52E873F264EE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30873-48BC-49AB-AD21-FE4AA6A96A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844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696F7-BC57-4A01-9E7E-52E873F264EE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30873-48BC-49AB-AD21-FE4AA6A96A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3956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696F7-BC57-4A01-9E7E-52E873F264EE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30873-48BC-49AB-AD21-FE4AA6A96A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0951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696F7-BC57-4A01-9E7E-52E873F264EE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30873-48BC-49AB-AD21-FE4AA6A96A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387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696F7-BC57-4A01-9E7E-52E873F264EE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30873-48BC-49AB-AD21-FE4AA6A96A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902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696F7-BC57-4A01-9E7E-52E873F264EE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30873-48BC-49AB-AD21-FE4AA6A96A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910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9696F7-BC57-4A01-9E7E-52E873F264EE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830873-48BC-49AB-AD21-FE4AA6A96A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7823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42852"/>
            <a:ext cx="84296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cap="all" dirty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400" b="1" i="1" cap="all" dirty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роект</a:t>
            </a:r>
          </a:p>
          <a:p>
            <a:pPr algn="ctr"/>
            <a:r>
              <a:rPr lang="ru-RU" sz="4400" b="1" i="1" cap="all" dirty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5400" b="1" i="1" cap="all" dirty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Космос</a:t>
            </a:r>
            <a:r>
              <a:rPr lang="ru-RU" sz="4400" b="1" i="1" cap="all" dirty="0">
                <a:ln w="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42910" y="2357431"/>
            <a:ext cx="45719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buClr>
                <a:srgbClr val="99FF66"/>
              </a:buClr>
              <a:defRPr/>
            </a:pPr>
            <a:endParaRPr lang="ru-RU" kern="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algn="ctr">
              <a:spcBef>
                <a:spcPct val="20000"/>
              </a:spcBef>
              <a:buClr>
                <a:srgbClr val="99FF66"/>
              </a:buClr>
              <a:defRPr/>
            </a:pPr>
            <a:endParaRPr lang="ru-RU" kern="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538" y="2214554"/>
            <a:ext cx="6987426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Группа «Почемучки»</a:t>
            </a:r>
          </a:p>
          <a:p>
            <a:pPr algn="ctr"/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ГБДОУ детский сад № 77 комбинированного вида</a:t>
            </a:r>
          </a:p>
          <a:p>
            <a:pPr algn="ctr"/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Приморского района </a:t>
            </a:r>
          </a:p>
          <a:p>
            <a:pPr algn="ctr"/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Автор: воспитатели старшей группы</a:t>
            </a:r>
          </a:p>
          <a:p>
            <a:pPr algn="ctr"/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Смирнова Виктория Юрьевна</a:t>
            </a:r>
          </a:p>
          <a:p>
            <a:pPr algn="ctr"/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Санкт-Петербург </a:t>
            </a:r>
          </a:p>
          <a:p>
            <a:pPr algn="ctr"/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2017</a:t>
            </a:r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357166"/>
            <a:ext cx="432438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Коммуникация</a:t>
            </a:r>
            <a:endParaRPr lang="ru-RU" sz="3600" b="1" i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484784"/>
            <a:ext cx="990059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Чтение рассказов :А. Леонов «Я выхожу в космос»,</a:t>
            </a:r>
          </a:p>
          <a:p>
            <a:pPr algn="just"/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цикл познавательных статей в энциклопедиях, Н. Носов  </a:t>
            </a:r>
          </a:p>
          <a:p>
            <a:pPr algn="just"/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«Незнайка на Луне», О.А. </a:t>
            </a:r>
            <a:r>
              <a:rPr lang="ru-RU" sz="2800" i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Скоролупова</a:t>
            </a:r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«Покорение </a:t>
            </a:r>
          </a:p>
          <a:p>
            <a:pPr algn="just"/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космоса», В. Кащенко «Созвездие драконов», </a:t>
            </a:r>
          </a:p>
          <a:p>
            <a:pPr algn="just"/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П. О. </a:t>
            </a:r>
            <a:r>
              <a:rPr lang="ru-RU" sz="2800" i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Клушанцев</a:t>
            </a:r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«О чём рассказал телескоп», </a:t>
            </a:r>
          </a:p>
          <a:p>
            <a:pPr algn="just"/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Я. К. Голованов «Дорога на космодром».</a:t>
            </a:r>
          </a:p>
          <a:p>
            <a:pPr algn="just"/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Заучивание и чтение стихотворений о планетах; </a:t>
            </a:r>
          </a:p>
          <a:p>
            <a:pPr algn="just"/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обсуждение пословиц, поговорок, примет, </a:t>
            </a:r>
          </a:p>
          <a:p>
            <a:pPr algn="just"/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отгадывание загадок .</a:t>
            </a:r>
          </a:p>
          <a:p>
            <a:endParaRPr lang="ru-RU" sz="2800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5868" y="285728"/>
            <a:ext cx="481612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Беседы с детьми</a:t>
            </a:r>
            <a:r>
              <a:rPr lang="en-US" sz="36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sz="3600" b="1" i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340768"/>
            <a:ext cx="778674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«первый космонавт»;</a:t>
            </a:r>
          </a:p>
          <a:p>
            <a:pPr marL="514350" indent="-514350">
              <a:buAutoNum type="arabicPeriod"/>
            </a:pPr>
            <a:endParaRPr lang="ru-RU" sz="2800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«планеты солнечной системы»;</a:t>
            </a:r>
          </a:p>
          <a:p>
            <a:pPr marL="514350" indent="-514350">
              <a:buAutoNum type="arabicPeriod"/>
            </a:pPr>
            <a:endParaRPr lang="ru-RU" sz="2800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«наша вселенная»;</a:t>
            </a:r>
          </a:p>
          <a:p>
            <a:pPr marL="514350" indent="-514350">
              <a:buAutoNum type="arabicPeriod"/>
            </a:pPr>
            <a:endParaRPr lang="ru-RU" sz="2800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«кто такие космонавты»;</a:t>
            </a:r>
          </a:p>
          <a:p>
            <a:pPr marL="514350" indent="-514350">
              <a:buAutoNum type="arabicPeriod"/>
            </a:pPr>
            <a:endParaRPr lang="ru-RU" sz="2800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«герои космоса»;</a:t>
            </a:r>
          </a:p>
          <a:p>
            <a:pPr marL="514350" indent="-514350">
              <a:buAutoNum type="arabicPeriod"/>
            </a:pPr>
            <a:endParaRPr lang="ru-RU" sz="2800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«Первый полет в космос»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-2000296" y="142852"/>
            <a:ext cx="1301954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рассматривание иллюстраций</a:t>
            </a:r>
            <a:endParaRPr lang="ru-RU" sz="3600" b="1" i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3789040"/>
            <a:ext cx="4176464" cy="2736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133501"/>
            <a:ext cx="3600400" cy="23557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207021"/>
            <a:ext cx="3456384" cy="22086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285728"/>
            <a:ext cx="61802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Игровая деятельность</a:t>
            </a:r>
            <a:endParaRPr lang="ru-RU" sz="3600" b="1" i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285860"/>
            <a:ext cx="8780481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Подвижные игры: </a:t>
            </a:r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«Ждут нас быстрые ракеты» ,</a:t>
            </a:r>
          </a:p>
          <a:p>
            <a:pPr lvl="0"/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«Космическая </a:t>
            </a:r>
            <a:r>
              <a:rPr lang="ru-RU" sz="2800" i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эстафета»,«Ракетодром</a:t>
            </a:r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lvl="0"/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i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Невесомость»,«Солнышко</a:t>
            </a:r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дождик. </a:t>
            </a:r>
          </a:p>
          <a:p>
            <a:pPr lvl="0"/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Дидактические игры:  </a:t>
            </a:r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«Назови ласково», Восстанови</a:t>
            </a:r>
          </a:p>
          <a:p>
            <a:pPr lvl="0"/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порядок в солнечной системе», «Найди лишнее» ,</a:t>
            </a:r>
          </a:p>
          <a:p>
            <a:pPr lvl="0"/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«Подбери созвездие», «Найди недостающую ракету»,</a:t>
            </a:r>
          </a:p>
          <a:p>
            <a:pPr lvl="0"/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«Добавь словечко», «Куда летят ракеты», </a:t>
            </a:r>
          </a:p>
          <a:p>
            <a:pPr lvl="0"/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«Четвертый лишний», «Угадай планету по описанию» </a:t>
            </a:r>
          </a:p>
          <a:p>
            <a:pPr lvl="0"/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Настольные игры:</a:t>
            </a:r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«Разрезные картинки», « Лото»,</a:t>
            </a:r>
          </a:p>
          <a:p>
            <a:pPr lvl="0"/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«Домино». 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99658" y="0"/>
            <a:ext cx="732014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нетрадиционная техника</a:t>
            </a:r>
          </a:p>
          <a:p>
            <a:pPr algn="ctr"/>
            <a:r>
              <a:rPr lang="ru-RU" sz="36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Рисования</a:t>
            </a:r>
          </a:p>
          <a:p>
            <a:pPr algn="ctr"/>
            <a:r>
              <a:rPr lang="ru-RU" sz="36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(восковые мелки и гуашь)</a:t>
            </a:r>
            <a:endParaRPr lang="ru-RU" sz="3600" b="1" i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2844" y="2285992"/>
            <a:ext cx="863851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познакомить детей с нетрадиционной техникой</a:t>
            </a:r>
          </a:p>
          <a:p>
            <a:pPr>
              <a:buNone/>
            </a:pP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рисования. Развить воображение.</a:t>
            </a:r>
          </a:p>
          <a:p>
            <a:pPr>
              <a:buNone/>
            </a:pP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2844" y="1643050"/>
            <a:ext cx="56330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Название:</a:t>
            </a:r>
            <a:r>
              <a:rPr lang="ru-RU" sz="2800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«Таинственный космос»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560" y="3383663"/>
            <a:ext cx="7930510" cy="334188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620688"/>
            <a:ext cx="364849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Аппликация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038" y="1772816"/>
            <a:ext cx="2401094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коллективной композиции</a:t>
            </a:r>
          </a:p>
          <a:p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«Полёт в космос».</a:t>
            </a:r>
          </a:p>
          <a:p>
            <a:endParaRPr lang="ru-RU" sz="2800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1.Обобщить знания детей по теме «Космос».</a:t>
            </a:r>
          </a:p>
          <a:p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2.Формировать готовность работать в коллективе,</a:t>
            </a:r>
          </a:p>
          <a:p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развивать навык аккуратного наклеивания элементов</a:t>
            </a:r>
          </a:p>
          <a:p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аппликации, навык работы с ножницами.</a:t>
            </a:r>
          </a:p>
          <a:p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08349"/>
            <a:ext cx="4194969" cy="25282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3104" y="371195"/>
            <a:ext cx="4382882" cy="24653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9865" y="2924944"/>
            <a:ext cx="7004270" cy="39070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08520" y="1340768"/>
            <a:ext cx="9699480" cy="48385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Цели: </a:t>
            </a:r>
            <a:r>
              <a:rPr lang="ru-RU" sz="22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Познакомить детей с историей возникновения праздника День космонавтики , дать первоначальные сведения о планетах, Солнце,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2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Луне.</a:t>
            </a:r>
            <a:endParaRPr lang="ru-RU" sz="2200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2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2200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2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Развивать умения применять знания, умения и навыки, проявлять       активный познавательный интерес.</a:t>
            </a:r>
            <a:endParaRPr lang="ru-RU" sz="2200" i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2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Расширять словарный запас и активизировать лексику дошкольников, употребление существительных, прилагательных,(Словарь:</a:t>
            </a:r>
            <a:r>
              <a:rPr lang="ru-RU" sz="2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космос,    планеты, космический корабль, Юрий Гагарин , Валентина Терешкова )</a:t>
            </a:r>
            <a:endParaRPr lang="ru-RU" sz="2200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2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Прививать любовь к стране, к космосу ,воспитывать чувство гордости за Отечество.</a:t>
            </a:r>
            <a:endParaRPr lang="ru-RU" sz="2200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0"/>
            <a:ext cx="7200800" cy="1481508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5748" y="1620023"/>
            <a:ext cx="2880552" cy="216041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2709" y="4599013"/>
            <a:ext cx="2821291" cy="221305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37" y="1628800"/>
            <a:ext cx="2853592" cy="2079219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1959" y="2330767"/>
            <a:ext cx="3775674" cy="2656351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42742"/>
            <a:ext cx="2834126" cy="2125595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6447" y="-54749"/>
            <a:ext cx="8687553" cy="2030144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1720840"/>
            <a:ext cx="810726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Познакомились с историей развития космонавтики.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Сформировали  представления</a:t>
            </a:r>
            <a:r>
              <a:rPr lang="en-US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 космическом пространстве, солнечной системе, о космических полётах, о первых космонавтах</a:t>
            </a:r>
          </a:p>
          <a:p>
            <a:pPr marL="342900" indent="-342900">
              <a:buFont typeface="+mj-lt"/>
              <a:buAutoNum type="arabicPeriod"/>
            </a:pPr>
            <a:endParaRPr lang="ru-RU" sz="2800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2800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2800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571480"/>
            <a:ext cx="827611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Результат реализации проекта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00166" y="571480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52521" y="357166"/>
            <a:ext cx="4109588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8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роект</a:t>
            </a:r>
          </a:p>
          <a:p>
            <a:pPr algn="ctr"/>
            <a:r>
              <a:rPr lang="ru-RU" sz="4800" b="1" i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60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Космос</a:t>
            </a:r>
            <a:r>
              <a:rPr lang="ru-RU" sz="4800" b="1" i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997984"/>
            <a:ext cx="8397850" cy="4860016"/>
          </a:xfrm>
          <a:prstGeom prst="rect">
            <a:avLst/>
          </a:prstGeom>
          <a:effectLst>
            <a:outerShdw blurRad="393700" dist="38100" algn="tl" rotWithShape="0">
              <a:prstClr val="black">
                <a:alpha val="40000"/>
              </a:prstClr>
            </a:outerShdw>
            <a:softEdge rad="5080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836712"/>
            <a:ext cx="831259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i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347"/>
          <a:stretch/>
        </p:blipFill>
        <p:spPr>
          <a:xfrm>
            <a:off x="-532813" y="1808749"/>
            <a:ext cx="9686065" cy="5085184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1142984"/>
            <a:ext cx="835824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 проекта:</a:t>
            </a:r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творческий, групповой.</a:t>
            </a:r>
          </a:p>
          <a:p>
            <a:pPr algn="just"/>
            <a:endParaRPr lang="ru-RU" sz="2800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Участники проекта:</a:t>
            </a:r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дети старшей группы «Почемучки».</a:t>
            </a:r>
          </a:p>
          <a:p>
            <a:pPr algn="just"/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Возраст детей:</a:t>
            </a:r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5-6 лет.</a:t>
            </a:r>
          </a:p>
          <a:p>
            <a:pPr algn="just"/>
            <a:endParaRPr lang="ru-RU" sz="2800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Взаимодействие педагогов и родителей:</a:t>
            </a:r>
            <a:endParaRPr lang="ru-RU" sz="2800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Воспитатели группы «Почемучки» </a:t>
            </a:r>
          </a:p>
          <a:p>
            <a:pPr lvl="0" algn="just"/>
            <a:r>
              <a:rPr lang="ru-RU" sz="2800" i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Безгубова</a:t>
            </a:r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Екатерина </a:t>
            </a:r>
          </a:p>
          <a:p>
            <a:pPr lvl="0" algn="just"/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Юрьевна и Смирнова Виктория Юрьевна</a:t>
            </a:r>
          </a:p>
          <a:p>
            <a:pPr lvl="0" algn="just"/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Родители детей старшей группы «Почемучки»</a:t>
            </a:r>
          </a:p>
          <a:p>
            <a:pPr algn="just"/>
            <a:endParaRPr lang="ru-RU" sz="2800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Срок реализации проекта:</a:t>
            </a:r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2 месяца</a:t>
            </a: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 </a:t>
            </a:r>
            <a:endParaRPr lang="ru-RU" sz="2800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5984" y="285728"/>
            <a:ext cx="339766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just"/>
            <a:r>
              <a:rPr lang="ru-RU" sz="4400" b="1" i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О ПРОЕКТЕ</a:t>
            </a:r>
            <a:endParaRPr lang="ru-RU" sz="4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357554" y="107154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8996" y="1573691"/>
            <a:ext cx="86750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Недостаточные знания детей о космосе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771800" y="387360"/>
            <a:ext cx="336880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i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Проблема</a:t>
            </a:r>
            <a:endParaRPr lang="ru-RU" sz="4400" b="1" i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420888"/>
            <a:ext cx="8549314" cy="4088802"/>
          </a:xfrm>
          <a:prstGeom prst="rect">
            <a:avLst/>
          </a:prstGeom>
          <a:effectLst>
            <a:softEdge rad="1397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1412776"/>
            <a:ext cx="8786842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у детей старшего дошкольного возраста представлений о космическом пространстве, солнечной системе, о космических полётах, о первых космонавтах.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Познакомить детей с историей развития космонавтики, с символикой некоторых созвездий, строением солнечной системы.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Воспитать гордость за страну-первооткрывателей космического пространства.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Привлечь родителей к совместной деятельности.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85918" y="428604"/>
            <a:ext cx="448289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Цель и задачи:</a:t>
            </a:r>
            <a:endParaRPr lang="ru-RU" sz="4000" b="1" i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43042" y="357166"/>
            <a:ext cx="497969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i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Этапы проекта</a:t>
            </a:r>
            <a:endParaRPr lang="ru-RU" sz="4400" b="1" i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00166" y="1857364"/>
            <a:ext cx="5721053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00050" indent="-400050"/>
            <a:r>
              <a:rPr lang="ru-RU" sz="36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 этап  -подготовительный</a:t>
            </a:r>
          </a:p>
          <a:p>
            <a:pPr marL="400050" indent="-400050"/>
            <a:endParaRPr lang="ru-RU" sz="3600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indent="-400050"/>
            <a:r>
              <a:rPr lang="ru-RU" sz="36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 этап- практический</a:t>
            </a:r>
          </a:p>
          <a:p>
            <a:pPr marL="400050" indent="-400050"/>
            <a:endParaRPr lang="ru-RU" sz="3600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indent="-400050"/>
            <a:r>
              <a:rPr lang="ru-RU" sz="36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 этап- заключительный  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571480"/>
            <a:ext cx="737528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1 этап  -подготовительный</a:t>
            </a:r>
            <a:endParaRPr lang="ru-RU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51" y="1844824"/>
            <a:ext cx="914174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Выявление первоначальных знаний детей о космосе.</a:t>
            </a:r>
          </a:p>
          <a:p>
            <a:pPr marL="514350" indent="-514350">
              <a:buAutoNum type="arabicPeriod"/>
            </a:pPr>
            <a:endParaRPr lang="ru-RU" sz="2800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Информация родителей о предстоящей деятельности.</a:t>
            </a:r>
          </a:p>
          <a:p>
            <a:endParaRPr lang="ru-RU" sz="2800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Подбор литературы о космосе,  фотографий, плакатов.</a:t>
            </a:r>
          </a:p>
          <a:p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Подготовка презентации, подготовка к проведению праздника.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357166"/>
            <a:ext cx="597689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2 этап  -практический</a:t>
            </a:r>
            <a:endParaRPr lang="ru-RU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844" y="1357298"/>
            <a:ext cx="871543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Планирование деятельности в детском саду: </a:t>
            </a:r>
          </a:p>
          <a:p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«Знакомство с солнечной системой и первооткрывателями космоса»</a:t>
            </a:r>
          </a:p>
          <a:p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(чтение рассказов и стихов, беседы, лепка, нетрадиционная техника рисования, аппликация).</a:t>
            </a:r>
          </a:p>
          <a:p>
            <a:endParaRPr lang="ru-RU" sz="2800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Привлечение родителей :</a:t>
            </a:r>
          </a:p>
          <a:p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Информация в родительском уголке о начале работы над проектом, приглашение к участию. Размещение справочной информации по тематике бесед и занятий с детьми. Заучивание стихов к проведению досуга.</a:t>
            </a:r>
          </a:p>
          <a:p>
            <a:endParaRPr lang="ru-RU" sz="28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357166"/>
            <a:ext cx="684277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3 этап  -заключительный</a:t>
            </a:r>
            <a:endParaRPr lang="ru-RU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6479" y="1412776"/>
            <a:ext cx="799288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Проведение праздничного досуга с детьми старшего дошкольного возраста на тему: “Космическое путешествие”.</a:t>
            </a:r>
          </a:p>
          <a:p>
            <a:endParaRPr lang="ru-RU" sz="3200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956</TotalTime>
  <Words>628</Words>
  <Application>Microsoft Office PowerPoint</Application>
  <PresentationFormat>Экран (4:3)</PresentationFormat>
  <Paragraphs>124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Computer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Дима</cp:lastModifiedBy>
  <cp:revision>110</cp:revision>
  <dcterms:created xsi:type="dcterms:W3CDTF">2014-02-03T15:50:59Z</dcterms:created>
  <dcterms:modified xsi:type="dcterms:W3CDTF">2019-03-11T21:45:06Z</dcterms:modified>
</cp:coreProperties>
</file>