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6FD2E4-4416-4367-B901-EB3AA672C09A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CA83FC-FB58-47E4-80FF-4C590BCA5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400" b="1" dirty="0"/>
              <a:t>Классный час на тему: «Интернет зависимость»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m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928802"/>
            <a:ext cx="6750890" cy="450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35798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b="1" dirty="0" smtClean="0"/>
              <a:t>Опасность </a:t>
            </a:r>
            <a:r>
              <a:rPr lang="ru-RU" sz="5100" b="1" dirty="0"/>
              <a:t>компьютерной </a:t>
            </a:r>
            <a:r>
              <a:rPr lang="ru-RU" sz="5100" b="1" dirty="0" smtClean="0"/>
              <a:t>зависимости</a:t>
            </a:r>
          </a:p>
          <a:p>
            <a:pPr algn="ctr">
              <a:buNone/>
            </a:pPr>
            <a:endParaRPr lang="ru-RU" sz="3800" dirty="0"/>
          </a:p>
          <a:p>
            <a:r>
              <a:rPr lang="ru-RU" sz="3800" dirty="0"/>
              <a:t>1.Компьютер становится мощным стимулом и главным объектом для общения.</a:t>
            </a:r>
          </a:p>
          <a:p>
            <a:r>
              <a:rPr lang="ru-RU" sz="3800" dirty="0"/>
              <a:t>2.В процессе игр, или нахождения в интернете человек теряет контроль за временем.</a:t>
            </a:r>
          </a:p>
          <a:p>
            <a:r>
              <a:rPr lang="ru-RU" sz="3800" dirty="0"/>
              <a:t>3.Подросток может проявлять агрессию, в случае лишения его доступа к компьютерным играм.</a:t>
            </a:r>
          </a:p>
          <a:p>
            <a:r>
              <a:rPr lang="ru-RU" sz="3800" dirty="0"/>
              <a:t>4.Простота достижения цели в играх может повлиять на уверенность ребенка, что и в реальной жизни все так же просто и можно «заново начать» игру.</a:t>
            </a:r>
          </a:p>
          <a:p>
            <a:r>
              <a:rPr lang="ru-RU" sz="3800" dirty="0"/>
              <a:t>5.Из-за пренебрежительного отношения к еде может возникать недостаточность витаминов и минералов.</a:t>
            </a:r>
          </a:p>
          <a:p>
            <a:r>
              <a:rPr lang="ru-RU" sz="3800" dirty="0"/>
              <a:t>6.Многочасовое непрерывное нахождение перед </a:t>
            </a:r>
            <a:r>
              <a:rPr lang="ru-RU" sz="3800" dirty="0" smtClean="0"/>
              <a:t> монитором </a:t>
            </a:r>
            <a:r>
              <a:rPr lang="ru-RU" sz="3800" dirty="0"/>
              <a:t>может вызвать нарушение зрения, снижение иммунитета, головные боли, усталость, бессонницу.</a:t>
            </a:r>
          </a:p>
          <a:p>
            <a:r>
              <a:rPr lang="ru-RU" sz="3800" dirty="0"/>
              <a:t>7.Могут наблюдаться проблемы с осанкой, появляться головные боли.</a:t>
            </a:r>
          </a:p>
          <a:p>
            <a:r>
              <a:rPr lang="ru-RU" sz="3800" dirty="0"/>
              <a:t>8.Дети перестают фантазировать, снижается способность создавать визуальные образы</a:t>
            </a:r>
          </a:p>
          <a:p>
            <a:r>
              <a:rPr lang="ru-RU" sz="3800" dirty="0"/>
              <a:t>9.Компьютерная зависимость формируется намного быстрее, чем любая другая традиционная зависимость: курение, наркотики, алкоголь, игра на деньги.</a:t>
            </a:r>
          </a:p>
          <a:p>
            <a:r>
              <a:rPr lang="ru-RU" sz="3800" dirty="0"/>
              <a:t>10.Часто подросток может пренебрегать своим внешним видом и личной гигиеной. </a:t>
            </a:r>
          </a:p>
          <a:p>
            <a:r>
              <a:rPr lang="ru-RU" sz="3800" dirty="0"/>
              <a:t>11. Могут возникать депрессии, при долгом нахождении без компьютера.  </a:t>
            </a:r>
          </a:p>
          <a:p>
            <a:r>
              <a:rPr lang="ru-RU" sz="3800" dirty="0"/>
              <a:t>12.Дом и семья уходят на второй план. </a:t>
            </a:r>
          </a:p>
          <a:p>
            <a:r>
              <a:rPr lang="ru-RU" sz="3800" dirty="0"/>
              <a:t>13.Могут наблюдаться проблемы с учебой.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3857652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Номофобия</a:t>
            </a:r>
            <a:r>
              <a:rPr lang="ru-RU" dirty="0" smtClean="0"/>
              <a:t>-  состояние тревоги у людей, которые лишились доступа к мобильному телефону.</a:t>
            </a:r>
          </a:p>
          <a:p>
            <a:pPr>
              <a:buNone/>
            </a:pPr>
            <a:r>
              <a:rPr lang="ru-RU" dirty="0" smtClean="0"/>
              <a:t>     По результатам исследований, около половины пользователей страдают </a:t>
            </a:r>
            <a:r>
              <a:rPr lang="ru-RU" dirty="0" err="1" smtClean="0"/>
              <a:t>номофобией</a:t>
            </a:r>
            <a:r>
              <a:rPr lang="ru-RU" dirty="0" smtClean="0"/>
              <a:t>. Это уже десятки миллионов людей, включая детей. Наиболее зависимыми от телефона оказались люди в возрасте от 18 до 24 лет. Они чувствовали дискомфорт даже когда расставались с телефоном на несколько минут.</a:t>
            </a:r>
          </a:p>
          <a:p>
            <a:endParaRPr lang="ru-RU" dirty="0"/>
          </a:p>
        </p:txBody>
      </p:sp>
      <p:pic>
        <p:nvPicPr>
          <p:cNvPr id="4" name="Рисунок 3" descr="d24a79251b8772e58b8c25b05b818d9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604" flipH="1">
            <a:off x="4214810" y="3929066"/>
            <a:ext cx="4239447" cy="259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325756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Симптомы зависимости:</a:t>
            </a:r>
            <a:endParaRPr lang="ru-RU" dirty="0" smtClean="0"/>
          </a:p>
          <a:p>
            <a:pPr lvl="0"/>
            <a:r>
              <a:rPr lang="ru-RU" dirty="0" smtClean="0"/>
              <a:t>Человек никогда не может отключить телефон;</a:t>
            </a:r>
          </a:p>
          <a:p>
            <a:pPr lvl="0"/>
            <a:r>
              <a:rPr lang="ru-RU" dirty="0" smtClean="0"/>
              <a:t>Человек постоянно боится ситуации потери связи (просто сядет батарейка);</a:t>
            </a:r>
          </a:p>
          <a:p>
            <a:pPr lvl="0"/>
            <a:r>
              <a:rPr lang="ru-RU" dirty="0" smtClean="0"/>
              <a:t>Человек постоянно проверяет новые сообщения, звонки.</a:t>
            </a:r>
          </a:p>
          <a:p>
            <a:endParaRPr lang="ru-RU" dirty="0"/>
          </a:p>
        </p:txBody>
      </p:sp>
      <p:pic>
        <p:nvPicPr>
          <p:cNvPr id="4" name="Рисунок 3" descr="b36921d060f3b5a7c7c517a4aa7734c2295a65f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143240" y="2928934"/>
            <a:ext cx="5556684" cy="365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358246" cy="6000792"/>
          </a:xfrm>
        </p:spPr>
        <p:txBody>
          <a:bodyPr>
            <a:normAutofit fontScale="85000" lnSpcReduction="20000"/>
          </a:bodyPr>
          <a:lstStyle/>
          <a:p>
            <a:pPr algn="ctr" fontAlgn="base">
              <a:buNone/>
            </a:pPr>
            <a:r>
              <a:rPr lang="ru-RU" b="1" dirty="0" smtClean="0"/>
              <a:t>Способы выхода из компьютерной зависимости</a:t>
            </a:r>
          </a:p>
          <a:p>
            <a:pPr fontAlgn="base"/>
            <a:r>
              <a:rPr lang="ru-RU" i="1" dirty="0" smtClean="0"/>
              <a:t>Как происходит лечение компьютерной зависимости</a:t>
            </a:r>
          </a:p>
          <a:p>
            <a:pPr fontAlgn="base"/>
            <a:r>
              <a:rPr lang="ru-RU" dirty="0" smtClean="0"/>
              <a:t>Возникнувшая недавно, непрочная компьютерная зависимость легко поддается коррекции. На начальных этапах можно попробовать самостоятельно решить данную проблему, в сложных случаях должен вмешиваться специалист, который имеет опыт и знание того, как лечить компьютерную зависимость. Следующие советы помогут снизить влияние компьютера.</a:t>
            </a:r>
          </a:p>
          <a:p>
            <a:pPr fontAlgn="base"/>
            <a:r>
              <a:rPr lang="ru-RU" dirty="0" smtClean="0"/>
              <a:t>Избавление от зависимостей требует времени, непродуктивно отказываться от компьютера сразу. Но с каждым днем можно постепенно сокращать количество часов, которые человек за ним проводит.</a:t>
            </a:r>
          </a:p>
          <a:p>
            <a:pPr fontAlgn="base"/>
            <a:r>
              <a:rPr lang="ru-RU" dirty="0" smtClean="0"/>
              <a:t>Чтобы выход из состояния зависимости был менее болезненным, нужно уделять внимание другим увлечениям или придумать себе новое хобби. Для компенсации сидячего образа жизни идеально подойдут пешие прогулки, занятие спортом.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02363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1. Как часто ты играешь в компьютер?</a:t>
            </a:r>
            <a:endParaRPr lang="ru-RU" dirty="0" smtClean="0"/>
          </a:p>
          <a:p>
            <a:r>
              <a:rPr lang="ru-RU" dirty="0" smtClean="0"/>
              <a:t>а) каждый день</a:t>
            </a:r>
          </a:p>
          <a:p>
            <a:r>
              <a:rPr lang="ru-RU" dirty="0" smtClean="0"/>
              <a:t>б) день через день</a:t>
            </a:r>
          </a:p>
          <a:p>
            <a:r>
              <a:rPr lang="ru-RU" dirty="0" smtClean="0"/>
              <a:t>в) когда не чем заняться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2. По сколько часов в день играешь?</a:t>
            </a:r>
            <a:endParaRPr lang="ru-RU" dirty="0" smtClean="0"/>
          </a:p>
          <a:p>
            <a:r>
              <a:rPr lang="ru-RU" dirty="0" smtClean="0"/>
              <a:t>а) 2-3 часа и больше</a:t>
            </a:r>
          </a:p>
          <a:p>
            <a:r>
              <a:rPr lang="ru-RU" dirty="0" smtClean="0"/>
              <a:t>б) 1 час или 2 часа (заигрываюсь) </a:t>
            </a:r>
          </a:p>
          <a:p>
            <a:r>
              <a:rPr lang="ru-RU" dirty="0" smtClean="0"/>
              <a:t>в) часик максимум -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3. Сам ли ты выключаешь компьютер?</a:t>
            </a:r>
            <a:endParaRPr lang="ru-RU" dirty="0" smtClean="0"/>
          </a:p>
          <a:p>
            <a:r>
              <a:rPr lang="ru-RU" dirty="0" smtClean="0"/>
              <a:t>а) Пока компьютер. не перегреется или родители не выдернут сетевой фильтр</a:t>
            </a:r>
            <a:r>
              <a:rPr lang="ru-RU" dirty="0" smtClean="0"/>
              <a:t>, или </a:t>
            </a:r>
            <a:r>
              <a:rPr lang="ru-RU" dirty="0" smtClean="0"/>
              <a:t>пока сам не засну, или пока цвета перестаю различать, или пока спина не </a:t>
            </a:r>
            <a:r>
              <a:rPr lang="ru-RU" dirty="0" err="1" smtClean="0"/>
              <a:t>разболится</a:t>
            </a:r>
            <a:r>
              <a:rPr lang="ru-RU" dirty="0" smtClean="0"/>
              <a:t>, вообще не выключаю </a:t>
            </a:r>
          </a:p>
          <a:p>
            <a:r>
              <a:rPr lang="ru-RU" dirty="0" smtClean="0"/>
              <a:t>б) когда как , иногда сам выключаю компьютер</a:t>
            </a:r>
          </a:p>
          <a:p>
            <a:r>
              <a:rPr lang="ru-RU" dirty="0" smtClean="0"/>
              <a:t>в) сам и по своей воле выключаю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4. Когда есть время, ты его тратишь на ..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/>
              <a:t>а) на компьютер. на что же ещё</a:t>
            </a:r>
          </a:p>
          <a:p>
            <a:r>
              <a:rPr lang="ru-RU" dirty="0" smtClean="0"/>
              <a:t>б) всё зависит от случая (могу и за компьютером посидеть)</a:t>
            </a:r>
          </a:p>
          <a:p>
            <a:r>
              <a:rPr lang="ru-RU" dirty="0" smtClean="0"/>
              <a:t>в) вряд ли сяду за этот ящик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5. Прогуливал ли ты учёбу, другое важное мероприятие ради того, чтобы поиграть в компьютер?</a:t>
            </a:r>
            <a:endParaRPr lang="ru-RU" dirty="0" smtClean="0"/>
          </a:p>
          <a:p>
            <a:r>
              <a:rPr lang="ru-RU" dirty="0" smtClean="0"/>
              <a:t>а) да прогуливал</a:t>
            </a:r>
          </a:p>
          <a:p>
            <a:r>
              <a:rPr lang="ru-RU" dirty="0" smtClean="0"/>
              <a:t>б) было пару раз да и то не такое важное событие</a:t>
            </a:r>
          </a:p>
          <a:p>
            <a:r>
              <a:rPr lang="ru-RU" dirty="0" smtClean="0"/>
              <a:t>в) нет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6. Часто ли ты думаешь о самом компьютере или играх на компьютере?</a:t>
            </a:r>
            <a:endParaRPr lang="ru-RU" dirty="0" smtClean="0"/>
          </a:p>
          <a:p>
            <a:r>
              <a:rPr lang="ru-RU" dirty="0" smtClean="0"/>
              <a:t>а) да постоянно </a:t>
            </a:r>
          </a:p>
          <a:p>
            <a:r>
              <a:rPr lang="ru-RU" dirty="0" smtClean="0"/>
              <a:t>б) пару раз на день вспоминаю </a:t>
            </a:r>
          </a:p>
          <a:p>
            <a:r>
              <a:rPr lang="ru-RU" dirty="0" smtClean="0"/>
              <a:t>в) редко, почти не вспоминаю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7. Какую роль для тебя играет компьютер?</a:t>
            </a:r>
            <a:endParaRPr lang="ru-RU" dirty="0" smtClean="0"/>
          </a:p>
          <a:p>
            <a:r>
              <a:rPr lang="ru-RU" dirty="0" smtClean="0"/>
              <a:t>а) всё или почти всё</a:t>
            </a:r>
          </a:p>
          <a:p>
            <a:r>
              <a:rPr lang="ru-RU" dirty="0" smtClean="0"/>
              <a:t>б) значит много, но ещё есть много вещей которые для меня значат не меньше </a:t>
            </a:r>
          </a:p>
          <a:p>
            <a:r>
              <a:rPr lang="ru-RU" dirty="0" smtClean="0"/>
              <a:t>в) ни какой роли он для меня не играет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8. Приходя домой ты первым делом...</a:t>
            </a:r>
            <a:endParaRPr lang="ru-RU" dirty="0" smtClean="0"/>
          </a:p>
          <a:p>
            <a:r>
              <a:rPr lang="ru-RU" dirty="0" smtClean="0"/>
              <a:t>а) сажусь за компьютер</a:t>
            </a:r>
          </a:p>
          <a:p>
            <a:r>
              <a:rPr lang="ru-RU" dirty="0" smtClean="0"/>
              <a:t>б) всегда по - разному могу и за компьютер сесть</a:t>
            </a:r>
          </a:p>
          <a:p>
            <a:r>
              <a:rPr lang="ru-RU" dirty="0" smtClean="0"/>
              <a:t>в) ну уж точно не сяду за компьютер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878" y="1357298"/>
            <a:ext cx="8501122" cy="51377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Подсчитайте суммарный балл:</a:t>
            </a:r>
            <a:endParaRPr lang="ru-RU" dirty="0" smtClean="0"/>
          </a:p>
          <a:p>
            <a:r>
              <a:rPr lang="ru-RU" dirty="0" smtClean="0"/>
              <a:t>От 8 до 12 баллов: норма</a:t>
            </a:r>
          </a:p>
          <a:p>
            <a:r>
              <a:rPr lang="ru-RU" dirty="0" smtClean="0"/>
              <a:t>От 13 до 18 баллов: пока зависимости нет, но стоит обратить пристальное внимание на свои занятия.</a:t>
            </a:r>
          </a:p>
          <a:p>
            <a:r>
              <a:rPr lang="ru-RU" dirty="0" smtClean="0"/>
              <a:t>От 19 до 24 баллов: компьютерная зависимость, необходимо обратиться к семейному психологу.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" name="Содержимое 3" descr="image-435-39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57298"/>
            <a:ext cx="7068107" cy="53010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/>
              <a:t>Интернет-зависимость – это навязчивое желание человека получить доступ в сеть, которое часто отнимает у нас время, отведенное на: учебу, чтение книг, общение с родителями и друзьями, на прогулки на свежем воздухе.</a:t>
            </a:r>
          </a:p>
          <a:p>
            <a:endParaRPr lang="ru-RU" dirty="0"/>
          </a:p>
        </p:txBody>
      </p:sp>
      <p:pic>
        <p:nvPicPr>
          <p:cNvPr id="4" name="Рисунок 3" descr="Internet-Zavisimos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643182"/>
            <a:ext cx="6243649" cy="3902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По </a:t>
            </a:r>
            <a:r>
              <a:rPr lang="ru-RU" sz="2400" dirty="0"/>
              <a:t>данным опроса, 53% россиян до 24 лет страдают </a:t>
            </a:r>
            <a:r>
              <a:rPr lang="ru-RU" sz="2400" dirty="0" err="1"/>
              <a:t>интернет-зависимостью</a:t>
            </a:r>
            <a:r>
              <a:rPr lang="ru-RU" sz="2400" dirty="0"/>
              <a:t>.</a:t>
            </a:r>
          </a:p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dirty="0"/>
              <a:t>Люди так привыкли к своим мобильным устройствам, что не расстаются с ними не только в течение дня, но и до самого сна: проверяют почту, смотрят что-то в интернете, играют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      На </a:t>
            </a:r>
            <a:r>
              <a:rPr lang="ru-RU" sz="2400" dirty="0"/>
              <a:t>виртуальный мир, мы тратим время, которое следовало бы уделить своей семье.</a:t>
            </a:r>
          </a:p>
        </p:txBody>
      </p:sp>
      <p:pic>
        <p:nvPicPr>
          <p:cNvPr id="4" name="Рисунок 3" descr="Lechenie-zavisimosti-2.jpg"/>
          <p:cNvPicPr>
            <a:picLocks noChangeAspect="1"/>
          </p:cNvPicPr>
          <p:nvPr/>
        </p:nvPicPr>
        <p:blipFill>
          <a:blip r:embed="rId2"/>
          <a:srcRect b="27112"/>
          <a:stretch>
            <a:fillRect/>
          </a:stretch>
        </p:blipFill>
        <p:spPr>
          <a:xfrm>
            <a:off x="1571604" y="3714752"/>
            <a:ext cx="6143668" cy="2985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442912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Среднестатистический </a:t>
            </a:r>
            <a:r>
              <a:rPr lang="ru-RU" sz="2800" dirty="0"/>
              <a:t>школьник проводит за компьютером от 2 до 6 часов. </a:t>
            </a: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/>
              <a:t>    Около </a:t>
            </a:r>
            <a:r>
              <a:rPr lang="ru-RU" sz="2800" dirty="0"/>
              <a:t>70% детей проводит свободное время за играми с сюжетами жестокости и насилия. </a:t>
            </a:r>
          </a:p>
        </p:txBody>
      </p:sp>
      <p:pic>
        <p:nvPicPr>
          <p:cNvPr id="4" name="Рисунок 3" descr="561251_1.png"/>
          <p:cNvPicPr>
            <a:picLocks noChangeAspect="1"/>
          </p:cNvPicPr>
          <p:nvPr/>
        </p:nvPicPr>
        <p:blipFill>
          <a:blip r:embed="rId2"/>
          <a:srcRect l="6311" r="2927"/>
          <a:stretch>
            <a:fillRect/>
          </a:stretch>
        </p:blipFill>
        <p:spPr>
          <a:xfrm>
            <a:off x="4429124" y="2571744"/>
            <a:ext cx="4429124" cy="39954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57148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Компьютерная зависимость у детей приобрела масштаб эпидемии.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iznaki.jpg"/>
          <p:cNvPicPr>
            <a:picLocks noGrp="1" noChangeAspect="1"/>
          </p:cNvPicPr>
          <p:nvPr>
            <p:ph idx="1"/>
          </p:nvPr>
        </p:nvPicPr>
        <p:blipFill>
          <a:blip r:embed="rId2"/>
          <a:srcRect b="19122"/>
          <a:stretch>
            <a:fillRect/>
          </a:stretch>
        </p:blipFill>
        <p:spPr>
          <a:xfrm>
            <a:off x="428596" y="0"/>
            <a:ext cx="821452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664371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Где прячется опасность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r>
              <a:rPr lang="ru-RU" dirty="0" smtClean="0">
                <a:solidFill>
                  <a:schemeClr val="bg1"/>
                </a:solidFill>
              </a:rPr>
              <a:t> Интернет-зависимость у подростков может быть недифференцированной (ребенка патологически интересует компьютерная техника вообще). Но чаще можно выделить основную направленность:</a:t>
            </a:r>
          </a:p>
          <a:p>
            <a:r>
              <a:rPr lang="ru-RU" dirty="0" smtClean="0"/>
              <a:t> подростковая </a:t>
            </a:r>
            <a:r>
              <a:rPr lang="ru-RU" dirty="0" err="1" smtClean="0"/>
              <a:t>игромания</a:t>
            </a:r>
            <a:r>
              <a:rPr lang="ru-RU" dirty="0" smtClean="0"/>
              <a:t> (зависимость от компьютерных игр у подростков)</a:t>
            </a:r>
          </a:p>
          <a:p>
            <a:r>
              <a:rPr lang="ru-RU" dirty="0" smtClean="0"/>
              <a:t>зависимость от ленты (</a:t>
            </a:r>
            <a:r>
              <a:rPr lang="ru-RU" dirty="0" err="1" smtClean="0"/>
              <a:t>ВКонтакте</a:t>
            </a:r>
            <a:r>
              <a:rPr lang="ru-RU" dirty="0" smtClean="0"/>
              <a:t>, </a:t>
            </a:r>
            <a:r>
              <a:rPr lang="ru-RU" dirty="0" err="1" smtClean="0"/>
              <a:t>Инстаграм</a:t>
            </a:r>
            <a:r>
              <a:rPr lang="ru-RU" dirty="0" smtClean="0"/>
              <a:t> и другие сети предлагают неограниченный поток новостей на стене); </a:t>
            </a:r>
          </a:p>
          <a:p>
            <a:r>
              <a:rPr lang="ru-RU" dirty="0" smtClean="0"/>
              <a:t>пристрастие к </a:t>
            </a:r>
            <a:r>
              <a:rPr lang="ru-RU" dirty="0" err="1" smtClean="0"/>
              <a:t>онлайн-покупкам</a:t>
            </a:r>
            <a:r>
              <a:rPr lang="ru-RU" dirty="0" smtClean="0"/>
              <a:t> при наличии электронных денег у подростка; </a:t>
            </a:r>
          </a:p>
          <a:p>
            <a:r>
              <a:rPr lang="ru-RU" dirty="0" smtClean="0"/>
              <a:t>коммуникативная зависимость от компьютера: страсть к общению или знакомствам в Сети;</a:t>
            </a:r>
          </a:p>
          <a:p>
            <a:r>
              <a:rPr lang="ru-RU" dirty="0" smtClean="0"/>
              <a:t> у старших подростков возможны </a:t>
            </a:r>
            <a:r>
              <a:rPr lang="ru-RU" dirty="0" err="1" smtClean="0"/>
              <a:t>киберсексуальные</a:t>
            </a:r>
            <a:r>
              <a:rPr lang="ru-RU" dirty="0" smtClean="0"/>
              <a:t> формы пристрастия (просмотр фото, видео, анимация).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5286380" cy="657227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/>
              <a:t>Причины интернет зависимости: </a:t>
            </a: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/>
              <a:t>Недостаток общения со сверстниками и значимыми для ребенка людьми.</a:t>
            </a:r>
          </a:p>
          <a:p>
            <a:pPr>
              <a:buNone/>
            </a:pPr>
            <a:r>
              <a:rPr lang="ru-RU" dirty="0"/>
              <a:t>-Недостаток внимания со стороны родителей.</a:t>
            </a:r>
          </a:p>
          <a:p>
            <a:pPr>
              <a:buNone/>
            </a:pPr>
            <a:r>
              <a:rPr lang="ru-RU" dirty="0"/>
              <a:t>-Неуверенность в себе и своих силах, застенчивость, комплексы и трудности в общении.</a:t>
            </a:r>
          </a:p>
          <a:p>
            <a:pPr>
              <a:buNone/>
            </a:pPr>
            <a:r>
              <a:rPr lang="ru-RU" dirty="0"/>
              <a:t>-Склонность  к быстрому «впитыванию» всего нового, интересного.</a:t>
            </a:r>
          </a:p>
          <a:p>
            <a:pPr>
              <a:buNone/>
            </a:pPr>
            <a:r>
              <a:rPr lang="ru-RU" dirty="0"/>
              <a:t>-Желание  быть «как все» его сверстники, следовать за их увлечениями, не отставать.</a:t>
            </a:r>
          </a:p>
          <a:p>
            <a:pPr>
              <a:buNone/>
            </a:pPr>
            <a:r>
              <a:rPr lang="ru-RU" dirty="0"/>
              <a:t>-Отсутствие  увлечений или хобби, любых других привязанностей, не связанных с компьютером.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kompyuternaya-zavisimost-u-rebenka.jpg"/>
          <p:cNvPicPr>
            <a:picLocks noChangeAspect="1"/>
          </p:cNvPicPr>
          <p:nvPr/>
        </p:nvPicPr>
        <p:blipFill>
          <a:blip r:embed="rId2"/>
          <a:srcRect l="16666" r="6666"/>
          <a:stretch>
            <a:fillRect/>
          </a:stretch>
        </p:blipFill>
        <p:spPr>
          <a:xfrm rot="21199182">
            <a:off x="5156919" y="2951158"/>
            <a:ext cx="3790521" cy="2908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21510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Выделяют симптомы компьютерной зависимости </a:t>
            </a:r>
            <a:endParaRPr lang="ru-RU" b="1" dirty="0" smtClean="0"/>
          </a:p>
          <a:p>
            <a:pPr>
              <a:buNone/>
            </a:pPr>
            <a:endParaRPr lang="ru-RU" u="sng" dirty="0"/>
          </a:p>
          <a:p>
            <a:pPr>
              <a:buNone/>
            </a:pPr>
            <a:r>
              <a:rPr lang="ru-RU" i="1" u="sng" dirty="0"/>
              <a:t>Психологические симптомы</a:t>
            </a:r>
            <a:endParaRPr lang="ru-RU" u="sng" dirty="0"/>
          </a:p>
          <a:p>
            <a:pPr lvl="0"/>
            <a:r>
              <a:rPr lang="ru-RU" dirty="0"/>
              <a:t>хорошее самочувствие или эйфория за компьютером;</a:t>
            </a:r>
          </a:p>
          <a:p>
            <a:pPr lvl="0"/>
            <a:r>
              <a:rPr lang="ru-RU" dirty="0"/>
              <a:t>невозможность остановиться;</a:t>
            </a:r>
          </a:p>
          <a:p>
            <a:pPr lvl="0"/>
            <a:r>
              <a:rPr lang="ru-RU" dirty="0"/>
              <a:t>увеличение количества времени, проводимого за компьютером;</a:t>
            </a:r>
          </a:p>
          <a:p>
            <a:pPr lvl="0"/>
            <a:r>
              <a:rPr lang="ru-RU" dirty="0"/>
              <a:t>пренебрежение семьёй и друзьями;</a:t>
            </a:r>
          </a:p>
          <a:p>
            <a:pPr lvl="0"/>
            <a:r>
              <a:rPr lang="ru-RU" dirty="0"/>
              <a:t>ощущение пустоты, депрессии, раздражения при нахождении не за компьютером;</a:t>
            </a:r>
          </a:p>
          <a:p>
            <a:pPr lvl="0"/>
            <a:r>
              <a:rPr lang="ru-RU" dirty="0"/>
              <a:t>проблемы с работой или с учёбой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>
              <a:buNone/>
            </a:pPr>
            <a:r>
              <a:rPr lang="ru-RU" i="1" u="sng" dirty="0"/>
              <a:t>Физические симптомы</a:t>
            </a:r>
            <a:endParaRPr lang="ru-RU" u="sng" dirty="0"/>
          </a:p>
          <a:p>
            <a:pPr lvl="0"/>
            <a:r>
              <a:rPr lang="ru-RU" dirty="0"/>
              <a:t>сухость в глазах;</a:t>
            </a:r>
          </a:p>
          <a:p>
            <a:pPr lvl="0"/>
            <a:r>
              <a:rPr lang="ru-RU" dirty="0"/>
              <a:t>головные боли;</a:t>
            </a:r>
          </a:p>
          <a:p>
            <a:pPr lvl="0"/>
            <a:r>
              <a:rPr lang="ru-RU" dirty="0"/>
              <a:t>боли в спине;</a:t>
            </a:r>
          </a:p>
          <a:p>
            <a:pPr lvl="0"/>
            <a:r>
              <a:rPr lang="ru-RU" dirty="0"/>
              <a:t>нерегулярное питание, пропуск приёмов пищи;</a:t>
            </a:r>
          </a:p>
          <a:p>
            <a:pPr lvl="0"/>
            <a:r>
              <a:rPr lang="ru-RU" dirty="0"/>
              <a:t>пренебрежение личной гигиеной;</a:t>
            </a:r>
          </a:p>
          <a:p>
            <a:pPr lvl="0"/>
            <a:r>
              <a:rPr lang="ru-RU" dirty="0"/>
              <a:t>расстройства сна, изменение режима сна.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45343">
            <a:off x="6541833" y="3824657"/>
            <a:ext cx="2310372" cy="2358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571612"/>
            <a:ext cx="4857752" cy="55721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Один </a:t>
            </a:r>
            <a:r>
              <a:rPr lang="ru-RU" dirty="0"/>
              <a:t>из наиболее популярных видов развлечений, появившихся с развитием </a:t>
            </a:r>
            <a:r>
              <a:rPr lang="ru-RU" dirty="0" err="1"/>
              <a:t>гаджетов</a:t>
            </a:r>
            <a:r>
              <a:rPr lang="ru-RU" dirty="0"/>
              <a:t>, являются всевозможные компьютерные игры. Так втягивая человека в виртуальный мир, зависимость становится разрушающим психику заболеванием, в результате которого, он может потерять все, работу, семью, здоровье, а порой и жизнь. Зависимость приводит к физическому истощению и даже к самоубийству.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432634910_1432570306_prkt-30.jpg"/>
          <p:cNvPicPr>
            <a:picLocks noChangeAspect="1"/>
          </p:cNvPicPr>
          <p:nvPr/>
        </p:nvPicPr>
        <p:blipFill>
          <a:blip r:embed="rId2"/>
          <a:srcRect r="13251"/>
          <a:stretch>
            <a:fillRect/>
          </a:stretch>
        </p:blipFill>
        <p:spPr>
          <a:xfrm>
            <a:off x="285720" y="1643050"/>
            <a:ext cx="4000528" cy="44532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00042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/>
              <a:t>Самая частая зависимость подростков это зависимость от </a:t>
            </a:r>
            <a:r>
              <a:rPr lang="ru-RU" sz="2800" b="1" dirty="0" err="1" smtClean="0"/>
              <a:t>онлайн-игр</a:t>
            </a:r>
            <a:r>
              <a:rPr lang="ru-RU" sz="2800" b="1" dirty="0" smtClean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113</TotalTime>
  <Words>1160</Words>
  <Application>Microsoft Office PowerPoint</Application>
  <PresentationFormat>Экран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Классный час на тему: «Интернет зависимость»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«Интернет зависимость»</dc:title>
  <dc:creator>User</dc:creator>
  <cp:lastModifiedBy>Ульянова Галина Владимировна</cp:lastModifiedBy>
  <cp:revision>12</cp:revision>
  <dcterms:created xsi:type="dcterms:W3CDTF">2019-03-10T18:20:28Z</dcterms:created>
  <dcterms:modified xsi:type="dcterms:W3CDTF">2019-03-11T05:26:10Z</dcterms:modified>
</cp:coreProperties>
</file>