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62" r:id="rId3"/>
    <p:sldId id="263" r:id="rId4"/>
    <p:sldId id="272" r:id="rId5"/>
    <p:sldId id="273" r:id="rId6"/>
    <p:sldId id="301" r:id="rId7"/>
    <p:sldId id="302" r:id="rId8"/>
    <p:sldId id="30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26876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86597" y="71476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«Священные места Тувы»</a:t>
            </a:r>
            <a:endParaRPr lang="ru-RU" sz="2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8" name="Picture 4" descr="http://xn--d1aiaffnedrlat.xn--p1ai/upload/medialibrary/4e5/4e51d262aff00d564117f382139fbc6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614" y="1665104"/>
            <a:ext cx="4696780" cy="313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19048" y="5013176"/>
            <a:ext cx="5085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Автор: ученица 5 «а» класса  </a:t>
            </a:r>
            <a:r>
              <a:rPr lang="ru-RU" b="1" dirty="0" err="1" smtClean="0"/>
              <a:t>Дилгижек</a:t>
            </a:r>
            <a:r>
              <a:rPr lang="ru-RU" b="1" dirty="0" smtClean="0"/>
              <a:t> </a:t>
            </a:r>
            <a:r>
              <a:rPr lang="ru-RU" b="1" dirty="0" err="1" smtClean="0"/>
              <a:t>Чимис</a:t>
            </a:r>
            <a:endParaRPr lang="ru-RU" b="1" dirty="0" smtClean="0"/>
          </a:p>
          <a:p>
            <a:r>
              <a:rPr lang="ru-RU" b="1" dirty="0" smtClean="0"/>
              <a:t>МБОУ </a:t>
            </a:r>
            <a:r>
              <a:rPr lang="ru-RU" b="1" dirty="0" err="1" smtClean="0"/>
              <a:t>Сукпакская</a:t>
            </a:r>
            <a:r>
              <a:rPr lang="ru-RU" b="1" dirty="0" smtClean="0"/>
              <a:t> СОШ им. Б.И. </a:t>
            </a:r>
            <a:r>
              <a:rPr lang="ru-RU" b="1" dirty="0" err="1" smtClean="0"/>
              <a:t>Араптана</a:t>
            </a:r>
            <a:endParaRPr lang="ru-RU" b="1" dirty="0" smtClean="0"/>
          </a:p>
          <a:p>
            <a:r>
              <a:rPr lang="ru-RU" b="1" dirty="0" smtClean="0"/>
              <a:t>Руководитель: </a:t>
            </a:r>
            <a:r>
              <a:rPr lang="ru-RU" b="1" dirty="0"/>
              <a:t>у</a:t>
            </a:r>
            <a:r>
              <a:rPr lang="ru-RU" b="1" dirty="0" smtClean="0"/>
              <a:t>читель истории </a:t>
            </a:r>
            <a:r>
              <a:rPr lang="ru-RU" b="1" dirty="0" err="1" smtClean="0"/>
              <a:t>Сандак</a:t>
            </a:r>
            <a:r>
              <a:rPr lang="ru-RU" b="1" dirty="0" smtClean="0"/>
              <a:t> Л.А.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816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674400"/>
            <a:ext cx="748883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/>
              <a:t>      Священные места </a:t>
            </a:r>
            <a:r>
              <a:rPr lang="ru-RU" sz="2200" dirty="0" smtClean="0"/>
              <a:t>– это места, по поверьям народа, обладающие сильной энергетикой, куда люди отправляются за духовным очищением.</a:t>
            </a:r>
          </a:p>
          <a:p>
            <a:r>
              <a:rPr lang="ru-RU" sz="2200" dirty="0" smtClean="0"/>
              <a:t>      Такие места можно встретить в разных уголках нашей республики. Самые известные и часто посещаемые из них: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Религиозно-храмовый комплекс «</a:t>
            </a:r>
            <a:r>
              <a:rPr lang="ru-RU" sz="2200" dirty="0" err="1" smtClean="0"/>
              <a:t>Устуу-Хурээ</a:t>
            </a:r>
            <a:r>
              <a:rPr lang="ru-RU" sz="2200" dirty="0" smtClean="0"/>
              <a:t>» в </a:t>
            </a:r>
            <a:r>
              <a:rPr lang="ru-RU" sz="2200" dirty="0" err="1" smtClean="0"/>
              <a:t>Дзун-Хемчикском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кожууне</a:t>
            </a:r>
            <a:r>
              <a:rPr lang="ru-RU" sz="2200" dirty="0" smtClean="0"/>
              <a:t>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Каменное изваяние «Чингисхан» в </a:t>
            </a:r>
            <a:r>
              <a:rPr lang="ru-RU" sz="2200" dirty="0" err="1" smtClean="0"/>
              <a:t>Барун-Хемчикском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</a:t>
            </a:r>
            <a:r>
              <a:rPr lang="ru-RU" sz="2200" dirty="0" err="1"/>
              <a:t>е</a:t>
            </a:r>
            <a:r>
              <a:rPr lang="ru-RU" sz="22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Священное место «</a:t>
            </a:r>
            <a:r>
              <a:rPr lang="ru-RU" sz="2200" dirty="0" err="1" smtClean="0"/>
              <a:t>Чалама</a:t>
            </a:r>
            <a:r>
              <a:rPr lang="ru-RU" sz="2200" dirty="0" smtClean="0"/>
              <a:t>» в с. </a:t>
            </a:r>
            <a:r>
              <a:rPr lang="ru-RU" sz="2200" dirty="0" err="1" smtClean="0"/>
              <a:t>Терлиг</a:t>
            </a:r>
            <a:r>
              <a:rPr lang="ru-RU" sz="2200" dirty="0" smtClean="0"/>
              <a:t>-Хая </a:t>
            </a:r>
            <a:r>
              <a:rPr lang="ru-RU" sz="2200" dirty="0" err="1" smtClean="0"/>
              <a:t>Кызылского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кожууна</a:t>
            </a:r>
            <a:r>
              <a:rPr lang="ru-RU" sz="2200" dirty="0"/>
              <a:t>;</a:t>
            </a:r>
            <a:endParaRPr lang="ru-RU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Священная гора «</a:t>
            </a:r>
            <a:r>
              <a:rPr lang="ru-RU" sz="2200" dirty="0" err="1" smtClean="0"/>
              <a:t>Уттуг</a:t>
            </a:r>
            <a:r>
              <a:rPr lang="ru-RU" sz="2200" dirty="0" smtClean="0"/>
              <a:t>-Хая» в </a:t>
            </a:r>
            <a:r>
              <a:rPr lang="ru-RU" sz="2200" dirty="0" err="1" smtClean="0"/>
              <a:t>Барун-Хемчикском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кожууне</a:t>
            </a:r>
            <a:r>
              <a:rPr lang="ru-RU" sz="22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Буддийская ниша «</a:t>
            </a:r>
            <a:r>
              <a:rPr lang="ru-RU" sz="2200" dirty="0" err="1" smtClean="0"/>
              <a:t>Бурган-Даа</a:t>
            </a:r>
            <a:r>
              <a:rPr lang="ru-RU" sz="2200" dirty="0" smtClean="0"/>
              <a:t>» в </a:t>
            </a:r>
            <a:r>
              <a:rPr lang="ru-RU" sz="2200" dirty="0" err="1" smtClean="0"/>
              <a:t>Чаа-Хольском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кожууне</a:t>
            </a:r>
            <a:r>
              <a:rPr lang="ru-RU" sz="22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/>
              <a:t>Памятник «</a:t>
            </a:r>
            <a:r>
              <a:rPr lang="ru-RU" sz="2200" dirty="0" err="1" smtClean="0"/>
              <a:t>Бурган</a:t>
            </a:r>
            <a:r>
              <a:rPr lang="ru-RU" sz="2200" dirty="0" smtClean="0"/>
              <a:t>-Изи» в с. </a:t>
            </a:r>
            <a:r>
              <a:rPr lang="ru-RU" sz="2200" dirty="0" err="1" smtClean="0"/>
              <a:t>Шамбалыг</a:t>
            </a:r>
            <a:r>
              <a:rPr lang="ru-RU" sz="2200" dirty="0" smtClean="0"/>
              <a:t> </a:t>
            </a:r>
            <a:r>
              <a:rPr lang="ru-RU" sz="2200" dirty="0" err="1" smtClean="0"/>
              <a:t>Кызылского</a:t>
            </a:r>
            <a:r>
              <a:rPr lang="ru-RU" sz="2200" dirty="0" smtClean="0"/>
              <a:t> </a:t>
            </a:r>
            <a:r>
              <a:rPr lang="ru-RU" sz="2200" dirty="0" err="1" smtClean="0"/>
              <a:t>кожууна</a:t>
            </a: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F:\священные места\lqqr8HjUt6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60845"/>
            <a:ext cx="4879466" cy="323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F:\священные места\skrb213122049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9466" y="3660845"/>
            <a:ext cx="4338276" cy="329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F:\священные места\Безымянный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902" y="-1"/>
            <a:ext cx="4345182" cy="36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F:\священные места\1277347898_uttugxaya-224x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253" y="0"/>
            <a:ext cx="2291489" cy="366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F:\священные места\0236-0002389d-9ec0267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2" y="8251"/>
            <a:ext cx="2899314" cy="365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517" y="3084665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«</a:t>
            </a:r>
            <a:r>
              <a:rPr lang="ru-RU" sz="2400" b="1" dirty="0" err="1" smtClean="0">
                <a:solidFill>
                  <a:schemeClr val="bg1"/>
                </a:solidFill>
              </a:rPr>
              <a:t>Бурган-Даа</a:t>
            </a:r>
            <a:r>
              <a:rPr lang="ru-RU" sz="2400" b="1" dirty="0" smtClean="0">
                <a:solidFill>
                  <a:schemeClr val="bg1"/>
                </a:solidFill>
              </a:rPr>
              <a:t>»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1390221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err="1" smtClean="0">
                <a:solidFill>
                  <a:schemeClr val="bg1"/>
                </a:solidFill>
              </a:rPr>
              <a:t>Бурган</a:t>
            </a:r>
            <a:r>
              <a:rPr lang="ru-RU" sz="2800" b="1" dirty="0" smtClean="0">
                <a:solidFill>
                  <a:schemeClr val="bg1"/>
                </a:solidFill>
              </a:rPr>
              <a:t>-Изи»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8604" y="620688"/>
            <a:ext cx="191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«</a:t>
            </a:r>
            <a:r>
              <a:rPr lang="ru-RU" sz="2400" b="1" dirty="0" err="1" smtClean="0">
                <a:solidFill>
                  <a:schemeClr val="bg1"/>
                </a:solidFill>
              </a:rPr>
              <a:t>Уттуг</a:t>
            </a:r>
            <a:r>
              <a:rPr lang="ru-RU" sz="2400" b="1" dirty="0" smtClean="0">
                <a:solidFill>
                  <a:schemeClr val="bg1"/>
                </a:solidFill>
              </a:rPr>
              <a:t>-Хая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5902" y="6165304"/>
            <a:ext cx="2172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 err="1" smtClean="0">
                <a:solidFill>
                  <a:schemeClr val="bg1"/>
                </a:solidFill>
              </a:rPr>
              <a:t>Чалама</a:t>
            </a:r>
            <a:r>
              <a:rPr lang="ru-RU" sz="2800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4468" y="619608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«</a:t>
            </a:r>
            <a:r>
              <a:rPr lang="ru-RU" sz="2400" b="1" dirty="0" err="1" smtClean="0">
                <a:solidFill>
                  <a:schemeClr val="bg1"/>
                </a:solidFill>
              </a:rPr>
              <a:t>Чингис</a:t>
            </a:r>
            <a:r>
              <a:rPr lang="ru-RU" sz="2400" b="1" dirty="0" smtClean="0">
                <a:solidFill>
                  <a:schemeClr val="bg1"/>
                </a:solidFill>
              </a:rPr>
              <a:t>-Хан»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60648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Религиозно-храмовый комплекс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4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Устуу-Хурээ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»</a:t>
            </a:r>
            <a:endParaRPr lang="ru-RU" sz="4000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700" y="3646611"/>
            <a:ext cx="48006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338287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1"/>
            <a:r>
              <a:rPr lang="ru-RU" dirty="0" smtClean="0"/>
              <a:t>     </a:t>
            </a:r>
            <a:r>
              <a:rPr lang="ru-RU" sz="2400" dirty="0" smtClean="0"/>
              <a:t>(</a:t>
            </a:r>
            <a:r>
              <a:rPr lang="ru-RU" sz="2400" dirty="0" err="1" smtClean="0"/>
              <a:t>тув</a:t>
            </a:r>
            <a:r>
              <a:rPr lang="ru-RU" sz="2400" dirty="0" smtClean="0"/>
              <a:t>. </a:t>
            </a:r>
            <a:r>
              <a:rPr lang="ru-RU" sz="2400" i="1" dirty="0" err="1" smtClean="0"/>
              <a:t>Υстүү-Хүрээ</a:t>
            </a:r>
            <a:r>
              <a:rPr lang="ru-RU" sz="2400" dirty="0" smtClean="0"/>
              <a:t> – верхний </a:t>
            </a:r>
            <a:r>
              <a:rPr lang="ru-RU" sz="2400" dirty="0" err="1" smtClean="0"/>
              <a:t>хурээ</a:t>
            </a:r>
            <a:r>
              <a:rPr lang="ru-RU" sz="2400" dirty="0" smtClean="0"/>
              <a:t> (монастырь)) – один </a:t>
            </a:r>
          </a:p>
          <a:p>
            <a:pPr algn="just" latinLnBrk="1"/>
            <a:r>
              <a:rPr lang="ru-RU" sz="2400" dirty="0" smtClean="0"/>
              <a:t>из самых крупных и известных буддийских монастырей </a:t>
            </a:r>
          </a:p>
          <a:p>
            <a:pPr algn="just" latinLnBrk="1"/>
            <a:r>
              <a:rPr lang="ru-RU" sz="2400" dirty="0" smtClean="0"/>
              <a:t>Тувы, </a:t>
            </a:r>
            <a:r>
              <a:rPr lang="ru-RU" sz="2400" dirty="0"/>
              <a:t>построен нойоном </a:t>
            </a:r>
            <a:r>
              <a:rPr lang="ru-RU" sz="2400" dirty="0" err="1"/>
              <a:t>Хемчика</a:t>
            </a:r>
            <a:r>
              <a:rPr lang="ru-RU" sz="2400" dirty="0"/>
              <a:t> </a:t>
            </a:r>
            <a:r>
              <a:rPr lang="ru-RU" sz="2400" dirty="0" err="1" smtClean="0"/>
              <a:t>Хайдыпом</a:t>
            </a:r>
            <a:r>
              <a:rPr lang="ru-RU" sz="2400" dirty="0" smtClean="0"/>
              <a:t> </a:t>
            </a:r>
            <a:r>
              <a:rPr lang="ru-RU" sz="2400" dirty="0" err="1" smtClean="0"/>
              <a:t>Угер-Даа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endParaRPr lang="ru-RU" sz="2400" dirty="0" smtClean="0"/>
          </a:p>
          <a:p>
            <a:pPr algn="just" latinLnBrk="1"/>
            <a:r>
              <a:rPr lang="ru-RU" sz="2400" dirty="0" smtClean="0"/>
              <a:t>1905 </a:t>
            </a:r>
            <a:r>
              <a:rPr lang="ru-RU" sz="2400" dirty="0"/>
              <a:t>– 1907 гг. </a:t>
            </a:r>
            <a:endParaRPr lang="ru-RU" sz="2400" dirty="0" smtClean="0"/>
          </a:p>
          <a:p>
            <a:pPr algn="just" latinLnBrk="1"/>
            <a:r>
              <a:rPr lang="ru-RU" sz="2400" dirty="0" smtClean="0"/>
              <a:t>    В </a:t>
            </a:r>
            <a:r>
              <a:rPr lang="ru-RU" sz="2400" dirty="0"/>
              <a:t>ней несли службу десятки докторов </a:t>
            </a:r>
            <a:r>
              <a:rPr lang="ru-RU" sz="2400" dirty="0" smtClean="0"/>
              <a:t>буддийской </a:t>
            </a:r>
            <a:r>
              <a:rPr lang="ru-RU" sz="2400" dirty="0" err="1" smtClean="0"/>
              <a:t>фило</a:t>
            </a:r>
            <a:r>
              <a:rPr lang="ru-RU" sz="2400" dirty="0" smtClean="0"/>
              <a:t>-</a:t>
            </a:r>
          </a:p>
          <a:p>
            <a:pPr algn="just" latinLnBrk="1"/>
            <a:r>
              <a:rPr lang="ru-RU" sz="2400" dirty="0" err="1" smtClean="0"/>
              <a:t>софии</a:t>
            </a:r>
            <a:r>
              <a:rPr lang="ru-RU" sz="2400" dirty="0" smtClean="0"/>
              <a:t>—</a:t>
            </a:r>
            <a:r>
              <a:rPr lang="ru-RU" sz="2400" dirty="0" err="1" smtClean="0"/>
              <a:t>геше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священные места\JHMw78Ogb5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9392" y="3933056"/>
            <a:ext cx="388521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4993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                           </a:t>
            </a:r>
          </a:p>
          <a:p>
            <a:pPr algn="just"/>
            <a:r>
              <a:rPr lang="ru-RU" dirty="0" smtClean="0"/>
              <a:t>                                      В 1930 г. Храм был закрыт, а в 1937 г. </a:t>
            </a:r>
            <a:endParaRPr lang="ru-RU" dirty="0"/>
          </a:p>
          <a:p>
            <a:pPr algn="just"/>
            <a:r>
              <a:rPr lang="ru-RU" dirty="0" smtClean="0"/>
              <a:t>                                советские органы власти решили разрушить </a:t>
            </a:r>
          </a:p>
          <a:p>
            <a:pPr algn="just"/>
            <a:r>
              <a:rPr lang="ru-RU" dirty="0" smtClean="0"/>
              <a:t>                     храм, однако полностью разрушить комплекс не удалось, </a:t>
            </a:r>
          </a:p>
          <a:p>
            <a:pPr algn="just"/>
            <a:r>
              <a:rPr lang="ru-RU" dirty="0" smtClean="0"/>
              <a:t>       от храма остались высокие глинобитные стены. В 1999 г. Правительство</a:t>
            </a:r>
          </a:p>
          <a:p>
            <a:pPr algn="just"/>
            <a:r>
              <a:rPr lang="ru-RU" dirty="0" smtClean="0"/>
              <a:t>        Российской Федерации, признавая культурную и религиозную ценность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монастыря, приняло решение о его восстановлении. 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Считается, что этот храм обладает целым рядом необычных свойств и </a:t>
            </a:r>
          </a:p>
          <a:p>
            <a:pPr algn="just"/>
            <a:r>
              <a:rPr lang="ru-RU" dirty="0" smtClean="0"/>
              <a:t>   очень сильно влияет на человека. Люди посещали это место для того, чтобы</a:t>
            </a:r>
          </a:p>
          <a:p>
            <a:pPr algn="just"/>
            <a:r>
              <a:rPr lang="ru-RU" dirty="0" smtClean="0"/>
              <a:t>отрешиться от мирских забот,  глубоко осознать и проработать собственные</a:t>
            </a:r>
            <a:r>
              <a:rPr lang="ru-RU" dirty="0"/>
              <a:t> </a:t>
            </a:r>
            <a:r>
              <a:rPr lang="ru-RU" dirty="0" smtClean="0"/>
              <a:t>проблемы. Сейчас же, жители республики, зная и понимая таковые свойства  храма, приезжают сюда с целью получить его необыкновенную энергию, улучшить духовное или физическое здоровье, получить помощь в разрешении 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ложной жизненной ситуации или же просто помолиться. 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священные места\1005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603" y="2822144"/>
            <a:ext cx="4710794" cy="313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2437" y="90872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sz="2000" dirty="0" smtClean="0"/>
              <a:t>Начиная с 1999 года  для привлечения внимания к храму </a:t>
            </a:r>
          </a:p>
          <a:p>
            <a:r>
              <a:rPr lang="ru-RU" sz="2000" dirty="0" smtClean="0"/>
              <a:t>   и сбора средств на восстановление был проведен  Международный </a:t>
            </a:r>
          </a:p>
          <a:p>
            <a:r>
              <a:rPr lang="ru-RU" sz="2000" dirty="0" smtClean="0"/>
              <a:t> благотворительный фестиваль живой  музыки и веры «</a:t>
            </a:r>
            <a:r>
              <a:rPr lang="ru-RU" sz="2000" dirty="0" err="1" smtClean="0"/>
              <a:t>Устуу-Хурээ</a:t>
            </a:r>
            <a:r>
              <a:rPr lang="ru-RU" sz="2000" dirty="0" smtClean="0"/>
              <a:t>»;</a:t>
            </a:r>
          </a:p>
          <a:p>
            <a:r>
              <a:rPr lang="ru-RU" sz="2000" dirty="0" smtClean="0"/>
              <a:t> с тех пор проводится ежегодно и является ярким культурным событием.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4403" y="240030"/>
            <a:ext cx="2815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4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Уттуг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-Хая»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9337" y="1052736"/>
            <a:ext cx="453306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«</a:t>
            </a:r>
            <a:r>
              <a:rPr lang="ru-RU" dirty="0" err="1" smtClean="0"/>
              <a:t>Уттуг</a:t>
            </a:r>
            <a:r>
              <a:rPr lang="ru-RU" dirty="0" smtClean="0"/>
              <a:t>-Хая</a:t>
            </a:r>
            <a:r>
              <a:rPr lang="ru-RU" dirty="0"/>
              <a:t>» в дословном переводе с тувинского языка означает «дырявая скала». Эта священная гора располагается на территории </a:t>
            </a:r>
            <a:r>
              <a:rPr lang="ru-RU" dirty="0" err="1"/>
              <a:t>Барун-Хемчикского</a:t>
            </a:r>
            <a:r>
              <a:rPr lang="ru-RU" dirty="0"/>
              <a:t> </a:t>
            </a:r>
            <a:r>
              <a:rPr lang="ru-RU" dirty="0" err="1" smtClean="0"/>
              <a:t>кожууна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Это </a:t>
            </a:r>
            <a:r>
              <a:rPr lang="ru-RU" dirty="0"/>
              <a:t>чарующее культовое место тувинцев обладает необычайной энергетикой. На протяжении многих веков сюда добираются люди со всех уголков Тывы, чтобы задобрить духа скалы </a:t>
            </a:r>
            <a:r>
              <a:rPr lang="ru-RU" dirty="0" err="1"/>
              <a:t>Уттуг</a:t>
            </a:r>
            <a:r>
              <a:rPr lang="ru-RU" dirty="0"/>
              <a:t>-Хая и вымолить у него здоровье и удачу для себя и близких людей. Местные жители утверждают, что эта гора исполняет любые желания. Для этого надо спрятать записку со своими желаниями под большой камень в скале и «подкормить» духов чем-то очень вкусненьким (сладостями, молоком, </a:t>
            </a:r>
            <a:r>
              <a:rPr lang="ru-RU" dirty="0" smtClean="0"/>
              <a:t>мясными продуктами</a:t>
            </a:r>
            <a:r>
              <a:rPr lang="ru-RU" dirty="0"/>
              <a:t>). </a:t>
            </a:r>
            <a:br>
              <a:rPr lang="ru-RU" dirty="0"/>
            </a:b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6146" name="Picture 2" descr="F:\священные места\1277347898_uttugxaya-224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64804"/>
            <a:ext cx="263453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://3.bp.blogspot.com/-CPT7heWEcUg/Vd1Lp3q3EOI/AAAAAAAAAOY/xzSbka2nMzc/s1600/DSCN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679" y="350554"/>
            <a:ext cx="4686642" cy="286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7" y="3227150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/>
            <a:r>
              <a:rPr lang="ru-RU" dirty="0" smtClean="0"/>
              <a:t>       Но </a:t>
            </a:r>
            <a:r>
              <a:rPr lang="ru-RU" dirty="0"/>
              <a:t>не только этим </a:t>
            </a:r>
            <a:r>
              <a:rPr lang="ru-RU" dirty="0" smtClean="0"/>
              <a:t>славится гора. </a:t>
            </a:r>
            <a:r>
              <a:rPr lang="ru-RU" dirty="0"/>
              <a:t>Известно, что </a:t>
            </a:r>
            <a:r>
              <a:rPr lang="ru-RU" dirty="0" smtClean="0"/>
              <a:t>она </a:t>
            </a:r>
            <a:r>
              <a:rPr lang="ru-RU" dirty="0"/>
              <a:t>имеет мистический характер. Скала «не пропускает» к себе тех людей, душа которых не чиста</a:t>
            </a:r>
            <a:r>
              <a:rPr lang="ru-RU" dirty="0" smtClean="0"/>
              <a:t>.</a:t>
            </a:r>
          </a:p>
          <a:p>
            <a:pPr algn="ctr" latinLnBrk="1"/>
            <a:r>
              <a:rPr lang="ru-RU" dirty="0" smtClean="0"/>
              <a:t> </a:t>
            </a:r>
            <a:r>
              <a:rPr lang="ru-RU" dirty="0"/>
              <a:t>И многие люди  </a:t>
            </a:r>
            <a:r>
              <a:rPr lang="ru-RU" dirty="0" smtClean="0"/>
              <a:t>опасаются </a:t>
            </a:r>
            <a:r>
              <a:rPr lang="ru-RU" dirty="0"/>
              <a:t>этого «пропуска». </a:t>
            </a:r>
            <a:br>
              <a:rPr lang="ru-RU" dirty="0"/>
            </a:br>
            <a:r>
              <a:rPr lang="ru-RU" dirty="0" smtClean="0"/>
              <a:t>       Сегодня</a:t>
            </a:r>
            <a:r>
              <a:rPr lang="ru-RU" dirty="0"/>
              <a:t>, как и несколько веков назад, на гору </a:t>
            </a:r>
            <a:r>
              <a:rPr lang="ru-RU" dirty="0" err="1"/>
              <a:t>Уттуг</a:t>
            </a:r>
            <a:r>
              <a:rPr lang="ru-RU" dirty="0"/>
              <a:t>-Хая приходит огромное </a:t>
            </a:r>
            <a:endParaRPr lang="ru-RU" dirty="0" smtClean="0"/>
          </a:p>
          <a:p>
            <a:pPr algn="ctr" latinLnBrk="1"/>
            <a:r>
              <a:rPr lang="ru-RU" dirty="0"/>
              <a:t> </a:t>
            </a:r>
            <a:r>
              <a:rPr lang="ru-RU" dirty="0" smtClean="0"/>
              <a:t>       количество </a:t>
            </a:r>
            <a:r>
              <a:rPr lang="ru-RU" dirty="0"/>
              <a:t>людей со своими просьбами и пожеланиями. Кто-то просит у </a:t>
            </a:r>
            <a:r>
              <a:rPr lang="ru-RU" dirty="0" smtClean="0"/>
              <a:t>скалы</a:t>
            </a:r>
          </a:p>
          <a:p>
            <a:pPr algn="ctr" latinLnBrk="1"/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/>
              <a:t>дом, кто-то – детишек, кто-то автомобиль. Поэтому внутри скалы сейчас </a:t>
            </a:r>
            <a:endParaRPr lang="ru-RU" dirty="0" smtClean="0"/>
          </a:p>
          <a:p>
            <a:pPr algn="ctr" latinLnBrk="1"/>
            <a:r>
              <a:rPr lang="ru-RU" dirty="0"/>
              <a:t> </a:t>
            </a:r>
            <a:r>
              <a:rPr lang="ru-RU" dirty="0" smtClean="0"/>
              <a:t>         можно </a:t>
            </a:r>
            <a:r>
              <a:rPr lang="ru-RU" dirty="0"/>
              <a:t>увидеть игрушечные машинки, пупсиков и т.д. Часто к горе </a:t>
            </a:r>
            <a:endParaRPr lang="ru-RU" dirty="0" smtClean="0"/>
          </a:p>
          <a:p>
            <a:pPr algn="ctr" latinLnBrk="1"/>
            <a:r>
              <a:rPr lang="ru-RU" dirty="0"/>
              <a:t> </a:t>
            </a:r>
            <a:r>
              <a:rPr lang="ru-RU" dirty="0" smtClean="0"/>
              <a:t>           приходят </a:t>
            </a:r>
            <a:r>
              <a:rPr lang="ru-RU" dirty="0"/>
              <a:t>студенты и учащиеся, которые для удачной сдачи экзаменов </a:t>
            </a:r>
            <a:endParaRPr lang="ru-RU" dirty="0" smtClean="0"/>
          </a:p>
          <a:p>
            <a:pPr algn="ctr" latinLnBrk="1"/>
            <a:r>
              <a:rPr lang="ru-RU" dirty="0" smtClean="0"/>
              <a:t>оставляют </a:t>
            </a:r>
            <a:r>
              <a:rPr lang="ru-RU" dirty="0"/>
              <a:t>здесь различные канцелярские принадлежности.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Файл:Чингисха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248914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09713" y="108348"/>
            <a:ext cx="31245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Каменное изваяние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4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Чингис</a:t>
            </a: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-Хан»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1231" y="1340768"/>
            <a:ext cx="460851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Одним из самых интересных памятников древних тюрков Тувы являются каменные </a:t>
            </a:r>
            <a:r>
              <a:rPr lang="ru-RU" sz="2200" dirty="0" smtClean="0"/>
              <a:t>изваяния - </a:t>
            </a:r>
            <a:r>
              <a:rPr lang="ru-RU" sz="2200" dirty="0"/>
              <a:t>скульптурные изображения воинов с ритуальными сосудами в руках</a:t>
            </a:r>
            <a:r>
              <a:rPr lang="ru-RU" sz="2200" dirty="0" smtClean="0"/>
              <a:t>.</a:t>
            </a:r>
            <a:r>
              <a:rPr lang="ru-RU" sz="2200" dirty="0"/>
              <a:t> </a:t>
            </a:r>
            <a:endParaRPr lang="ru-RU" sz="2200" dirty="0" smtClean="0"/>
          </a:p>
          <a:p>
            <a:pPr algn="ctr"/>
            <a:r>
              <a:rPr lang="ru-RU" sz="2200" dirty="0" smtClean="0"/>
              <a:t>К </a:t>
            </a:r>
            <a:r>
              <a:rPr lang="ru-RU" sz="2200" dirty="0"/>
              <a:t>сожалению, многие изваяния безвозвратно утрачены</a:t>
            </a:r>
            <a:r>
              <a:rPr lang="ru-RU" sz="2200" dirty="0" smtClean="0"/>
              <a:t>. </a:t>
            </a:r>
            <a:r>
              <a:rPr lang="ru-RU" sz="2200" dirty="0"/>
              <a:t>К счастью, сохранился один из самых интересных экземпляров, именуемый в народе </a:t>
            </a:r>
            <a:r>
              <a:rPr lang="ru-RU" sz="2200" i="1" dirty="0"/>
              <a:t>«</a:t>
            </a:r>
            <a:r>
              <a:rPr lang="ru-RU" sz="2200" i="1" dirty="0" err="1" smtClean="0"/>
              <a:t>Чингис</a:t>
            </a:r>
            <a:r>
              <a:rPr lang="ru-RU" sz="2200" i="1" dirty="0" smtClean="0"/>
              <a:t>-Хан</a:t>
            </a:r>
            <a:r>
              <a:rPr lang="ru-RU" sz="2200" i="1" dirty="0"/>
              <a:t>». </a:t>
            </a:r>
            <a:r>
              <a:rPr lang="ru-RU" sz="2200" dirty="0"/>
              <a:t>По сей день он стоит в степи, недалеко от горы </a:t>
            </a:r>
            <a:r>
              <a:rPr lang="ru-RU" sz="2200" dirty="0" err="1"/>
              <a:t>Бижиктиг</a:t>
            </a:r>
            <a:r>
              <a:rPr lang="ru-RU" sz="2200" dirty="0"/>
              <a:t>-Хая, близ </a:t>
            </a:r>
            <a:r>
              <a:rPr lang="ru-RU" sz="2200" dirty="0" smtClean="0"/>
              <a:t>села Кызыл-Мажалык.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0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F:\священные места\4-4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1539428"/>
            <a:ext cx="2664296" cy="377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95159" y="836712"/>
            <a:ext cx="469957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Воин, Хранитель степи или Чингисхан. Это очень тщательно проработанная мощная фигура, даже время не смогло затушевать детали одежды, кожаный орнаментированный пояс, являвшийся признаком высокого чина, сосуд в руках воина, массивную серьгу в левом ухе, косичку, мощные развернутые плечи, уверенное и даже несколько надменное выражение лица с глазами, которые, кажется, смотрят прямо на тебя... Изваяние датируется VI-VII века, эпохой Тюркского каганата.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3" name="Picture 1" descr="F:\священные места\1_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376772"/>
            <a:ext cx="297424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3" y="1213008"/>
            <a:ext cx="457813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/>
            <a:r>
              <a:rPr lang="ru-RU" sz="2200" dirty="0" smtClean="0"/>
              <a:t>    </a:t>
            </a:r>
            <a:r>
              <a:rPr lang="ru-RU" sz="2000" dirty="0" smtClean="0"/>
              <a:t>Многие </a:t>
            </a:r>
            <a:r>
              <a:rPr lang="ru-RU" sz="2000" dirty="0"/>
              <a:t>легенды повествуют, а люди передают их из поколения в поколение, что в древности с великими почестями привезли сюда тело очень важного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человека </a:t>
            </a:r>
            <a:r>
              <a:rPr lang="ru-RU" sz="2000" dirty="0"/>
              <a:t>и замуровали в </a:t>
            </a:r>
            <a:r>
              <a:rPr lang="ru-RU" sz="2000" dirty="0" smtClean="0"/>
              <a:t>пещере </a:t>
            </a:r>
          </a:p>
          <a:p>
            <a:pPr algn="ctr" latinLnBrk="1"/>
            <a:r>
              <a:rPr lang="ru-RU" sz="2000" dirty="0" smtClean="0"/>
              <a:t>(другие </a:t>
            </a:r>
            <a:r>
              <a:rPr lang="ru-RU" sz="2000" dirty="0"/>
              <a:t>утверждают, что у подножия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горы </a:t>
            </a:r>
            <a:r>
              <a:rPr lang="ru-RU" sz="2000" dirty="0" err="1"/>
              <a:t>Бижиктиг</a:t>
            </a:r>
            <a:r>
              <a:rPr lang="ru-RU" sz="2000" dirty="0"/>
              <a:t>-Хая). Сделано это было в глубочайшей тайне, и лишь через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несколько </a:t>
            </a:r>
            <a:r>
              <a:rPr lang="ru-RU" sz="2000" dirty="0"/>
              <a:t>лет привезли эту каменную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фигуру</a:t>
            </a:r>
            <a:r>
              <a:rPr lang="ru-RU" sz="2000" dirty="0"/>
              <a:t>, установив на кургане посреди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поля</a:t>
            </a:r>
            <a:r>
              <a:rPr lang="ru-RU" sz="2000" dirty="0"/>
              <a:t>, сказав народу: "На колени - перед вами </a:t>
            </a:r>
            <a:r>
              <a:rPr lang="ru-RU" sz="2000" dirty="0" err="1" smtClean="0"/>
              <a:t>Чингис</a:t>
            </a:r>
            <a:r>
              <a:rPr lang="ru-RU" sz="2000" dirty="0" smtClean="0"/>
              <a:t>-Хан</a:t>
            </a:r>
            <a:r>
              <a:rPr lang="ru-RU" sz="2000" dirty="0"/>
              <a:t>. Кто осквернит </a:t>
            </a:r>
            <a:r>
              <a:rPr lang="ru-RU" sz="2000" dirty="0" smtClean="0"/>
              <a:t>– </a:t>
            </a:r>
          </a:p>
          <a:p>
            <a:pPr algn="ctr" latinLnBrk="1"/>
            <a:r>
              <a:rPr lang="ru-RU" sz="2000" dirty="0" smtClean="0"/>
              <a:t>казним </a:t>
            </a:r>
            <a:r>
              <a:rPr lang="ru-RU" sz="2000" dirty="0"/>
              <a:t>со всей семьей и всем родом".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Память </a:t>
            </a:r>
            <a:r>
              <a:rPr lang="ru-RU" sz="2000" dirty="0"/>
              <a:t>об этом событии </a:t>
            </a:r>
            <a:endParaRPr lang="ru-RU" sz="2000" dirty="0" smtClean="0"/>
          </a:p>
          <a:p>
            <a:pPr algn="ctr" latinLnBrk="1"/>
            <a:r>
              <a:rPr lang="ru-RU" sz="2000" dirty="0" smtClean="0"/>
              <a:t>жива </a:t>
            </a:r>
            <a:r>
              <a:rPr lang="ru-RU" sz="2000" dirty="0"/>
              <a:t>до сих пор.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476671"/>
            <a:ext cx="414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Легенда о «</a:t>
            </a:r>
            <a:r>
              <a:rPr lang="ru-RU" sz="32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Чингис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-Хане»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9572" y="1412776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Цель исследовательской работы: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556" y="256490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</a:t>
            </a:r>
            <a:r>
              <a:rPr lang="ru-RU" sz="2400" b="1" dirty="0" smtClean="0"/>
              <a:t>ознакомиться с самыми известными священными местами Тувы, изучить их историю и дать им характеристику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692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9" name="Picture 1" descr="F:\священные места\DSCN65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062660" cy="416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06268" y="1412776"/>
            <a:ext cx="428215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Между селами Целинное и </a:t>
            </a:r>
            <a:r>
              <a:rPr lang="ru-RU" sz="2200" dirty="0" err="1"/>
              <a:t>Шамбалыг</a:t>
            </a:r>
            <a:r>
              <a:rPr lang="ru-RU" sz="2200" dirty="0"/>
              <a:t> </a:t>
            </a:r>
            <a:r>
              <a:rPr lang="ru-RU" sz="2200" dirty="0" err="1"/>
              <a:t>Кызылского</a:t>
            </a:r>
            <a:r>
              <a:rPr lang="ru-RU" sz="2200" dirty="0"/>
              <a:t> </a:t>
            </a:r>
            <a:r>
              <a:rPr lang="ru-RU" sz="2200" dirty="0" err="1"/>
              <a:t>кожууна</a:t>
            </a:r>
            <a:r>
              <a:rPr lang="ru-RU" sz="2200" dirty="0"/>
              <a:t> в м. «</a:t>
            </a:r>
            <a:r>
              <a:rPr lang="ru-RU" sz="2200" dirty="0" err="1"/>
              <a:t>Чараш</a:t>
            </a:r>
            <a:r>
              <a:rPr lang="ru-RU" sz="2200" dirty="0"/>
              <a:t> </a:t>
            </a:r>
            <a:r>
              <a:rPr lang="ru-RU" sz="2200" dirty="0" err="1"/>
              <a:t>кыштаг</a:t>
            </a:r>
            <a:r>
              <a:rPr lang="ru-RU" sz="2200" dirty="0"/>
              <a:t>» на скале находится удивительный памятник, найденный  местными жителями: еще в конце 90-х годов прошлого века был обнаружен неимоверно большой человеческий след. Буддийские ламы искали этот необычный по размеру отпечаток следа на камне и, наконец нашли и определили, что это след Будды.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93349" y="253096"/>
            <a:ext cx="41573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Наскальный памятник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3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Бурган</a:t>
            </a: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-Изи»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F:\священные места\Безымянный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788" y="188640"/>
            <a:ext cx="3816424" cy="275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986447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Этот </a:t>
            </a:r>
            <a:r>
              <a:rPr lang="ru-RU" dirty="0"/>
              <a:t>отпечаток следа был «живым»: сперва он находился в горизонтальном положении, со временем он уменьшился в размере и принял вертикальное положение. Достопочтимый </a:t>
            </a:r>
            <a:r>
              <a:rPr lang="ru-RU" dirty="0" err="1"/>
              <a:t>Шиволха</a:t>
            </a:r>
            <a:r>
              <a:rPr lang="ru-RU" dirty="0"/>
              <a:t> </a:t>
            </a:r>
            <a:r>
              <a:rPr lang="ru-RU" dirty="0" err="1"/>
              <a:t>Ринпоче</a:t>
            </a:r>
            <a:r>
              <a:rPr lang="ru-RU" dirty="0"/>
              <a:t> по просьбе верующих построил и освятил </a:t>
            </a:r>
            <a:r>
              <a:rPr lang="ru-RU" dirty="0" err="1"/>
              <a:t>С</a:t>
            </a:r>
            <a:r>
              <a:rPr lang="ru-RU" dirty="0" err="1" smtClean="0"/>
              <a:t>убурган</a:t>
            </a:r>
            <a:r>
              <a:rPr lang="ru-RU" dirty="0" smtClean="0"/>
              <a:t> </a:t>
            </a:r>
            <a:r>
              <a:rPr lang="ru-RU" dirty="0"/>
              <a:t>на вершине </a:t>
            </a:r>
            <a:r>
              <a:rPr lang="ru-RU" dirty="0" smtClean="0"/>
              <a:t>горы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2013 году.</a:t>
            </a:r>
          </a:p>
          <a:p>
            <a:endParaRPr lang="ru-RU" dirty="0"/>
          </a:p>
        </p:txBody>
      </p:sp>
      <p:pic>
        <p:nvPicPr>
          <p:cNvPr id="21507" name="Picture 3" descr="F:\священные места\1442763040_174966531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5593" y="4149080"/>
            <a:ext cx="5352814" cy="2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F:\священные места\14755667621254306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409" y="3212976"/>
            <a:ext cx="4143182" cy="347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6084" y="116632"/>
            <a:ext cx="42318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Буддийская ниша </a:t>
            </a:r>
            <a:endParaRPr lang="ru-RU" sz="2400" dirty="0" smtClean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Бурган-Даа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»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  <a:p>
            <a:pPr algn="ctr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91580" y="980728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Предположительно в ХIII веке выбит в скале барельеф Будды с двумя </a:t>
            </a:r>
            <a:r>
              <a:rPr lang="ru-RU" sz="2200" dirty="0" err="1"/>
              <a:t>ботхисаттвами</a:t>
            </a:r>
            <a:r>
              <a:rPr lang="ru-RU" sz="2200" dirty="0"/>
              <a:t>, единственный в России, в м. Суме-Бели. В 90-х годах он ушел под воду Саяно-Шушенского водохранилища. После аварии на Саяно-Шушенской ГЭС, когда с водохранилища воду спускают, древнюю священную нишу можно увидеть с апреля по конец июня.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7" name="Picture 1" descr="F:\священные места\0236-0002389d-9ec0267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505122"/>
            <a:ext cx="403244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Здесь наши предки поклонялись </a:t>
            </a:r>
            <a:r>
              <a:rPr lang="ru-RU" sz="2200" dirty="0"/>
              <a:t>добрым духам земли, приносили «белую пищу» - молочные продукты, т. е. пищу богов. На этой территории самые бесценные памятники истории, культуры и природы: удивительные стелы, старые курганы, орхоно-енисейские письмена, петроглифы, первый буддийский монастырь. </a:t>
            </a:r>
            <a:endParaRPr lang="ru-RU" sz="2200" dirty="0" smtClean="0"/>
          </a:p>
          <a:p>
            <a:pPr algn="ctr"/>
            <a:r>
              <a:rPr lang="ru-RU" sz="2200" dirty="0" smtClean="0"/>
              <a:t>Все </a:t>
            </a:r>
            <a:r>
              <a:rPr lang="ru-RU" sz="2200" dirty="0"/>
              <a:t>это ушло под воды Саяно - Шушенского водохранилища и теперь можно увидеть только раз в год - во время сброса воды - конец мая - начало июня.</a:t>
            </a:r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3" name="Picture 1" descr="F:\священные места\ZwZs7zMabv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888" y="1916832"/>
            <a:ext cx="5826224" cy="436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11860" y="260648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Священное место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3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Чалама</a:t>
            </a: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»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45686" y="1337866"/>
            <a:ext cx="565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(Рядом </a:t>
            </a:r>
            <a:r>
              <a:rPr lang="ru-RU" sz="2000" dirty="0"/>
              <a:t>с селом </a:t>
            </a:r>
            <a:r>
              <a:rPr lang="ru-RU" sz="2000" dirty="0" err="1" smtClean="0"/>
              <a:t>Терлиг</a:t>
            </a:r>
            <a:r>
              <a:rPr lang="ru-RU" sz="2000" dirty="0" smtClean="0"/>
              <a:t>-Хая </a:t>
            </a:r>
            <a:r>
              <a:rPr lang="ru-RU" sz="2000" dirty="0" err="1" smtClean="0"/>
              <a:t>Кызылского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кожууна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4509120"/>
            <a:ext cx="72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Это горная скала, растущая рядом с дорогой на местечке </a:t>
            </a:r>
            <a:endParaRPr lang="ru-RU" sz="2000" dirty="0" smtClean="0"/>
          </a:p>
          <a:p>
            <a:pPr algn="ctr"/>
            <a:r>
              <a:rPr lang="ru-RU" sz="2000" dirty="0" smtClean="0"/>
              <a:t>"</a:t>
            </a:r>
            <a:r>
              <a:rPr lang="ru-RU" sz="2000" dirty="0"/>
              <a:t>Третий мост". Всего в селе </a:t>
            </a:r>
            <a:r>
              <a:rPr lang="ru-RU" sz="2000" dirty="0" err="1"/>
              <a:t>Терлиг</a:t>
            </a:r>
            <a:r>
              <a:rPr lang="ru-RU" sz="2000" dirty="0"/>
              <a:t>-Хая имеется 10 мостов, самых разных. Пройдя все мосты можно добраться до бывшего месторасположения ртутного завода. Сейчас к сожалению </a:t>
            </a:r>
            <a:r>
              <a:rPr lang="ru-RU" sz="2000" dirty="0" smtClean="0"/>
              <a:t>там ничего </a:t>
            </a:r>
            <a:r>
              <a:rPr lang="ru-RU" sz="2000" dirty="0"/>
              <a:t>нет. Но есть очень красивая природа.</a:t>
            </a:r>
          </a:p>
        </p:txBody>
      </p:sp>
      <p:pic>
        <p:nvPicPr>
          <p:cNvPr id="17410" name="Picture 2" descr="F:\священные места\чалам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193" y="692696"/>
            <a:ext cx="5455614" cy="35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2457" y="1439204"/>
            <a:ext cx="36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 "</a:t>
            </a:r>
            <a:r>
              <a:rPr lang="ru-RU" sz="2400" dirty="0" err="1"/>
              <a:t>Чаламу</a:t>
            </a:r>
            <a:r>
              <a:rPr lang="ru-RU" sz="2400" dirty="0"/>
              <a:t>" поклониться приезжают люди из всей республики, просят помочь, приходят и со своими проблемами и радостями. История этой скалы очень интересна, много разных версий, но считается, что хозяйкой этого места является большая змея.</a:t>
            </a:r>
          </a:p>
          <a:p>
            <a:pPr algn="ctr"/>
            <a:endParaRPr lang="ru-RU" sz="2400" dirty="0"/>
          </a:p>
        </p:txBody>
      </p:sp>
      <p:pic>
        <p:nvPicPr>
          <p:cNvPr id="16385" name="Picture 1" descr="F:\священные места\чалам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251172" cy="43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2696" y="1124744"/>
            <a:ext cx="7200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     </a:t>
            </a:r>
            <a:r>
              <a:rPr lang="ru-RU" sz="2800" dirty="0" smtClean="0"/>
              <a:t>Посещая священные места, </a:t>
            </a:r>
          </a:p>
          <a:p>
            <a:pPr algn="ctr"/>
            <a:r>
              <a:rPr lang="ru-RU" sz="2800" dirty="0" smtClean="0"/>
              <a:t>как верует народ,  можно </a:t>
            </a:r>
            <a:r>
              <a:rPr lang="ru-RU" sz="2800" dirty="0"/>
              <a:t>получить различные </a:t>
            </a:r>
            <a:r>
              <a:rPr lang="ru-RU" sz="2800" dirty="0" smtClean="0"/>
              <a:t>эффекты. Это </a:t>
            </a:r>
            <a:r>
              <a:rPr lang="ru-RU" sz="2800" dirty="0"/>
              <a:t>и исцеление от недугов, это разрешение проблемных </a:t>
            </a:r>
            <a:r>
              <a:rPr lang="ru-RU" sz="2800" dirty="0" smtClean="0"/>
              <a:t>ситуаций, получение чувства духовного очищения и умиротворения. </a:t>
            </a:r>
          </a:p>
          <a:p>
            <a:pPr algn="ctr"/>
            <a:r>
              <a:rPr lang="ru-RU" sz="2800" dirty="0"/>
              <a:t> </a:t>
            </a:r>
            <a:r>
              <a:rPr lang="ru-RU" sz="2800" dirty="0" smtClean="0"/>
              <a:t>    Можно сказать, что в этих </a:t>
            </a:r>
            <a:r>
              <a:rPr lang="ru-RU" sz="2800" dirty="0"/>
              <a:t>местах силы энергии концентрируются удивительным </a:t>
            </a:r>
            <a:r>
              <a:rPr lang="ru-RU" sz="2800" dirty="0" smtClean="0"/>
              <a:t>образом, от них мы </a:t>
            </a:r>
            <a:r>
              <a:rPr lang="ru-RU" sz="2800" dirty="0"/>
              <a:t>получаем </a:t>
            </a:r>
            <a:r>
              <a:rPr lang="ru-RU" sz="2800" dirty="0" smtClean="0"/>
              <a:t>силу </a:t>
            </a:r>
            <a:r>
              <a:rPr lang="ru-RU" sz="2800" dirty="0"/>
              <a:t>и отдыхаем </a:t>
            </a:r>
            <a:r>
              <a:rPr lang="ru-RU" sz="2800" dirty="0" smtClean="0"/>
              <a:t>душой</a:t>
            </a:r>
            <a:r>
              <a:rPr lang="ru-RU" sz="2800" dirty="0"/>
              <a:t>.</a:t>
            </a:r>
          </a:p>
          <a:p>
            <a:pPr algn="ctr"/>
            <a:endParaRPr lang="ru-RU" sz="2800" dirty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7790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35796" y="476672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Задачи: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989" y="1700808"/>
            <a:ext cx="8218439" cy="294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buFont typeface="Arial" panose="020B0604020202020204" pitchFamily="34" charset="0"/>
              <a:buChar char="•"/>
            </a:pPr>
            <a:r>
              <a:rPr lang="ru-RU" sz="2400" dirty="0" smtClean="0"/>
              <a:t>Раскрыть </a:t>
            </a:r>
            <a:r>
              <a:rPr lang="ru-RU" sz="2400" dirty="0"/>
              <a:t>понятия «священное место</a:t>
            </a:r>
            <a:r>
              <a:rPr lang="ru-RU" sz="2400" dirty="0" smtClean="0"/>
              <a:t>»;</a:t>
            </a:r>
            <a:r>
              <a:rPr lang="ru-RU" sz="1200" dirty="0" smtClean="0"/>
              <a:t> </a:t>
            </a:r>
          </a:p>
          <a:p>
            <a:pPr latinLnBrk="1"/>
            <a:endParaRPr lang="ru-RU" sz="1100" dirty="0"/>
          </a:p>
          <a:p>
            <a:pPr marL="285750" indent="-285750" latinLnBrk="1">
              <a:buFont typeface="Arial" panose="020B0604020202020204" pitchFamily="34" charset="0"/>
              <a:buChar char="•"/>
            </a:pPr>
            <a:r>
              <a:rPr lang="ru-RU" sz="2400" dirty="0" smtClean="0"/>
              <a:t>Найти </a:t>
            </a:r>
            <a:r>
              <a:rPr lang="ru-RU" sz="2400" dirty="0"/>
              <a:t>и изучить литературу по данной теме</a:t>
            </a:r>
            <a:r>
              <a:rPr lang="ru-RU" sz="2400" dirty="0" smtClean="0"/>
              <a:t>;</a:t>
            </a:r>
            <a:endParaRPr lang="ru-RU" sz="1400" dirty="0" smtClean="0"/>
          </a:p>
          <a:p>
            <a:pPr latinLnBrk="1"/>
            <a:endParaRPr lang="ru-RU" sz="1200" dirty="0"/>
          </a:p>
          <a:p>
            <a:pPr marL="285750" indent="-285750" latinLnBrk="1">
              <a:buFont typeface="Arial" panose="020B0604020202020204" pitchFamily="34" charset="0"/>
              <a:buChar char="•"/>
            </a:pPr>
            <a:r>
              <a:rPr lang="ru-RU" sz="2400" dirty="0" smtClean="0"/>
              <a:t>Провести </a:t>
            </a:r>
            <a:r>
              <a:rPr lang="ru-RU" sz="2400" dirty="0"/>
              <a:t>опрос-анкетирование по теме</a:t>
            </a:r>
            <a:r>
              <a:rPr lang="ru-RU" sz="2400" dirty="0" smtClean="0"/>
              <a:t>;</a:t>
            </a:r>
            <a:endParaRPr lang="ru-RU" sz="1100" dirty="0" smtClean="0"/>
          </a:p>
          <a:p>
            <a:pPr latinLnBrk="1"/>
            <a:endParaRPr lang="ru-RU" sz="1050" dirty="0"/>
          </a:p>
          <a:p>
            <a:pPr marL="285750" indent="-285750" latinLnBrk="1">
              <a:buFont typeface="Arial" panose="020B0604020202020204" pitchFamily="34" charset="0"/>
              <a:buChar char="•"/>
            </a:pPr>
            <a:r>
              <a:rPr lang="ru-RU" sz="2400" dirty="0" smtClean="0"/>
              <a:t>Изготовить  альбом  «</a:t>
            </a:r>
            <a:r>
              <a:rPr lang="ru-RU" sz="2400" dirty="0"/>
              <a:t>Священные  </a:t>
            </a:r>
            <a:r>
              <a:rPr lang="ru-RU" sz="2400" dirty="0" smtClean="0"/>
              <a:t>места  Тувы»;</a:t>
            </a:r>
            <a:endParaRPr lang="ru-RU" sz="900" dirty="0" smtClean="0"/>
          </a:p>
          <a:p>
            <a:pPr latinLnBrk="1"/>
            <a:endParaRPr lang="ru-RU" sz="800" dirty="0"/>
          </a:p>
          <a:p>
            <a:pPr marL="285750" indent="-285750" latinLnBrk="1">
              <a:buFont typeface="Arial" panose="020B0604020202020204" pitchFamily="34" charset="0"/>
              <a:buChar char="•"/>
            </a:pPr>
            <a:r>
              <a:rPr lang="ru-RU" sz="2400" dirty="0" smtClean="0"/>
              <a:t>По </a:t>
            </a:r>
            <a:r>
              <a:rPr lang="ru-RU" sz="2400" dirty="0"/>
              <a:t>результатам исследования подготовить презентацию.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92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39795" y="1005408"/>
            <a:ext cx="34644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Актуальность: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276872"/>
            <a:ext cx="73448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   Актуальность </a:t>
            </a:r>
            <a:r>
              <a:rPr lang="ru-RU" sz="2400" dirty="0"/>
              <a:t>данного исследования заключается в возможности по завершению проекта иметь достоверное представление о священных местах на территории Тувы.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2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531" y="908720"/>
            <a:ext cx="60949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Практическая значимость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исследования: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564904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/>
            <a:r>
              <a:rPr lang="ru-RU" sz="2400" dirty="0"/>
              <a:t>Практическая значимость заключается в возможности </a:t>
            </a:r>
            <a:endParaRPr lang="ru-RU" sz="2400" dirty="0" smtClean="0"/>
          </a:p>
          <a:p>
            <a:pPr algn="ctr" latinLnBrk="1"/>
            <a:r>
              <a:rPr lang="ru-RU" sz="2400" dirty="0" smtClean="0"/>
              <a:t>использования </a:t>
            </a:r>
            <a:r>
              <a:rPr lang="ru-RU" sz="2400" dirty="0"/>
              <a:t>её </a:t>
            </a:r>
            <a:r>
              <a:rPr lang="ru-RU" sz="2400" dirty="0" smtClean="0"/>
              <a:t>результатов </a:t>
            </a:r>
          </a:p>
          <a:p>
            <a:pPr algn="ctr" latinLnBrk="1"/>
            <a:r>
              <a:rPr lang="ru-RU" sz="2400" dirty="0" smtClean="0"/>
              <a:t>другими учениками</a:t>
            </a:r>
            <a:r>
              <a:rPr lang="ru-RU" sz="2400" dirty="0"/>
              <a:t> </a:t>
            </a:r>
            <a:r>
              <a:rPr lang="ru-RU" sz="2400" dirty="0" smtClean="0"/>
              <a:t>и  учителями</a:t>
            </a:r>
            <a:r>
              <a:rPr lang="ru-RU" sz="2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2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священные места\Рисуно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132" y="1129137"/>
            <a:ext cx="6815733" cy="459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49805" y="482806"/>
            <a:ext cx="3844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Республика Тыва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7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7604" y="1268760"/>
            <a:ext cx="73088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 </a:t>
            </a:r>
            <a:r>
              <a:rPr lang="ru-RU" b="1" dirty="0" smtClean="0"/>
              <a:t>«Что </a:t>
            </a:r>
            <a:r>
              <a:rPr lang="ru-RU" b="1" dirty="0"/>
              <a:t>свято?... То, что </a:t>
            </a:r>
            <a:r>
              <a:rPr lang="ru-RU" b="1" dirty="0" err="1"/>
              <a:t>связует</a:t>
            </a:r>
            <a:r>
              <a:rPr lang="ru-RU" b="1" dirty="0"/>
              <a:t> много </a:t>
            </a:r>
            <a:r>
              <a:rPr lang="ru-RU" b="1" dirty="0" smtClean="0"/>
              <a:t>душ»</a:t>
            </a:r>
            <a:endParaRPr lang="ru-RU" b="1" dirty="0"/>
          </a:p>
          <a:p>
            <a:r>
              <a:rPr lang="ru-RU" b="1" dirty="0"/>
              <a:t>                                                          </a:t>
            </a:r>
          </a:p>
          <a:p>
            <a:r>
              <a:rPr lang="ru-RU" b="1" dirty="0"/>
              <a:t>                                                                                  </a:t>
            </a:r>
            <a:endParaRPr lang="ru-RU" b="1" dirty="0" smtClean="0"/>
          </a:p>
          <a:p>
            <a:pPr algn="r"/>
            <a:r>
              <a:rPr lang="ru-RU" b="1" dirty="0" smtClean="0"/>
              <a:t>Иоганн </a:t>
            </a:r>
            <a:r>
              <a:rPr lang="ru-RU" b="1" dirty="0"/>
              <a:t>В. фон Гете (1749-1832 гг.), поэт,</a:t>
            </a:r>
          </a:p>
          <a:p>
            <a:pPr algn="r"/>
            <a:r>
              <a:rPr lang="ru-RU" b="1" dirty="0" smtClean="0"/>
              <a:t>мыслитель</a:t>
            </a:r>
            <a:r>
              <a:rPr lang="ru-RU" b="1" dirty="0"/>
              <a:t>, естествоиспытатель</a:t>
            </a:r>
            <a:r>
              <a:rPr lang="ru-RU" b="1" dirty="0" smtClean="0"/>
              <a:t>.</a:t>
            </a:r>
          </a:p>
          <a:p>
            <a:pPr algn="r"/>
            <a:endParaRPr lang="ru-RU" b="1" dirty="0" smtClean="0"/>
          </a:p>
          <a:p>
            <a:pPr algn="r"/>
            <a:r>
              <a:rPr lang="ru-RU" dirty="0"/>
              <a:t>Филолог и этнограф-путешественник В.И. Даль писал: “ святыни это что кому свято, чему поклоняемся, чтим нерушимо”. </a:t>
            </a:r>
            <a:endParaRPr lang="ru-RU" dirty="0" smtClean="0"/>
          </a:p>
          <a:p>
            <a:pPr algn="r"/>
            <a:endParaRPr lang="ru-RU" b="1" dirty="0" smtClean="0"/>
          </a:p>
          <a:p>
            <a:r>
              <a:rPr lang="ru-RU" dirty="0" smtClean="0"/>
              <a:t>Священные </a:t>
            </a:r>
            <a:r>
              <a:rPr lang="ru-RU" dirty="0"/>
              <a:t>места не только  </a:t>
            </a:r>
            <a:r>
              <a:rPr lang="ru-RU" dirty="0" smtClean="0"/>
              <a:t>нечто </a:t>
            </a:r>
            <a:r>
              <a:rPr lang="ru-RU" dirty="0"/>
              <a:t>возвышенное, существующее в нашем </a:t>
            </a:r>
            <a:r>
              <a:rPr lang="ru-RU" dirty="0" smtClean="0"/>
              <a:t>сознании, в </a:t>
            </a:r>
            <a:r>
              <a:rPr lang="ru-RU" dirty="0"/>
              <a:t>наших душах. Это также и реальные, земные явления,  </a:t>
            </a:r>
            <a:r>
              <a:rPr lang="ru-RU" dirty="0" smtClean="0"/>
              <a:t>которым </a:t>
            </a:r>
            <a:r>
              <a:rPr lang="ru-RU" dirty="0"/>
              <a:t>мы поклоняемся, предмет высшего почитания.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святыням относятся только  </a:t>
            </a:r>
            <a:r>
              <a:rPr lang="ru-RU" dirty="0" smtClean="0"/>
              <a:t>такие </a:t>
            </a:r>
            <a:r>
              <a:rPr lang="ru-RU" dirty="0"/>
              <a:t>уголки Земли, которые оказали большое влияние на человека,  </a:t>
            </a:r>
            <a:r>
              <a:rPr lang="ru-RU" dirty="0" smtClean="0"/>
              <a:t>которые  </a:t>
            </a:r>
            <a:r>
              <a:rPr lang="ru-RU" dirty="0"/>
              <a:t>озарили его, помогли  (оберегли) или даже защитили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179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628800"/>
            <a:ext cx="783272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/>
              <a:t>Священные </a:t>
            </a:r>
            <a:r>
              <a:rPr lang="ru-RU" b="1" dirty="0" smtClean="0"/>
              <a:t>места -  </a:t>
            </a:r>
            <a:r>
              <a:rPr lang="ru-RU" b="1" dirty="0"/>
              <a:t>это места, которым мы поклоняемся. </a:t>
            </a:r>
          </a:p>
          <a:p>
            <a:pPr algn="r"/>
            <a:r>
              <a:rPr lang="ru-RU" b="1" dirty="0"/>
              <a:t>И поэтому они являются особыми, </a:t>
            </a:r>
          </a:p>
          <a:p>
            <a:pPr algn="r"/>
            <a:r>
              <a:rPr lang="ru-RU" b="1" dirty="0"/>
              <a:t>редкими и даже </a:t>
            </a:r>
            <a:r>
              <a:rPr lang="ru-RU" b="1" dirty="0" smtClean="0"/>
              <a:t>уникальными, святыни </a:t>
            </a:r>
            <a:r>
              <a:rPr lang="ru-RU" b="1" dirty="0"/>
              <a:t>нельзя смешивать </a:t>
            </a:r>
          </a:p>
          <a:p>
            <a:pPr algn="r"/>
            <a:r>
              <a:rPr lang="ru-RU" b="1" dirty="0"/>
              <a:t>с наиболее выразительными, красивыми “уголками” Земли. </a:t>
            </a:r>
          </a:p>
          <a:p>
            <a:pPr algn="r"/>
            <a:r>
              <a:rPr lang="ru-RU" b="1" dirty="0"/>
              <a:t>Они имеют и общее и различное. </a:t>
            </a:r>
          </a:p>
          <a:p>
            <a:pPr algn="r"/>
            <a:r>
              <a:rPr lang="ru-RU" b="1" dirty="0"/>
              <a:t>Общее как раз и видится в их уникальности. </a:t>
            </a:r>
          </a:p>
          <a:p>
            <a:pPr algn="r"/>
            <a:r>
              <a:rPr lang="ru-RU" b="1" dirty="0"/>
              <a:t>Главное же, что их различает – природные и  рукотворные </a:t>
            </a:r>
          </a:p>
          <a:p>
            <a:pPr algn="r"/>
            <a:r>
              <a:rPr lang="ru-RU" b="1" dirty="0"/>
              <a:t>(природно-рукотворные) святыни это такие места на Земле, с которыми </a:t>
            </a:r>
          </a:p>
          <a:p>
            <a:pPr algn="r"/>
            <a:r>
              <a:rPr lang="ru-RU" b="1" dirty="0"/>
              <a:t>он связан духовно. И еще: люди поклонялись камню не потому, </a:t>
            </a:r>
          </a:p>
          <a:p>
            <a:pPr algn="r"/>
            <a:r>
              <a:rPr lang="ru-RU" b="1" dirty="0"/>
              <a:t>что он камень, а потому что он священный. Эти слова выдающегося </a:t>
            </a:r>
          </a:p>
          <a:p>
            <a:pPr algn="r"/>
            <a:r>
              <a:rPr lang="ru-RU" b="1" dirty="0"/>
              <a:t>современного философа </a:t>
            </a:r>
            <a:r>
              <a:rPr lang="ru-RU" b="1" dirty="0" err="1"/>
              <a:t>Мирча</a:t>
            </a:r>
            <a:r>
              <a:rPr lang="ru-RU" b="1" dirty="0"/>
              <a:t> </a:t>
            </a:r>
            <a:r>
              <a:rPr lang="ru-RU" b="1" dirty="0" err="1"/>
              <a:t>Элиаде</a:t>
            </a:r>
            <a:r>
              <a:rPr lang="ru-RU" b="1" dirty="0"/>
              <a:t>  позволяют еще четче  </a:t>
            </a:r>
          </a:p>
          <a:p>
            <a:pPr algn="r"/>
            <a:r>
              <a:rPr lang="ru-RU" b="1" dirty="0"/>
              <a:t>выделить священные места среди других уникальных феноменов.</a:t>
            </a:r>
          </a:p>
        </p:txBody>
      </p:sp>
    </p:spTree>
    <p:extLst>
      <p:ext uri="{BB962C8B-B14F-4D97-AF65-F5344CB8AC3E}">
        <p14:creationId xmlns:p14="http://schemas.microsoft.com/office/powerpoint/2010/main" val="189533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5596" y="1196752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Тува известна, </a:t>
            </a:r>
            <a:r>
              <a:rPr lang="ru-RU" sz="2800" dirty="0"/>
              <a:t>в основном, как республика в Центре Азии, как родина горлового пения – </a:t>
            </a:r>
            <a:r>
              <a:rPr lang="ru-RU" sz="2800" dirty="0" err="1" smtClean="0"/>
              <a:t>хоомея</a:t>
            </a:r>
            <a:r>
              <a:rPr lang="ru-RU" sz="2800" dirty="0" smtClean="0"/>
              <a:t>, самобытной </a:t>
            </a:r>
            <a:r>
              <a:rPr lang="ru-RU" sz="2800" dirty="0"/>
              <a:t>национальной культурой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Но также Тува - это страна </a:t>
            </a:r>
            <a:r>
              <a:rPr lang="ru-RU" sz="2800" dirty="0"/>
              <a:t>возрожденного шаманизма, археологических загадок и буддийских </a:t>
            </a:r>
            <a:r>
              <a:rPr lang="ru-RU" sz="2800" dirty="0" smtClean="0"/>
              <a:t>монастырей; она богата такими местами, о которых не понаслышке слышал каждый житель республики. </a:t>
            </a:r>
          </a:p>
          <a:p>
            <a:pPr algn="ctr"/>
            <a:r>
              <a:rPr lang="ru-RU" sz="2800" dirty="0" smtClean="0"/>
              <a:t>Их ещё называют </a:t>
            </a:r>
            <a:r>
              <a:rPr lang="ru-RU" sz="2800" b="1" i="1" dirty="0" smtClean="0"/>
              <a:t>священными.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6692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494</TotalTime>
  <Words>1470</Words>
  <Application>Microsoft Office PowerPoint</Application>
  <PresentationFormat>Экран (4:3)</PresentationFormat>
  <Paragraphs>129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Монгушовна</dc:creator>
  <cp:lastModifiedBy>1</cp:lastModifiedBy>
  <cp:revision>65</cp:revision>
  <dcterms:created xsi:type="dcterms:W3CDTF">2017-02-17T11:01:04Z</dcterms:created>
  <dcterms:modified xsi:type="dcterms:W3CDTF">2019-03-11T22:14:59Z</dcterms:modified>
</cp:coreProperties>
</file>