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33CC33"/>
    <a:srgbClr val="FF0066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52753-D214-4D4F-8C13-7575A28D8C8E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CB922-E981-4C9B-A886-715BBE221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6012160" y="1772816"/>
            <a:ext cx="3131840" cy="3168352"/>
            <a:chOff x="6012160" y="1196752"/>
            <a:chExt cx="3351584" cy="3351584"/>
          </a:xfrm>
        </p:grpSpPr>
        <p:sp>
          <p:nvSpPr>
            <p:cNvPr id="11" name="Овал 10"/>
            <p:cNvSpPr/>
            <p:nvPr/>
          </p:nvSpPr>
          <p:spPr>
            <a:xfrm>
              <a:off x="7524328" y="2348880"/>
              <a:ext cx="1008112" cy="57606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12160" y="1196752"/>
              <a:ext cx="3351584" cy="3351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TextBox 3"/>
          <p:cNvSpPr txBox="1"/>
          <p:nvPr/>
        </p:nvSpPr>
        <p:spPr>
          <a:xfrm>
            <a:off x="4521370" y="548680"/>
            <a:ext cx="224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Cambria" pitchFamily="18" charset="0"/>
              </a:rPr>
              <a:t> </a:t>
            </a:r>
            <a:endParaRPr lang="ru-RU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4149080"/>
            <a:ext cx="55571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latin typeface="Cambria" pitchFamily="18" charset="0"/>
              </a:rPr>
              <a:t>Ромащёва</a:t>
            </a:r>
            <a:r>
              <a:rPr lang="ru-RU" sz="2400" dirty="0" smtClean="0">
                <a:latin typeface="Cambria" pitchFamily="18" charset="0"/>
              </a:rPr>
              <a:t> Ольга Львовна,</a:t>
            </a:r>
            <a:endParaRPr lang="ru-RU" sz="2400" dirty="0" smtClean="0">
              <a:latin typeface="Cambria" pitchFamily="18" charset="0"/>
            </a:endParaRPr>
          </a:p>
          <a:p>
            <a:pPr algn="r"/>
            <a:r>
              <a:rPr lang="ru-RU" sz="2400" dirty="0">
                <a:latin typeface="Cambria" pitchFamily="18" charset="0"/>
              </a:rPr>
              <a:t>у</a:t>
            </a:r>
            <a:r>
              <a:rPr lang="ru-RU" sz="2400" dirty="0" smtClean="0">
                <a:latin typeface="Cambria" pitchFamily="18" charset="0"/>
              </a:rPr>
              <a:t>читель начальных классов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580526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Cambria" pitchFamily="18" charset="0"/>
              </a:rPr>
              <a:t> 2018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212976"/>
            <a:ext cx="2771800" cy="296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3568" y="1340768"/>
            <a:ext cx="672344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</a:rPr>
              <a:t>Найди  гласные 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-468560" y="2943225"/>
            <a:ext cx="4143375" cy="3914775"/>
            <a:chOff x="-468560" y="2943225"/>
            <a:chExt cx="4143375" cy="3914775"/>
          </a:xfrm>
        </p:grpSpPr>
        <p:sp>
          <p:nvSpPr>
            <p:cNvPr id="7" name="Овал 6"/>
            <p:cNvSpPr/>
            <p:nvPr/>
          </p:nvSpPr>
          <p:spPr>
            <a:xfrm>
              <a:off x="971600" y="4005064"/>
              <a:ext cx="936104" cy="72008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468560" y="2943225"/>
              <a:ext cx="4143375" cy="391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Прямоугольник 8"/>
          <p:cNvSpPr/>
          <p:nvPr/>
        </p:nvSpPr>
        <p:spPr>
          <a:xfrm>
            <a:off x="2051720" y="1268760"/>
            <a:ext cx="98296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Б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2420888"/>
            <a:ext cx="98296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Я</a:t>
            </a:r>
            <a:endParaRPr lang="ru-RU" sz="80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83264" y="1124744"/>
            <a:ext cx="100059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Э</a:t>
            </a:r>
            <a:endParaRPr lang="ru-RU" sz="8000" b="1" cap="none" spc="0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21961" y="4725144"/>
            <a:ext cx="13227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Ш</a:t>
            </a:r>
            <a:endParaRPr lang="ru-RU" sz="80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40352" y="4725144"/>
            <a:ext cx="10390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8000" b="1" cap="none" spc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96336" y="2204864"/>
            <a:ext cx="10390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Й</a:t>
            </a:r>
            <a:endParaRPr lang="ru-RU" sz="80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25190" y="332656"/>
            <a:ext cx="9252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Ё</a:t>
            </a:r>
            <a:endParaRPr lang="ru-RU" sz="8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94278" y="404664"/>
            <a:ext cx="101021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Л</a:t>
            </a:r>
            <a:endParaRPr lang="ru-RU" sz="8000" b="1" cap="none" spc="0" dirty="0">
              <a:ln w="11430"/>
              <a:solidFill>
                <a:srgbClr val="3333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98607" y="3140968"/>
            <a:ext cx="8899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800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З</a:t>
            </a:r>
            <a:endParaRPr lang="ru-RU" sz="8000" b="1" cap="none" spc="0" dirty="0">
              <a:ln w="11430"/>
              <a:solidFill>
                <a:srgbClr val="800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692696"/>
            <a:ext cx="98296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8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567936" y="6453336"/>
            <a:ext cx="576064" cy="404664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/>
          <p:cNvGrpSpPr/>
          <p:nvPr/>
        </p:nvGrpSpPr>
        <p:grpSpPr>
          <a:xfrm>
            <a:off x="-468560" y="2943225"/>
            <a:ext cx="4143375" cy="3914775"/>
            <a:chOff x="-468560" y="2943225"/>
            <a:chExt cx="4143375" cy="3914775"/>
          </a:xfrm>
        </p:grpSpPr>
        <p:sp>
          <p:nvSpPr>
            <p:cNvPr id="7" name="Овал 6"/>
            <p:cNvSpPr/>
            <p:nvPr/>
          </p:nvSpPr>
          <p:spPr>
            <a:xfrm>
              <a:off x="971600" y="4005064"/>
              <a:ext cx="936104" cy="72008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468560" y="2943225"/>
              <a:ext cx="4143375" cy="391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Прямоугольник 8"/>
          <p:cNvSpPr/>
          <p:nvPr/>
        </p:nvSpPr>
        <p:spPr>
          <a:xfrm>
            <a:off x="4067944" y="4509120"/>
            <a:ext cx="10438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Д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68144" y="4509120"/>
            <a:ext cx="10390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80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46583" y="1124744"/>
            <a:ext cx="8739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У</a:t>
            </a:r>
            <a:endParaRPr lang="ru-RU" sz="8000" b="1" cap="none" spc="0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2780928"/>
            <a:ext cx="93326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К</a:t>
            </a:r>
            <a:endParaRPr lang="ru-RU" sz="80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12112" y="4725144"/>
            <a:ext cx="129554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Ы</a:t>
            </a:r>
            <a:endParaRPr lang="ru-RU" sz="8000" b="1" cap="none" spc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96336" y="2204864"/>
            <a:ext cx="10390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Й</a:t>
            </a:r>
            <a:endParaRPr lang="ru-RU" sz="80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99592" y="620688"/>
            <a:ext cx="129554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Ы</a:t>
            </a:r>
            <a:endParaRPr lang="ru-RU" sz="8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64288" y="620688"/>
            <a:ext cx="115288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М</a:t>
            </a:r>
            <a:endParaRPr lang="ru-RU" sz="8000" b="1" cap="none" spc="0" dirty="0">
              <a:ln w="11430"/>
              <a:solidFill>
                <a:srgbClr val="3333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98607" y="3140968"/>
            <a:ext cx="8899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800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З</a:t>
            </a:r>
            <a:endParaRPr lang="ru-RU" sz="8000" b="1" cap="none" spc="0" dirty="0">
              <a:ln w="11430"/>
              <a:solidFill>
                <a:srgbClr val="800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483768" y="1772816"/>
            <a:ext cx="10390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И</a:t>
            </a:r>
            <a:endParaRPr lang="ru-RU" sz="8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567936" y="6453336"/>
            <a:ext cx="576064" cy="404664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635896" y="3284984"/>
            <a:ext cx="10438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4725144"/>
            <a:ext cx="9252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Ё</a:t>
            </a:r>
            <a:endParaRPr lang="ru-RU" sz="80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5976" y="1772816"/>
            <a:ext cx="92525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8000" b="1" cap="none" spc="0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1844824"/>
            <a:ext cx="9829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80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67603" y="4725144"/>
            <a:ext cx="98456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Я</a:t>
            </a:r>
            <a:endParaRPr lang="ru-RU" sz="8000" b="1" cap="none" spc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740352" y="2924944"/>
            <a:ext cx="8739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У</a:t>
            </a:r>
            <a:endParaRPr lang="ru-RU" sz="80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1556792"/>
            <a:ext cx="13724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Ю</a:t>
            </a:r>
            <a:endParaRPr lang="ru-RU" sz="8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28184" y="1700808"/>
            <a:ext cx="129554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Ы</a:t>
            </a:r>
            <a:endParaRPr lang="ru-RU" sz="8000" b="1" cap="none" spc="0" dirty="0">
              <a:ln w="11430"/>
              <a:solidFill>
                <a:srgbClr val="3333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4005064"/>
            <a:ext cx="10390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800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И</a:t>
            </a:r>
            <a:endParaRPr lang="ru-RU" sz="8000" b="1" cap="none" spc="0" dirty="0">
              <a:ln w="11430"/>
              <a:solidFill>
                <a:srgbClr val="800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567936" y="6453336"/>
            <a:ext cx="576064" cy="404664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251520" y="2996952"/>
            <a:ext cx="3131840" cy="3168352"/>
            <a:chOff x="6012160" y="1196752"/>
            <a:chExt cx="3351584" cy="3351584"/>
          </a:xfrm>
        </p:grpSpPr>
        <p:sp>
          <p:nvSpPr>
            <p:cNvPr id="21" name="Овал 20"/>
            <p:cNvSpPr/>
            <p:nvPr/>
          </p:nvSpPr>
          <p:spPr>
            <a:xfrm>
              <a:off x="7524328" y="2348880"/>
              <a:ext cx="1008112" cy="57606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12160" y="1196752"/>
              <a:ext cx="3351584" cy="3351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Box 22"/>
          <p:cNvSpPr txBox="1"/>
          <p:nvPr/>
        </p:nvSpPr>
        <p:spPr>
          <a:xfrm>
            <a:off x="971600" y="404664"/>
            <a:ext cx="75350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80"/>
                </a:solidFill>
                <a:latin typeface="Cambria" pitchFamily="18" charset="0"/>
              </a:rPr>
              <a:t>Найди   гласные, </a:t>
            </a:r>
          </a:p>
          <a:p>
            <a:pPr algn="ctr"/>
            <a:r>
              <a:rPr lang="ru-RU" sz="3200" b="1" dirty="0" smtClean="0">
                <a:solidFill>
                  <a:srgbClr val="800080"/>
                </a:solidFill>
                <a:latin typeface="Cambria" pitchFamily="18" charset="0"/>
              </a:rPr>
              <a:t>которые могут обозначать  два звука</a:t>
            </a:r>
            <a:endParaRPr lang="ru-RU" sz="3200" b="1" dirty="0">
              <a:solidFill>
                <a:srgbClr val="80008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/>
          <p:cNvGrpSpPr/>
          <p:nvPr/>
        </p:nvGrpSpPr>
        <p:grpSpPr>
          <a:xfrm>
            <a:off x="-468560" y="2943225"/>
            <a:ext cx="4143375" cy="3914775"/>
            <a:chOff x="-468560" y="2943225"/>
            <a:chExt cx="4143375" cy="3914775"/>
          </a:xfrm>
        </p:grpSpPr>
        <p:sp>
          <p:nvSpPr>
            <p:cNvPr id="7" name="Овал 6"/>
            <p:cNvSpPr/>
            <p:nvPr/>
          </p:nvSpPr>
          <p:spPr>
            <a:xfrm>
              <a:off x="971600" y="4005064"/>
              <a:ext cx="936104" cy="72008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468560" y="2943225"/>
              <a:ext cx="4143375" cy="391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Прямоугольник 8"/>
          <p:cNvSpPr/>
          <p:nvPr/>
        </p:nvSpPr>
        <p:spPr>
          <a:xfrm>
            <a:off x="4067944" y="4509120"/>
            <a:ext cx="10438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Д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95395" y="4509120"/>
            <a:ext cx="98456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Я</a:t>
            </a:r>
            <a:endParaRPr lang="ru-RU" sz="80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112" y="1700808"/>
            <a:ext cx="92525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Ё</a:t>
            </a:r>
            <a:endParaRPr lang="ru-RU" sz="8000" b="1" cap="none" spc="0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1700808"/>
            <a:ext cx="93326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К</a:t>
            </a:r>
            <a:endParaRPr lang="ru-RU" sz="80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73640" y="4725144"/>
            <a:ext cx="13724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Ю</a:t>
            </a:r>
            <a:endParaRPr lang="ru-RU" sz="8000" b="1" cap="none" spc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96336" y="2204864"/>
            <a:ext cx="10390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Й</a:t>
            </a:r>
            <a:endParaRPr lang="ru-RU" sz="80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0683" y="1988840"/>
            <a:ext cx="92525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8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36296" y="3573016"/>
            <a:ext cx="115288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М</a:t>
            </a:r>
            <a:endParaRPr lang="ru-RU" sz="8000" b="1" cap="none" spc="0" dirty="0">
              <a:ln w="11430"/>
              <a:solidFill>
                <a:srgbClr val="3333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98607" y="3140968"/>
            <a:ext cx="8899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800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З</a:t>
            </a:r>
            <a:endParaRPr lang="ru-RU" sz="8000" b="1" cap="none" spc="0" dirty="0">
              <a:ln w="11430"/>
              <a:solidFill>
                <a:srgbClr val="800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23928" y="2564904"/>
            <a:ext cx="10390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И</a:t>
            </a:r>
            <a:endParaRPr lang="ru-RU" sz="8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567936" y="6453336"/>
            <a:ext cx="576064" cy="404664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548680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80"/>
                </a:solidFill>
                <a:latin typeface="Cambria" pitchFamily="18" charset="0"/>
              </a:rPr>
              <a:t>Найди   гласные, которые </a:t>
            </a:r>
          </a:p>
          <a:p>
            <a:pPr algn="ctr"/>
            <a:r>
              <a:rPr lang="ru-RU" sz="3200" b="1" dirty="0" smtClean="0">
                <a:solidFill>
                  <a:srgbClr val="800080"/>
                </a:solidFill>
                <a:latin typeface="Cambria" pitchFamily="18" charset="0"/>
              </a:rPr>
              <a:t>обозначают   мягкость   согласного   звука</a:t>
            </a:r>
            <a:endParaRPr lang="ru-RU" sz="3200" b="1" dirty="0">
              <a:solidFill>
                <a:srgbClr val="80008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67</Words>
  <Application>Microsoft Office PowerPoint</Application>
  <PresentationFormat>Экран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8</cp:revision>
  <dcterms:created xsi:type="dcterms:W3CDTF">2012-02-09T15:22:26Z</dcterms:created>
  <dcterms:modified xsi:type="dcterms:W3CDTF">2019-03-05T01:57:27Z</dcterms:modified>
</cp:coreProperties>
</file>