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4D86B"/>
    <a:srgbClr val="32DA7E"/>
    <a:srgbClr val="39B9D3"/>
    <a:srgbClr val="FD200F"/>
    <a:srgbClr val="26E6B8"/>
    <a:srgbClr val="F75615"/>
    <a:srgbClr val="C65AA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9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8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  <a:effectLst>
            <a:outerShdw blurRad="50800" dist="50800" dir="5400000" algn="ctr" rotWithShape="0">
              <a:schemeClr val="accent3">
                <a:lumMod val="20000"/>
                <a:lumOff val="8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10800000">
            <a:off x="8686800" y="0"/>
            <a:ext cx="457200" cy="6858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  <a:effectLst>
            <a:outerShdw blurRad="50800" dist="50800" dir="5400000" algn="ctr" rotWithShape="0">
              <a:schemeClr val="accent3">
                <a:lumMod val="20000"/>
                <a:lumOff val="8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5400000">
            <a:off x="4572000" y="2286000"/>
            <a:ext cx="457200" cy="86868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  <a:effectLst>
            <a:outerShdw blurRad="50800" dist="50800" dir="5400000" algn="ctr" rotWithShape="0">
              <a:schemeClr val="accent3">
                <a:lumMod val="20000"/>
                <a:lumOff val="8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16200000">
            <a:off x="4114800" y="-4114800"/>
            <a:ext cx="457200" cy="86868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  <a:effectLst>
            <a:outerShdw blurRad="50800" dist="50800" dir="5400000" algn="ctr" rotWithShape="0">
              <a:schemeClr val="accent3">
                <a:lumMod val="20000"/>
                <a:lumOff val="8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429000" y="1524000"/>
            <a:ext cx="22742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Тренажёр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по русскому языку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3200" y="2209800"/>
            <a:ext cx="3650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Парные согласные в корне слова</a:t>
            </a:r>
            <a:endParaRPr lang="ru-RU" sz="1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8" name="Рисунок 7" descr="multik-6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286000"/>
            <a:ext cx="5029200" cy="3219450"/>
          </a:xfrm>
          <a:prstGeom prst="rect">
            <a:avLst/>
          </a:prstGeom>
        </p:spPr>
      </p:pic>
      <p:sp>
        <p:nvSpPr>
          <p:cNvPr id="9" name="Управляющая кнопка: далее 8">
            <a:hlinkClick r:id="rId3" action="ppaction://hlinksldjump" highlightClick="1"/>
          </p:cNvPr>
          <p:cNvSpPr/>
          <p:nvPr/>
        </p:nvSpPr>
        <p:spPr>
          <a:xfrm>
            <a:off x="8839200" y="6501384"/>
            <a:ext cx="304800" cy="356616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омой 9">
            <a:hlinkClick r:id="" action="ppaction://hlinkshowjump?jump=endshow" highlightClick="1"/>
          </p:cNvPr>
          <p:cNvSpPr/>
          <p:nvPr/>
        </p:nvSpPr>
        <p:spPr>
          <a:xfrm>
            <a:off x="76200" y="6425184"/>
            <a:ext cx="381000" cy="432816"/>
          </a:xfrm>
          <a:prstGeom prst="actionButtonHom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balloonp00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838200"/>
            <a:ext cx="1047750" cy="1143000"/>
          </a:xfrm>
          <a:prstGeom prst="rect">
            <a:avLst/>
          </a:prstGeom>
        </p:spPr>
      </p:pic>
      <p:pic>
        <p:nvPicPr>
          <p:cNvPr id="12" name="Рисунок 11" descr="balloonp00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1371600"/>
            <a:ext cx="1047750" cy="1143000"/>
          </a:xfrm>
          <a:prstGeom prst="rect">
            <a:avLst/>
          </a:prstGeom>
        </p:spPr>
      </p:pic>
      <p:pic>
        <p:nvPicPr>
          <p:cNvPr id="13" name="Рисунок 12" descr="balloonf11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2200" y="914400"/>
            <a:ext cx="561975" cy="1143000"/>
          </a:xfrm>
          <a:prstGeom prst="rect">
            <a:avLst/>
          </a:prstGeom>
        </p:spPr>
      </p:pic>
      <p:pic>
        <p:nvPicPr>
          <p:cNvPr id="14" name="Рисунок 13" descr="balloonf113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0800" y="1600200"/>
            <a:ext cx="533400" cy="1143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057400" y="6096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81400" y="106680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15000" y="5105400"/>
            <a:ext cx="237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10800000">
            <a:off x="8686800" y="0"/>
            <a:ext cx="457200" cy="68580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5400000">
            <a:off x="4572000" y="2286000"/>
            <a:ext cx="457200" cy="86868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16200000">
            <a:off x="4114800" y="-4114800"/>
            <a:ext cx="457200" cy="86868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62000" y="1828800"/>
            <a:ext cx="741081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1. Существуют парные согласные по звонкости и глухости: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Б-П, В-Ф, Г-К, Д-Т, З-С, Ж-Ш.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2. Чтобы проверить парную согласную в корне слова, надо подобрать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однокоренное слово или изменить форму слова так, чтобы после этой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согласной стояла гласная или буквы Н, М, Л, Р, Й.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838200"/>
            <a:ext cx="2011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ЗАПОМНИ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425184"/>
            <a:ext cx="457200" cy="432816"/>
          </a:xfrm>
          <a:prstGeom prst="actionButtonBackPrevious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8200" y="3733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ПРОВЕРЯЙ: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4400" y="4267200"/>
            <a:ext cx="243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пароходы – пароход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лошади – лошадка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дрозды – дрозд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города – город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отряды - отряд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4" name="Рисунок 13" descr="detskie8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3505200"/>
            <a:ext cx="3619500" cy="2790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6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381000" cy="6858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16200000">
            <a:off x="4495800" y="-4267200"/>
            <a:ext cx="381000" cy="89154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10800000">
            <a:off x="8763000" y="381000"/>
            <a:ext cx="381000" cy="6477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5400000">
            <a:off x="4381500" y="2095500"/>
            <a:ext cx="381000" cy="9144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multik-8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0"/>
            <a:ext cx="2667000" cy="2009775"/>
          </a:xfrm>
          <a:prstGeom prst="rect">
            <a:avLst/>
          </a:prstGeom>
        </p:spPr>
      </p:pic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0" y="6400800"/>
            <a:ext cx="304800" cy="457200"/>
          </a:xfrm>
          <a:prstGeom prst="actionButtonBackPrevious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09600" y="1524000"/>
            <a:ext cx="1524000" cy="1981200"/>
          </a:xfrm>
          <a:prstGeom prst="ellipse">
            <a:avLst/>
          </a:prstGeom>
          <a:solidFill>
            <a:srgbClr val="FD2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З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209800" y="914400"/>
            <a:ext cx="1295400" cy="2438400"/>
          </a:xfrm>
          <a:prstGeom prst="ellipse">
            <a:avLst/>
          </a:prstGeom>
          <a:solidFill>
            <a:srgbClr val="39B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>С</a:t>
            </a:r>
            <a:endParaRPr lang="ru-RU" sz="5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Дуга 9"/>
          <p:cNvSpPr/>
          <p:nvPr/>
        </p:nvSpPr>
        <p:spPr>
          <a:xfrm>
            <a:off x="1524000" y="3429000"/>
            <a:ext cx="152400" cy="11430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>
            <a:off x="2819400" y="3352800"/>
            <a:ext cx="152400" cy="11430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581400" y="15240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АРБУ …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81400" y="22860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ПАРУ …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81400" y="3048000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СКА …КА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1400" y="3810000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ПРО …ЬБА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81400" y="45720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ПОВЯ …КА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477000" y="1600200"/>
            <a:ext cx="685800" cy="762000"/>
          </a:xfrm>
          <a:prstGeom prst="ellipse">
            <a:avLst/>
          </a:prstGeom>
          <a:solidFill>
            <a:srgbClr val="FD2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З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7467600" y="2281237"/>
            <a:ext cx="685800" cy="762000"/>
          </a:xfrm>
          <a:prstGeom prst="ellipse">
            <a:avLst/>
          </a:prstGeom>
          <a:solidFill>
            <a:srgbClr val="FD2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З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477000" y="3086100"/>
            <a:ext cx="685800" cy="762000"/>
          </a:xfrm>
          <a:prstGeom prst="ellipse">
            <a:avLst/>
          </a:prstGeom>
          <a:solidFill>
            <a:srgbClr val="FD2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З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467600" y="3795713"/>
            <a:ext cx="685800" cy="762000"/>
          </a:xfrm>
          <a:prstGeom prst="ellipse">
            <a:avLst/>
          </a:prstGeom>
          <a:solidFill>
            <a:srgbClr val="FD2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З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477000" y="4572000"/>
            <a:ext cx="685800" cy="762000"/>
          </a:xfrm>
          <a:prstGeom prst="ellipse">
            <a:avLst/>
          </a:prstGeom>
          <a:solidFill>
            <a:srgbClr val="FD2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З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7467600" y="1524000"/>
            <a:ext cx="685800" cy="762000"/>
          </a:xfrm>
          <a:prstGeom prst="ellipse">
            <a:avLst/>
          </a:prstGeom>
          <a:solidFill>
            <a:srgbClr val="39B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С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477000" y="2343150"/>
            <a:ext cx="685800" cy="762000"/>
          </a:xfrm>
          <a:prstGeom prst="ellipse">
            <a:avLst/>
          </a:prstGeom>
          <a:solidFill>
            <a:srgbClr val="39B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С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7467600" y="3038475"/>
            <a:ext cx="685800" cy="762000"/>
          </a:xfrm>
          <a:prstGeom prst="ellipse">
            <a:avLst/>
          </a:prstGeom>
          <a:solidFill>
            <a:srgbClr val="39B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С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7467600" y="4552950"/>
            <a:ext cx="685800" cy="762000"/>
          </a:xfrm>
          <a:prstGeom prst="ellipse">
            <a:avLst/>
          </a:prstGeom>
          <a:solidFill>
            <a:srgbClr val="39B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С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477000" y="3829050"/>
            <a:ext cx="685800" cy="762000"/>
          </a:xfrm>
          <a:prstGeom prst="ellipse">
            <a:avLst/>
          </a:prstGeom>
          <a:solidFill>
            <a:srgbClr val="39B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С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8" name="Управляющая кнопка: справка 27">
            <a:hlinkClick r:id="rId4" action="ppaction://hlinksldjump" highlightClick="1"/>
          </p:cNvPr>
          <p:cNvSpPr/>
          <p:nvPr/>
        </p:nvSpPr>
        <p:spPr>
          <a:xfrm>
            <a:off x="8763000" y="6400800"/>
            <a:ext cx="381000" cy="457200"/>
          </a:xfrm>
          <a:prstGeom prst="actionButtonHelp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 animBg="1"/>
      <p:bldP spid="24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10800000">
            <a:off x="8686800" y="0"/>
            <a:ext cx="457200" cy="68580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5400000">
            <a:off x="4572000" y="2286000"/>
            <a:ext cx="457200" cy="86868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16200000">
            <a:off x="4114800" y="-4114800"/>
            <a:ext cx="457200" cy="86868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62000" y="1828800"/>
            <a:ext cx="741081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1. Существуют парные согласные по звонкости и глухости: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Б-П, В-Ф, Г-К, Д-Т, З-С, Ж-Ш.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2. Чтобы проверить парную согласную в корне слова, надо подобрать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однокоренное слово или изменить форму слова так, чтобы после этой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согласной стояла гласная или буквы Н, М, Л, Р, Й.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838200"/>
            <a:ext cx="2011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ЗАПОМНИ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425184"/>
            <a:ext cx="457200" cy="432816"/>
          </a:xfrm>
          <a:prstGeom prst="actionButtonBackPrevious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14400" y="3733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90600" y="3657600"/>
            <a:ext cx="2209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ПРОВЕРЯЙ: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0600" y="4191000"/>
            <a:ext cx="304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арбузы – арбуз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паруса – парус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сказать – сказка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просить – просьба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повязать - повязка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4" name="Рисунок 13" descr="detskie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3352800"/>
            <a:ext cx="2343150" cy="3038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>
            <a:off x="0" y="0"/>
            <a:ext cx="381000" cy="6858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5400000">
            <a:off x="4343400" y="-4038600"/>
            <a:ext cx="381000" cy="84582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16200000">
            <a:off x="4229100" y="2324100"/>
            <a:ext cx="381000" cy="86868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763000" y="0"/>
            <a:ext cx="381000" cy="6858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rId2" action="ppaction://hlinksldjump" highlightClick="1"/>
          </p:cNvPr>
          <p:cNvSpPr/>
          <p:nvPr/>
        </p:nvSpPr>
        <p:spPr>
          <a:xfrm>
            <a:off x="0" y="6477000"/>
            <a:ext cx="381000" cy="381000"/>
          </a:xfrm>
          <a:prstGeom prst="actionButtonBackPrevious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detskie9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4267200"/>
            <a:ext cx="3124200" cy="2185987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5257800" y="1676400"/>
            <a:ext cx="1676400" cy="2133600"/>
          </a:xfrm>
          <a:prstGeom prst="ellipse">
            <a:avLst/>
          </a:prstGeom>
          <a:solidFill>
            <a:srgbClr val="32DA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>Ж</a:t>
            </a:r>
            <a:endParaRPr lang="ru-RU" sz="5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781800" y="838200"/>
            <a:ext cx="1676400" cy="23622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>Ш</a:t>
            </a:r>
            <a:endParaRPr lang="ru-RU" sz="5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Дуга 9"/>
          <p:cNvSpPr/>
          <p:nvPr/>
        </p:nvSpPr>
        <p:spPr>
          <a:xfrm>
            <a:off x="6172200" y="3733800"/>
            <a:ext cx="1524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>
            <a:off x="7696200" y="3200400"/>
            <a:ext cx="1524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286000" y="1219200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НО ..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0" y="207645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ДОРО … КА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0" y="29337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ЧА …КА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0" y="379095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ЭКИПА …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0" y="46482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ЁР …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09600" y="1295400"/>
            <a:ext cx="762000" cy="762000"/>
          </a:xfrm>
          <a:prstGeom prst="ellipse">
            <a:avLst/>
          </a:prstGeom>
          <a:solidFill>
            <a:srgbClr val="34D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Ж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447800" y="1295400"/>
            <a:ext cx="762000" cy="762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Ш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447800" y="2152650"/>
            <a:ext cx="762000" cy="762000"/>
          </a:xfrm>
          <a:prstGeom prst="ellipse">
            <a:avLst/>
          </a:prstGeom>
          <a:solidFill>
            <a:srgbClr val="34D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Ж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09600" y="2971800"/>
            <a:ext cx="762000" cy="762000"/>
          </a:xfrm>
          <a:prstGeom prst="ellipse">
            <a:avLst/>
          </a:prstGeom>
          <a:solidFill>
            <a:srgbClr val="34D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Ж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447800" y="3867150"/>
            <a:ext cx="762000" cy="762000"/>
          </a:xfrm>
          <a:prstGeom prst="ellipse">
            <a:avLst/>
          </a:prstGeom>
          <a:solidFill>
            <a:srgbClr val="34D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Ж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09600" y="4648200"/>
            <a:ext cx="762000" cy="762000"/>
          </a:xfrm>
          <a:prstGeom prst="ellipse">
            <a:avLst/>
          </a:prstGeom>
          <a:solidFill>
            <a:srgbClr val="34D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Ж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609600" y="2133600"/>
            <a:ext cx="762000" cy="762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Ш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447800" y="3009900"/>
            <a:ext cx="762000" cy="762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Ш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09600" y="3810000"/>
            <a:ext cx="762000" cy="762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Ш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1447800" y="4724400"/>
            <a:ext cx="762000" cy="762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Ш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Управляющая кнопка: справка 26">
            <a:hlinkClick r:id="rId4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Help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 animBg="1"/>
      <p:bldP spid="24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10800000">
            <a:off x="8686800" y="0"/>
            <a:ext cx="457200" cy="68580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5400000">
            <a:off x="4572000" y="2286000"/>
            <a:ext cx="457200" cy="86868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16200000">
            <a:off x="4114800" y="-4114800"/>
            <a:ext cx="457200" cy="86868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62000" y="1828800"/>
            <a:ext cx="741081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1. Существуют парные согласные по звонкости и глухости: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Б-П, В-Ф, Г-К, Д-Т, З-С, Ж-Ш.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2. Чтобы проверить парную согласную в корне слова, надо подобрать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однокоренное слово или изменить форму слова так, чтобы после этой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согласной стояла гласная или буквы Н, М, Л, Р, Й.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838200"/>
            <a:ext cx="2011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ЗАПОМНИ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425184"/>
            <a:ext cx="457200" cy="432816"/>
          </a:xfrm>
          <a:prstGeom prst="actionButtonBackPrevious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066800" y="3733800"/>
            <a:ext cx="2209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ПРОВЕРЯЙ: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4191000"/>
            <a:ext cx="289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ножи – нож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дороженька – дорожка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нет чашек – чашка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экипажи – экипаж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ерши - ёрш</a:t>
            </a:r>
          </a:p>
          <a:p>
            <a:endParaRPr lang="ru-RU" dirty="0"/>
          </a:p>
        </p:txBody>
      </p:sp>
      <p:pic>
        <p:nvPicPr>
          <p:cNvPr id="13" name="Рисунок 12" descr="detskie9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3505200"/>
            <a:ext cx="3619500" cy="262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7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>
            <a:off x="0" y="381000"/>
            <a:ext cx="381000" cy="6477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763000" y="0"/>
            <a:ext cx="381000" cy="6858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16200000">
            <a:off x="4572000" y="2286000"/>
            <a:ext cx="381000" cy="8763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5400000">
            <a:off x="4191000" y="-4191000"/>
            <a:ext cx="381000" cy="8763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248400" y="1828800"/>
            <a:ext cx="1600200" cy="2057400"/>
          </a:xfrm>
          <a:prstGeom prst="ellipse">
            <a:avLst/>
          </a:prstGeom>
          <a:solidFill>
            <a:srgbClr val="C65AAF"/>
          </a:solidFill>
          <a:ln>
            <a:solidFill>
              <a:srgbClr val="C65A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hlinkClick r:id="rId2" action="ppaction://hlinksldjump"/>
              </a:rPr>
              <a:t>Ж-Ш</a:t>
            </a:r>
            <a:endParaRPr lang="ru-RU" sz="3600" dirty="0"/>
          </a:p>
        </p:txBody>
      </p:sp>
      <p:sp>
        <p:nvSpPr>
          <p:cNvPr id="7" name="Овал 6"/>
          <p:cNvSpPr/>
          <p:nvPr/>
        </p:nvSpPr>
        <p:spPr>
          <a:xfrm>
            <a:off x="4953000" y="381000"/>
            <a:ext cx="1600200" cy="2057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hlinkClick r:id="rId3" action="ppaction://hlinksldjump"/>
              </a:rPr>
              <a:t>Г - К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124200" y="838200"/>
            <a:ext cx="1600200" cy="2057400"/>
          </a:xfrm>
          <a:prstGeom prst="ellipse">
            <a:avLst/>
          </a:prstGeom>
          <a:solidFill>
            <a:srgbClr val="34D86B"/>
          </a:solidFill>
          <a:ln>
            <a:solidFill>
              <a:srgbClr val="34D8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hlinkClick r:id="rId4" action="ppaction://hlinksldjump"/>
              </a:rPr>
              <a:t>В - Ф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85800" y="3200400"/>
            <a:ext cx="1600200" cy="2209800"/>
          </a:xfrm>
          <a:prstGeom prst="ellipse">
            <a:avLst/>
          </a:prstGeom>
          <a:solidFill>
            <a:srgbClr val="C65AAF"/>
          </a:solidFill>
          <a:ln>
            <a:solidFill>
              <a:srgbClr val="C65A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hlinkClick r:id="rId5" action="ppaction://hlinksldjump"/>
              </a:rPr>
              <a:t>Д - Т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743200" y="3200400"/>
            <a:ext cx="1447800" cy="18288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hlinkClick r:id="rId6" action="ppaction://hlinksldjump"/>
              </a:rPr>
              <a:t>З - С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Овал 10">
            <a:hlinkClick r:id="rId7" action="ppaction://hlinksldjump"/>
          </p:cNvPr>
          <p:cNvSpPr/>
          <p:nvPr/>
        </p:nvSpPr>
        <p:spPr>
          <a:xfrm>
            <a:off x="914400" y="685800"/>
            <a:ext cx="1676400" cy="2133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hlinkClick r:id="rId7" action="ppaction://hlinksldjump"/>
              </a:rPr>
              <a:t>Б - П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Дуга 11"/>
          <p:cNvSpPr/>
          <p:nvPr/>
        </p:nvSpPr>
        <p:spPr>
          <a:xfrm>
            <a:off x="1828800" y="2743200"/>
            <a:ext cx="152400" cy="1295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>
            <a:off x="6858000" y="3810000"/>
            <a:ext cx="152400" cy="1219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>
            <a:off x="3962400" y="2895600"/>
            <a:ext cx="152400" cy="1295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>
            <a:off x="3429000" y="5105400"/>
            <a:ext cx="762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>
            <a:off x="5181600" y="5562600"/>
            <a:ext cx="457200" cy="15240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>
            <a:off x="5486400" y="2438400"/>
            <a:ext cx="457200" cy="1447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multik-28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4600" y="4114800"/>
            <a:ext cx="2600325" cy="2552700"/>
          </a:xfrm>
          <a:prstGeom prst="rect">
            <a:avLst/>
          </a:prstGeom>
        </p:spPr>
      </p:pic>
      <p:sp>
        <p:nvSpPr>
          <p:cNvPr id="20" name="Управляющая кнопка: назад 19">
            <a:hlinkClick r:id="" action="ppaction://hlinkshowjump?jump=firstslide" highlightClick="1"/>
          </p:cNvPr>
          <p:cNvSpPr/>
          <p:nvPr/>
        </p:nvSpPr>
        <p:spPr>
          <a:xfrm>
            <a:off x="0" y="6501384"/>
            <a:ext cx="381000" cy="356616"/>
          </a:xfrm>
          <a:prstGeom prst="actionButtonBackPrevious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572000" y="3276600"/>
            <a:ext cx="1600200" cy="2286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FF"/>
                </a:solidFill>
                <a:hlinkClick r:id="" action="ppaction://noaction"/>
              </a:rPr>
              <a:t>Список </a:t>
            </a:r>
          </a:p>
          <a:p>
            <a:pPr algn="ctr"/>
            <a:r>
              <a:rPr lang="ru-RU" dirty="0" smtClean="0">
                <a:hlinkClick r:id="" action="ppaction://noaction"/>
              </a:rPr>
              <a:t>ресурсов</a:t>
            </a:r>
            <a:endParaRPr lang="ru-RU" dirty="0"/>
          </a:p>
        </p:txBody>
      </p:sp>
      <p:sp>
        <p:nvSpPr>
          <p:cNvPr id="22" name="Дуга 21"/>
          <p:cNvSpPr/>
          <p:nvPr/>
        </p:nvSpPr>
        <p:spPr>
          <a:xfrm>
            <a:off x="1447800" y="5562600"/>
            <a:ext cx="762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9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>
            <a:off x="0" y="0"/>
            <a:ext cx="381000" cy="6858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763000" y="0"/>
            <a:ext cx="381000" cy="6858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16200000">
            <a:off x="4533900" y="2247900"/>
            <a:ext cx="381000" cy="88392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5400000">
            <a:off x="4381500" y="-4229100"/>
            <a:ext cx="381000" cy="88392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85800" y="533400"/>
            <a:ext cx="1524000" cy="1905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Б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057400" y="1828800"/>
            <a:ext cx="1524000" cy="1752600"/>
          </a:xfrm>
          <a:prstGeom prst="ellipse">
            <a:avLst/>
          </a:prstGeom>
          <a:solidFill>
            <a:srgbClr val="C65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П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Рисунок 7" descr="detskie8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038600"/>
            <a:ext cx="2286000" cy="2390775"/>
          </a:xfrm>
          <a:prstGeom prst="rect">
            <a:avLst/>
          </a:prstGeom>
        </p:spPr>
      </p:pic>
      <p:sp>
        <p:nvSpPr>
          <p:cNvPr id="9" name="Управляющая кнопка: назад 8">
            <a:hlinkClick r:id="rId3" action="ppaction://hlinksldjump" highlightClick="1"/>
          </p:cNvPr>
          <p:cNvSpPr/>
          <p:nvPr/>
        </p:nvSpPr>
        <p:spPr>
          <a:xfrm>
            <a:off x="0" y="6477000"/>
            <a:ext cx="381000" cy="381000"/>
          </a:xfrm>
          <a:prstGeom prst="actionButtonBackPrevious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Управляющая кнопка: справка 39">
            <a:hlinkClick r:id="rId4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Help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3886200" y="1905000"/>
            <a:ext cx="2438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ША … КА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86200" y="2495550"/>
            <a:ext cx="2514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УЛЫ … КА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86200" y="3086100"/>
            <a:ext cx="2971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ГОЛУ … КА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86200" y="367665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ХЛЕ …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86200" y="4267200"/>
            <a:ext cx="2514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ОШИ ..КА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Дуга 44"/>
          <p:cNvSpPr/>
          <p:nvPr/>
        </p:nvSpPr>
        <p:spPr>
          <a:xfrm>
            <a:off x="1371600" y="2438400"/>
            <a:ext cx="45719" cy="1219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Дуга 46"/>
          <p:cNvSpPr/>
          <p:nvPr/>
        </p:nvSpPr>
        <p:spPr>
          <a:xfrm>
            <a:off x="2895600" y="3505200"/>
            <a:ext cx="45719" cy="1219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6553200" y="1905000"/>
            <a:ext cx="533400" cy="6096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Б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7239000" y="2590800"/>
            <a:ext cx="533400" cy="6096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6629400" y="3200400"/>
            <a:ext cx="533400" cy="6096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7315200" y="3810000"/>
            <a:ext cx="533400" cy="6096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6629400" y="4419600"/>
            <a:ext cx="533400" cy="6096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7239000" y="1905000"/>
            <a:ext cx="533400" cy="685800"/>
          </a:xfrm>
          <a:prstGeom prst="ellipse">
            <a:avLst/>
          </a:prstGeom>
          <a:solidFill>
            <a:srgbClr val="C65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6629400" y="2590800"/>
            <a:ext cx="533400" cy="609600"/>
          </a:xfrm>
          <a:prstGeom prst="ellipse">
            <a:avLst/>
          </a:prstGeom>
          <a:solidFill>
            <a:srgbClr val="C65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7315200" y="3200400"/>
            <a:ext cx="533400" cy="609600"/>
          </a:xfrm>
          <a:prstGeom prst="ellipse">
            <a:avLst/>
          </a:prstGeom>
          <a:solidFill>
            <a:srgbClr val="C65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6629400" y="3810000"/>
            <a:ext cx="533400" cy="609600"/>
          </a:xfrm>
          <a:prstGeom prst="ellipse">
            <a:avLst/>
          </a:prstGeom>
          <a:solidFill>
            <a:srgbClr val="C65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7315200" y="4419600"/>
            <a:ext cx="533400" cy="609600"/>
          </a:xfrm>
          <a:prstGeom prst="ellipse">
            <a:avLst/>
          </a:prstGeom>
          <a:solidFill>
            <a:srgbClr val="C65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7315200" y="2590800"/>
            <a:ext cx="533400" cy="6096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Б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6553200" y="3162300"/>
            <a:ext cx="533400" cy="6096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Б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7239000" y="3810000"/>
            <a:ext cx="533400" cy="6096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Б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1" name="Овал 60"/>
          <p:cNvSpPr/>
          <p:nvPr/>
        </p:nvSpPr>
        <p:spPr>
          <a:xfrm>
            <a:off x="6553200" y="4419600"/>
            <a:ext cx="533400" cy="6096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Б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2" name="Овал 61"/>
          <p:cNvSpPr/>
          <p:nvPr/>
        </p:nvSpPr>
        <p:spPr>
          <a:xfrm>
            <a:off x="6629400" y="2590800"/>
            <a:ext cx="533400" cy="609600"/>
          </a:xfrm>
          <a:prstGeom prst="ellipse">
            <a:avLst/>
          </a:prstGeom>
          <a:solidFill>
            <a:srgbClr val="C65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3" name="Овал 62"/>
          <p:cNvSpPr/>
          <p:nvPr/>
        </p:nvSpPr>
        <p:spPr>
          <a:xfrm>
            <a:off x="7315200" y="3200400"/>
            <a:ext cx="533400" cy="609600"/>
          </a:xfrm>
          <a:prstGeom prst="ellipse">
            <a:avLst/>
          </a:prstGeom>
          <a:solidFill>
            <a:srgbClr val="C65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4" name="Овал 63"/>
          <p:cNvSpPr/>
          <p:nvPr/>
        </p:nvSpPr>
        <p:spPr>
          <a:xfrm>
            <a:off x="7239000" y="2590800"/>
            <a:ext cx="533400" cy="6096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Б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5" name="Овал 64"/>
          <p:cNvSpPr/>
          <p:nvPr/>
        </p:nvSpPr>
        <p:spPr>
          <a:xfrm>
            <a:off x="7239000" y="3200400"/>
            <a:ext cx="533400" cy="609600"/>
          </a:xfrm>
          <a:prstGeom prst="ellipse">
            <a:avLst/>
          </a:prstGeom>
          <a:solidFill>
            <a:srgbClr val="C65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6" name="Овал 65"/>
          <p:cNvSpPr/>
          <p:nvPr/>
        </p:nvSpPr>
        <p:spPr>
          <a:xfrm>
            <a:off x="6553200" y="3790950"/>
            <a:ext cx="533400" cy="609600"/>
          </a:xfrm>
          <a:prstGeom prst="ellipse">
            <a:avLst/>
          </a:prstGeom>
          <a:solidFill>
            <a:srgbClr val="C65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7" name="Овал 66"/>
          <p:cNvSpPr/>
          <p:nvPr/>
        </p:nvSpPr>
        <p:spPr>
          <a:xfrm>
            <a:off x="7239000" y="4419600"/>
            <a:ext cx="533400" cy="609600"/>
          </a:xfrm>
          <a:prstGeom prst="ellipse">
            <a:avLst/>
          </a:prstGeom>
          <a:solidFill>
            <a:srgbClr val="C65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</p:childTnLst>
        </p:cTn>
      </p:par>
    </p:tnLst>
    <p:bldLst>
      <p:bldP spid="53" grpId="0" animBg="1"/>
      <p:bldP spid="59" grpId="0" animBg="1"/>
      <p:bldP spid="60" grpId="0" animBg="1"/>
      <p:bldP spid="61" grpId="0" animBg="1"/>
      <p:bldP spid="6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10800000">
            <a:off x="8686800" y="0"/>
            <a:ext cx="457200" cy="68580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5400000">
            <a:off x="4572000" y="2286000"/>
            <a:ext cx="457200" cy="86868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16200000">
            <a:off x="4114800" y="-4114800"/>
            <a:ext cx="457200" cy="86868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62000" y="1371600"/>
            <a:ext cx="74108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1. Существуют парные согласные по звонкости и глухости: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Б-П, В-Ф, Г-К, Д-Т, З-С, Ж-Ш.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2. Чтобы проверить парную согласную в корне слова, надо подобрать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однокоренное слово или изменить форму слова так, чтобы после этой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согласной стояла гласная или буквы Н, М, Л, Р, Й.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838200"/>
            <a:ext cx="2011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ЗАПОМНИ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425184"/>
            <a:ext cx="457200" cy="432816"/>
          </a:xfrm>
          <a:prstGeom prst="actionButtonBackPrevious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14400" y="34290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ПРОВЕРЯЙ: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90600" y="3962400"/>
            <a:ext cx="3352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шапочка – шапка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улыбаться – улыбка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голуби – голубка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нет хлеба – хлеб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ошибаться - ошибка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" name="Рисунок 12" descr="detskie8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4191000"/>
            <a:ext cx="3619500" cy="2114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>
            <a:off x="0" y="0"/>
            <a:ext cx="228600" cy="6858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16200000">
            <a:off x="4572000" y="2286000"/>
            <a:ext cx="228600" cy="89154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5400000">
            <a:off x="4343400" y="-4343400"/>
            <a:ext cx="228600" cy="89154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detskie6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3200400"/>
            <a:ext cx="2362200" cy="3328987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6400800" y="381000"/>
            <a:ext cx="1219200" cy="17526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620000" y="685800"/>
            <a:ext cx="1219200" cy="1752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781800" y="762000"/>
            <a:ext cx="381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8001000" y="1219200"/>
            <a:ext cx="38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Ф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143000"/>
            <a:ext cx="266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ТРА…КА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0" y="1752600"/>
            <a:ext cx="220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ЖИРА …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2362200"/>
            <a:ext cx="213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ОБУ …Ь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" y="2971800"/>
            <a:ext cx="190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ШКА …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8200" y="3581400"/>
            <a:ext cx="312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МОРКОВ…Ь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48200" y="1295400"/>
            <a:ext cx="533400" cy="457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В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038600" y="1295400"/>
            <a:ext cx="533400" cy="457200"/>
          </a:xfrm>
          <a:prstGeom prst="rect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Ф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038600" y="1828800"/>
            <a:ext cx="533400" cy="457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В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48200" y="1828800"/>
            <a:ext cx="533400" cy="457200"/>
          </a:xfrm>
          <a:prstGeom prst="rect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Ф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038600" y="2362200"/>
            <a:ext cx="533400" cy="457200"/>
          </a:xfrm>
          <a:prstGeom prst="rect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Ф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648200" y="2362200"/>
            <a:ext cx="533400" cy="457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В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038600" y="2971800"/>
            <a:ext cx="533400" cy="457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В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648200" y="2971800"/>
            <a:ext cx="533400" cy="457200"/>
          </a:xfrm>
          <a:prstGeom prst="rect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Ф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038600" y="3657600"/>
            <a:ext cx="533400" cy="457200"/>
          </a:xfrm>
          <a:prstGeom prst="rect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Ф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648200" y="3657600"/>
            <a:ext cx="533400" cy="457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В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8" name="Управляющая кнопка: назад 27">
            <a:hlinkClick r:id="rId3" action="ppaction://hlinksldjump" highlightClick="1"/>
          </p:cNvPr>
          <p:cNvSpPr/>
          <p:nvPr/>
        </p:nvSpPr>
        <p:spPr>
          <a:xfrm>
            <a:off x="0" y="6425184"/>
            <a:ext cx="228600" cy="432816"/>
          </a:xfrm>
          <a:prstGeom prst="actionButtonBackPrevious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Дуга 29"/>
          <p:cNvSpPr/>
          <p:nvPr/>
        </p:nvSpPr>
        <p:spPr>
          <a:xfrm>
            <a:off x="7010400" y="2133600"/>
            <a:ext cx="76200" cy="1447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Дуга 30"/>
          <p:cNvSpPr/>
          <p:nvPr/>
        </p:nvSpPr>
        <p:spPr>
          <a:xfrm>
            <a:off x="8153400" y="2438400"/>
            <a:ext cx="152400" cy="13716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Управляющая кнопка: справка 32">
            <a:hlinkClick r:id="rId4" action="ppaction://hlinksldjump" highlightClick="1"/>
          </p:cNvPr>
          <p:cNvSpPr/>
          <p:nvPr/>
        </p:nvSpPr>
        <p:spPr>
          <a:xfrm>
            <a:off x="8915400" y="6477000"/>
            <a:ext cx="228600" cy="381000"/>
          </a:xfrm>
          <a:prstGeom prst="actionButtonHelp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5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50" autoRev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250" autoRev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250" autoRev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50" autoRev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  <p:bldP spid="23" grpId="0" animBg="1"/>
      <p:bldP spid="25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10800000">
            <a:off x="8686800" y="0"/>
            <a:ext cx="457200" cy="68580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5400000">
            <a:off x="4572000" y="2286000"/>
            <a:ext cx="457200" cy="86868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16200000">
            <a:off x="4114800" y="-4114800"/>
            <a:ext cx="457200" cy="86868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62000" y="1828800"/>
            <a:ext cx="741081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1. Существуют парные согласные по звонкости и глухости: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Б-П, В-Ф, Г-К, Д-Т, З-С, Ж-Ш.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2. Чтобы проверить парную согласную в корне слова, надо подобрать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однокоренное слово или изменить форму слова так, чтобы после этой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согласной стояла гласная или буквы Н, М, Л, Р, Й.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838200"/>
            <a:ext cx="2011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ЗАПОМНИ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425184"/>
            <a:ext cx="457200" cy="432816"/>
          </a:xfrm>
          <a:prstGeom prst="actionButtonBackPrevious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36576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ПРОВЕРЯЙ: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00" y="4114800"/>
            <a:ext cx="3581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ТРАВА – ТРАВКА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ЖИРАФЫ – ЖИРАФ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НЕТ ОБУВИ – ОБУВЬ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ШКАФЫ – ШКАФ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МОРКОВОЧКА - МОРКОВЬ</a:t>
            </a:r>
          </a:p>
          <a:p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4" name="Рисунок 13" descr="detskie6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3200400"/>
            <a:ext cx="2362200" cy="3071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>
            <a:off x="0" y="304800"/>
            <a:ext cx="381000" cy="65532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16200000">
            <a:off x="4533900" y="2247900"/>
            <a:ext cx="381000" cy="88392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763000" y="0"/>
            <a:ext cx="381000" cy="67056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5400000">
            <a:off x="4191000" y="-4191000"/>
            <a:ext cx="381000" cy="8763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rId2" action="ppaction://hlinksldjump" highlightClick="1"/>
          </p:cNvPr>
          <p:cNvSpPr/>
          <p:nvPr/>
        </p:nvSpPr>
        <p:spPr>
          <a:xfrm>
            <a:off x="0" y="6425184"/>
            <a:ext cx="304800" cy="432816"/>
          </a:xfrm>
          <a:prstGeom prst="actionButtonBackPrevious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detskie7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276600"/>
            <a:ext cx="2133600" cy="3171825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533400" y="533400"/>
            <a:ext cx="1600200" cy="213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Г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133600" y="1371600"/>
            <a:ext cx="1600200" cy="2057400"/>
          </a:xfrm>
          <a:prstGeom prst="ellipse">
            <a:avLst/>
          </a:prstGeom>
          <a:solidFill>
            <a:srgbClr val="26E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К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Дуга 9"/>
          <p:cNvSpPr/>
          <p:nvPr/>
        </p:nvSpPr>
        <p:spPr>
          <a:xfrm>
            <a:off x="1371600" y="2667000"/>
            <a:ext cx="152400" cy="7620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>
            <a:off x="2895600" y="3429000"/>
            <a:ext cx="152400" cy="7620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962400" y="1219200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КО … ТИ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62400" y="18669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СНЕ …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3162300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ФЛА …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62400" y="38100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МОРЯ …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62400" y="251460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СПУТНИ …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705600" y="1295400"/>
            <a:ext cx="685800" cy="609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696200" y="1981200"/>
            <a:ext cx="685800" cy="609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705600" y="2667000"/>
            <a:ext cx="685800" cy="609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696200" y="3352800"/>
            <a:ext cx="685800" cy="609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705600" y="4038600"/>
            <a:ext cx="685800" cy="609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696200" y="1295400"/>
            <a:ext cx="685800" cy="609600"/>
          </a:xfrm>
          <a:prstGeom prst="ellipse">
            <a:avLst/>
          </a:prstGeom>
          <a:solidFill>
            <a:srgbClr val="26E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705600" y="1981200"/>
            <a:ext cx="685800" cy="609600"/>
          </a:xfrm>
          <a:prstGeom prst="ellipse">
            <a:avLst/>
          </a:prstGeom>
          <a:solidFill>
            <a:srgbClr val="26E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7696200" y="2667000"/>
            <a:ext cx="685800" cy="609600"/>
          </a:xfrm>
          <a:prstGeom prst="ellipse">
            <a:avLst/>
          </a:prstGeom>
          <a:solidFill>
            <a:srgbClr val="26E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6705600" y="3352800"/>
            <a:ext cx="685800" cy="609600"/>
          </a:xfrm>
          <a:prstGeom prst="ellipse">
            <a:avLst/>
          </a:prstGeom>
          <a:solidFill>
            <a:srgbClr val="26E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696200" y="4038600"/>
            <a:ext cx="685800" cy="609600"/>
          </a:xfrm>
          <a:prstGeom prst="ellipse">
            <a:avLst/>
          </a:prstGeom>
          <a:solidFill>
            <a:srgbClr val="26E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6858000" y="1219200"/>
            <a:ext cx="53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Г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72400" y="1828800"/>
            <a:ext cx="53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Г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848600" y="3276600"/>
            <a:ext cx="53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Г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781800" y="2590800"/>
            <a:ext cx="53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Г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81800" y="3962400"/>
            <a:ext cx="53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Г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772400" y="1143000"/>
            <a:ext cx="519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К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81800" y="1905000"/>
            <a:ext cx="519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К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772400" y="2590800"/>
            <a:ext cx="519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К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81800" y="3276600"/>
            <a:ext cx="519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К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772400" y="3962400"/>
            <a:ext cx="519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К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1" name="Управляющая кнопка: справка 40">
            <a:hlinkClick r:id="rId4" action="ppaction://hlinksldjump" highlightClick="1"/>
          </p:cNvPr>
          <p:cNvSpPr/>
          <p:nvPr/>
        </p:nvSpPr>
        <p:spPr>
          <a:xfrm>
            <a:off x="8839200" y="6425184"/>
            <a:ext cx="304800" cy="432816"/>
          </a:xfrm>
          <a:prstGeom prst="actionButtonHelp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3" grpId="0"/>
      <p:bldP spid="38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10800000">
            <a:off x="8686800" y="0"/>
            <a:ext cx="457200" cy="68580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5400000">
            <a:off x="4572000" y="2286000"/>
            <a:ext cx="457200" cy="86868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16200000">
            <a:off x="4114800" y="-4114800"/>
            <a:ext cx="457200" cy="8686800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62000" y="1828800"/>
            <a:ext cx="741081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1. Существуют парные согласные по звонкости и глухости: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Б-П, В-Ф, Г-К, Д-Т, З-С, Ж-Ш.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2. Чтобы проверить парную согласную в корне слова, надо подобрать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однокоренное слово или изменить форму слова так, чтобы после этой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согласной стояла гласная или буквы Н, М, Л, Р, Й.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838200"/>
            <a:ext cx="2011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ЗАПОМНИ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425184"/>
            <a:ext cx="457200" cy="432816"/>
          </a:xfrm>
          <a:prstGeom prst="actionButtonBackPrevious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14400" y="3733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ПРОВЕРЯЙ: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00" y="4191000"/>
            <a:ext cx="32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коготь – когти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снега – снег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спутники – спутник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флаги – флаг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моряки - моряк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" name="Рисунок 12" descr="detskie6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3505200"/>
            <a:ext cx="2362200" cy="2867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7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>
            <a:off x="0" y="0"/>
            <a:ext cx="381000" cy="6858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5400000">
            <a:off x="4381500" y="-4000500"/>
            <a:ext cx="381000" cy="8382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16200000">
            <a:off x="4381500" y="2400300"/>
            <a:ext cx="381000" cy="85344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763000" y="0"/>
            <a:ext cx="381000" cy="68580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multik-8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3886200"/>
            <a:ext cx="3028950" cy="2486025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5486400" y="914400"/>
            <a:ext cx="1600200" cy="1981200"/>
          </a:xfrm>
          <a:prstGeom prst="ellipse">
            <a:avLst/>
          </a:prstGeom>
          <a:solidFill>
            <a:srgbClr val="F756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Д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7239000" y="1371600"/>
            <a:ext cx="1524000" cy="2057400"/>
          </a:xfrm>
          <a:prstGeom prst="ellipse">
            <a:avLst/>
          </a:prstGeom>
          <a:solidFill>
            <a:srgbClr val="26E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Т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Дуга 8"/>
          <p:cNvSpPr/>
          <p:nvPr/>
        </p:nvSpPr>
        <p:spPr>
          <a:xfrm>
            <a:off x="6248400" y="2895600"/>
            <a:ext cx="45719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>
            <a:off x="7924800" y="3429000"/>
            <a:ext cx="45719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33600" y="11430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ПАРОХО …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33600" y="1866900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ЛОША …КА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33600" y="259080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ДРОЗ …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33600" y="33147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ГОРО …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33600" y="40386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ОТРЯ …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57200" y="1143000"/>
            <a:ext cx="762000" cy="685800"/>
          </a:xfrm>
          <a:prstGeom prst="ellipse">
            <a:avLst/>
          </a:prstGeom>
          <a:solidFill>
            <a:srgbClr val="F756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Д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57200" y="4191000"/>
            <a:ext cx="762000" cy="685800"/>
          </a:xfrm>
          <a:prstGeom prst="ellipse">
            <a:avLst/>
          </a:prstGeom>
          <a:solidFill>
            <a:srgbClr val="F756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Д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295400" y="1924050"/>
            <a:ext cx="762000" cy="685800"/>
          </a:xfrm>
          <a:prstGeom prst="ellipse">
            <a:avLst/>
          </a:prstGeom>
          <a:solidFill>
            <a:srgbClr val="F756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Д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57200" y="2667000"/>
            <a:ext cx="762000" cy="685800"/>
          </a:xfrm>
          <a:prstGeom prst="ellipse">
            <a:avLst/>
          </a:prstGeom>
          <a:solidFill>
            <a:srgbClr val="F756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Д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295400" y="3486150"/>
            <a:ext cx="762000" cy="685800"/>
          </a:xfrm>
          <a:prstGeom prst="ellipse">
            <a:avLst/>
          </a:prstGeom>
          <a:solidFill>
            <a:srgbClr val="F756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Д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295400" y="1143000"/>
            <a:ext cx="762000" cy="685800"/>
          </a:xfrm>
          <a:prstGeom prst="ellipse">
            <a:avLst/>
          </a:prstGeom>
          <a:solidFill>
            <a:srgbClr val="26E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Т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57200" y="1905000"/>
            <a:ext cx="762000" cy="685800"/>
          </a:xfrm>
          <a:prstGeom prst="ellipse">
            <a:avLst/>
          </a:prstGeom>
          <a:solidFill>
            <a:srgbClr val="26E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Т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295400" y="2705100"/>
            <a:ext cx="762000" cy="685800"/>
          </a:xfrm>
          <a:prstGeom prst="ellipse">
            <a:avLst/>
          </a:prstGeom>
          <a:solidFill>
            <a:srgbClr val="26E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Т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457200" y="3429000"/>
            <a:ext cx="762000" cy="685800"/>
          </a:xfrm>
          <a:prstGeom prst="ellipse">
            <a:avLst/>
          </a:prstGeom>
          <a:solidFill>
            <a:srgbClr val="26E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Т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295400" y="4267200"/>
            <a:ext cx="762000" cy="685800"/>
          </a:xfrm>
          <a:prstGeom prst="ellipse">
            <a:avLst/>
          </a:prstGeom>
          <a:solidFill>
            <a:srgbClr val="26E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Т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" name="Управляющая кнопка: назад 25">
            <a:hlinkClick r:id="rId3" action="ppaction://hlinksldjump" highlightClick="1"/>
          </p:cNvPr>
          <p:cNvSpPr/>
          <p:nvPr/>
        </p:nvSpPr>
        <p:spPr>
          <a:xfrm>
            <a:off x="0" y="6348984"/>
            <a:ext cx="381000" cy="509016"/>
          </a:xfrm>
          <a:prstGeom prst="actionButtonBackPrevious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справка 26">
            <a:hlinkClick r:id="rId4" action="ppaction://hlinksldjump" highlightClick="1"/>
          </p:cNvPr>
          <p:cNvSpPr/>
          <p:nvPr/>
        </p:nvSpPr>
        <p:spPr>
          <a:xfrm>
            <a:off x="8763000" y="6425184"/>
            <a:ext cx="381000" cy="432816"/>
          </a:xfrm>
          <a:prstGeom prst="actionButtonHelp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1771</TotalTime>
  <Words>663</Words>
  <Application>Microsoft Office PowerPoint</Application>
  <PresentationFormat>Экран (4:3)</PresentationFormat>
  <Paragraphs>196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Учитель</cp:lastModifiedBy>
  <cp:revision>81</cp:revision>
  <dcterms:created xsi:type="dcterms:W3CDTF">2011-05-25T10:13:43Z</dcterms:created>
  <dcterms:modified xsi:type="dcterms:W3CDTF">2015-11-19T02:19:50Z</dcterms:modified>
</cp:coreProperties>
</file>