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88" r:id="rId4"/>
    <p:sldId id="289" r:id="rId5"/>
    <p:sldId id="270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59632" y="1052736"/>
            <a:ext cx="727280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309634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+mn-lt"/>
              </a:rPr>
              <a:t>Родительское собрание</a:t>
            </a:r>
            <a:br>
              <a:rPr lang="ru-RU" b="1" dirty="0" smtClean="0">
                <a:latin typeface="+mn-lt"/>
              </a:rPr>
            </a:br>
            <a:r>
              <a:rPr lang="ru-RU" b="1" dirty="0" smtClean="0">
                <a:latin typeface="+mn-lt"/>
              </a:rPr>
              <a:t>«</a:t>
            </a:r>
            <a:r>
              <a:rPr lang="ru-RU" sz="3600" b="1" dirty="0"/>
              <a:t>РОЛЬ РОДИТЕЛЕЙ В УЛУЧШЕНИИ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/>
              <a:t>УСПЕВАЕМОСТИ </a:t>
            </a:r>
            <a:r>
              <a:rPr lang="ru-RU" sz="3600" b="1" dirty="0" err="1" smtClean="0"/>
              <a:t>ДЕТ</a:t>
            </a:r>
            <a:r>
              <a:rPr lang="ru-RU" b="1" dirty="0" err="1" smtClean="0"/>
              <a:t>ей</a:t>
            </a:r>
            <a:r>
              <a:rPr lang="ru-RU" b="1" dirty="0" smtClean="0">
                <a:latin typeface="+mn-lt"/>
              </a:rPr>
              <a:t>»</a:t>
            </a:r>
            <a:r>
              <a:rPr lang="ru-RU" b="1" dirty="0">
                <a:latin typeface="+mn-lt"/>
              </a:rPr>
              <a:t/>
            </a:r>
            <a:br>
              <a:rPr lang="ru-RU" b="1" dirty="0">
                <a:latin typeface="+mn-lt"/>
              </a:rPr>
            </a:br>
            <a:endParaRPr lang="ru-RU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2304256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Какие факторы определяют качество «жизни» ученика в </a:t>
            </a:r>
            <a:r>
              <a:rPr lang="ru-RU" b="1" i="1" dirty="0" smtClean="0"/>
              <a:t>школе</a:t>
            </a:r>
            <a:r>
              <a:rPr lang="ru-RU" b="1" i="1" dirty="0"/>
              <a:t>: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C00000"/>
                </a:solidFill>
                <a:latin typeface="+mn-lt"/>
              </a:rPr>
              <a:t>.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2967628"/>
            <a:ext cx="648072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ü"/>
            </a:pPr>
            <a:r>
              <a:rPr lang="ru-RU" sz="2800" dirty="0"/>
              <a:t>Отношения со сверстниками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800" dirty="0"/>
              <a:t>Отношения с учителями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800" dirty="0"/>
              <a:t>Успеваемость по конкретным предметам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800" dirty="0"/>
              <a:t>Ситуация в семье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800" dirty="0"/>
              <a:t>Здоровье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800" dirty="0"/>
              <a:t>Загруженность</a:t>
            </a:r>
          </a:p>
        </p:txBody>
      </p:sp>
    </p:spTree>
    <p:extLst>
      <p:ext uri="{BB962C8B-B14F-4D97-AF65-F5344CB8AC3E}">
        <p14:creationId xmlns:p14="http://schemas.microsoft.com/office/powerpoint/2010/main" val="88679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 </a:t>
            </a:r>
            <a:r>
              <a:rPr lang="ru-RU" b="1" dirty="0">
                <a:solidFill>
                  <a:srgbClr val="FF0000"/>
                </a:solidFill>
              </a:rPr>
              <a:t>Как организовать помощь ребенку в учебе?</a:t>
            </a:r>
            <a:endParaRPr lang="ru-RU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/>
              <a:t>ежедневно проверять выполнение домашних заданий; относиться к урокам как к серьезному и важному делу;</a:t>
            </a:r>
          </a:p>
          <a:p>
            <a:pPr lvl="0"/>
            <a:r>
              <a:rPr lang="ru-RU" dirty="0"/>
              <a:t>создавать атмосферу доброжелательного отношения к просьбам о помощи;</a:t>
            </a:r>
          </a:p>
          <a:p>
            <a:pPr lvl="0"/>
            <a:r>
              <a:rPr lang="ru-RU" dirty="0"/>
              <a:t>никогда не отказывать в помощи, откладывать все дела;</a:t>
            </a:r>
          </a:p>
          <a:p>
            <a:pPr lvl="0"/>
            <a:r>
              <a:rPr lang="ru-RU" dirty="0"/>
              <a:t>родители должны сами предлагать помощь;</a:t>
            </a:r>
          </a:p>
          <a:p>
            <a:pPr lvl="0"/>
            <a:r>
              <a:rPr lang="ru-RU" dirty="0"/>
              <a:t>помнить, что немедленных результатов не будет.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351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52128"/>
          </a:xfrm>
        </p:spPr>
        <p:txBody>
          <a:bodyPr>
            <a:normAutofit/>
          </a:bodyPr>
          <a:lstStyle/>
          <a:p>
            <a:r>
              <a:rPr lang="ru-RU" sz="2200" b="1" i="1" dirty="0" smtClean="0">
                <a:solidFill>
                  <a:srgbClr val="C00000"/>
                </a:solidFill>
              </a:rPr>
              <a:t>Советы </a:t>
            </a:r>
            <a:r>
              <a:rPr lang="ru-RU" sz="2200" b="1" i="1" dirty="0">
                <a:solidFill>
                  <a:srgbClr val="C00000"/>
                </a:solidFill>
              </a:rPr>
              <a:t>родителям “Психотерапия неуспеваемости”(по материалам О.В. Полянской, </a:t>
            </a:r>
            <a:r>
              <a:rPr lang="ru-RU" sz="2200" b="1" i="1" dirty="0" err="1">
                <a:solidFill>
                  <a:srgbClr val="C00000"/>
                </a:solidFill>
              </a:rPr>
              <a:t>Т.И.Беляшкиной</a:t>
            </a:r>
            <a:r>
              <a:rPr lang="ru-RU" sz="2200" b="1" i="1" dirty="0" smtClean="0">
                <a:solidFill>
                  <a:srgbClr val="C00000"/>
                </a:solidFill>
              </a:rPr>
              <a:t>)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71600" y="2060848"/>
            <a:ext cx="7715200" cy="4065315"/>
          </a:xfrm>
        </p:spPr>
        <p:txBody>
          <a:bodyPr/>
          <a:lstStyle/>
          <a:p>
            <a:pPr marL="0" indent="0">
              <a:buNone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Правило первое</a:t>
            </a:r>
            <a:r>
              <a:rPr lang="ru-RU" i="1" dirty="0"/>
              <a:t>: не бей лежачего.</a:t>
            </a:r>
            <a:r>
              <a:rPr lang="ru-RU" dirty="0"/>
              <a:t> </a:t>
            </a:r>
            <a:endParaRPr lang="ru-RU" dirty="0" smtClean="0"/>
          </a:p>
          <a:p>
            <a:pPr marL="0" indent="0">
              <a:buNone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Правило второе</a:t>
            </a:r>
            <a:r>
              <a:rPr lang="ru-RU" i="1" dirty="0"/>
              <a:t>: не более одного недостатка в минутку.</a:t>
            </a:r>
            <a:r>
              <a:rPr lang="ru-RU" dirty="0"/>
              <a:t> </a:t>
            </a:r>
            <a:endParaRPr lang="ru-RU" dirty="0" smtClean="0"/>
          </a:p>
          <a:p>
            <a:pPr marL="0" indent="0">
              <a:buNone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Правило третье: </a:t>
            </a:r>
            <a:r>
              <a:rPr lang="ru-RU" i="1" dirty="0"/>
              <a:t>за двумя зайцами погонишься</a:t>
            </a:r>
            <a:r>
              <a:rPr lang="ru-RU" i="1" dirty="0" smtClean="0"/>
              <a:t>...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 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Правило четвертое</a:t>
            </a:r>
            <a:r>
              <a:rPr lang="ru-RU" i="1" dirty="0"/>
              <a:t>: хвалить - исполнителя, критиковать - исполнение</a:t>
            </a:r>
            <a:r>
              <a:rPr lang="ru-RU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9661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49685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Правило пятое</a:t>
            </a:r>
            <a:r>
              <a:rPr lang="ru-RU" i="1" dirty="0"/>
              <a:t>: оценка должна сравнивать сегодняшние успехи ребенка с его собственными вчерашними неудачами.</a:t>
            </a:r>
            <a:r>
              <a:rPr lang="ru-RU" dirty="0"/>
              <a:t> </a:t>
            </a:r>
            <a:endParaRPr lang="ru-RU" dirty="0" smtClean="0"/>
          </a:p>
          <a:p>
            <a:pPr marL="0" indent="0">
              <a:buNone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Правило шестое</a:t>
            </a:r>
            <a:r>
              <a:rPr lang="ru-RU" i="1" dirty="0"/>
              <a:t>: не скупитесь на похвалу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Правило седьмое</a:t>
            </a:r>
            <a:r>
              <a:rPr lang="ru-RU" i="1" dirty="0"/>
              <a:t>: техника оценочной безопасности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Правило восьмое</a:t>
            </a:r>
            <a:r>
              <a:rPr lang="ru-RU" i="1" dirty="0"/>
              <a:t>: ставьте перед ребенком предельно конкретные цели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748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80728"/>
            <a:ext cx="705678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/>
              <a:t>    </a:t>
            </a:r>
            <a:r>
              <a:rPr lang="ru-RU" sz="5400" b="1" i="1" dirty="0" smtClean="0">
                <a:latin typeface="Monotype Corsiva" pitchFamily="66" charset="0"/>
              </a:rPr>
              <a:t>Родительская </a:t>
            </a:r>
            <a:r>
              <a:rPr lang="ru-RU" sz="5400" b="1" i="1" dirty="0">
                <a:latin typeface="Monotype Corsiva" pitchFamily="66" charset="0"/>
              </a:rPr>
              <a:t>любовь - источник и гарантия благополучия человека, поддержания телесного и душевного здоровья.</a:t>
            </a:r>
            <a:endParaRPr lang="ru-RU" sz="5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137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Родительское собрание «РОЛЬ РОДИТЕЛЕЙ В УЛУЧШЕНИИ УСПЕВАЕМОСТИ ДЕТей» </vt:lpstr>
      <vt:lpstr>Какие факторы определяют качество «жизни» ученика в школе: .</vt:lpstr>
      <vt:lpstr> Как организовать помощь ребенку в учебе?</vt:lpstr>
      <vt:lpstr>Советы родителям “Психотерапия неуспеваемости”(по материалам О.В. Полянской, Т.И.Беляшкиной)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Школа</cp:lastModifiedBy>
  <cp:revision>29</cp:revision>
  <dcterms:created xsi:type="dcterms:W3CDTF">2013-08-20T23:50:31Z</dcterms:created>
  <dcterms:modified xsi:type="dcterms:W3CDTF">2018-12-06T08:17:41Z</dcterms:modified>
</cp:coreProperties>
</file>