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21"/>
  </p:notesMasterIdLst>
  <p:sldIdLst>
    <p:sldId id="292" r:id="rId2"/>
    <p:sldId id="256" r:id="rId3"/>
    <p:sldId id="259" r:id="rId4"/>
    <p:sldId id="258" r:id="rId5"/>
    <p:sldId id="260" r:id="rId6"/>
    <p:sldId id="278" r:id="rId7"/>
    <p:sldId id="283" r:id="rId8"/>
    <p:sldId id="257" r:id="rId9"/>
    <p:sldId id="288" r:id="rId10"/>
    <p:sldId id="268" r:id="rId11"/>
    <p:sldId id="269" r:id="rId12"/>
    <p:sldId id="290" r:id="rId13"/>
    <p:sldId id="289" r:id="rId14"/>
    <p:sldId id="286" r:id="rId15"/>
    <p:sldId id="287" r:id="rId16"/>
    <p:sldId id="285" r:id="rId17"/>
    <p:sldId id="293" r:id="rId18"/>
    <p:sldId id="291" r:id="rId19"/>
    <p:sldId id="29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590" autoAdjust="0"/>
  </p:normalViewPr>
  <p:slideViewPr>
    <p:cSldViewPr>
      <p:cViewPr varScale="1">
        <p:scale>
          <a:sx n="75" d="100"/>
          <a:sy n="75" d="100"/>
        </p:scale>
        <p:origin x="123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6BF730-FCAF-4739-952E-EC6324969A6F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CB6FF-8E95-4366-A2C7-A2726F3B61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223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637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523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517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803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085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064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908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771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05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178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669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669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intex-press.by/get_img?ImageId=10516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150pr-schapovo-school.edusite.ru/images/fgos_logo.gi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8280920" cy="3395463"/>
          </a:xfrm>
        </p:spPr>
        <p:txBody>
          <a:bodyPr/>
          <a:lstStyle/>
          <a:p>
            <a:r>
              <a:rPr lang="ru-RU" sz="6000" dirty="0" smtClean="0"/>
              <a:t>Инновационные </a:t>
            </a:r>
            <a:r>
              <a:rPr lang="ru-RU" sz="6000" dirty="0" smtClean="0"/>
              <a:t>деятельность учителя математики</a:t>
            </a:r>
            <a:endParaRPr lang="ru-RU" sz="6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786182" y="5357826"/>
            <a:ext cx="5186386" cy="1219200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34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519065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по теме </a:t>
            </a:r>
            <a:b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Сумма углов треугольника»</a:t>
            </a: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(геометрия 7 класс </a:t>
            </a:r>
            <a:r>
              <a:rPr lang="ru-RU" sz="4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Л.С.Атанасяна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4" descr="Картинка 13 из 16095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752" y="2924944"/>
            <a:ext cx="3863200" cy="28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47664" y="6076254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проблемной ситуации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34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1143000" y="533401"/>
            <a:ext cx="7848600" cy="68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Проблемная </a:t>
            </a:r>
            <a:r>
              <a:rPr lang="ru-RU" sz="20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ситуация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(задание невыполнимое вообще): Постройте треугольник с углами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90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120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Побуждающий диалог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Вы можете начертить такой треугольник? (Побуждение к осознанию противоречия.)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Нет, не получается! (осознание затруднения.)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Какой же вопрос возникает? (Побуждение к формулировке проблемы.)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Почему не строится треугольник? (Проблема как вопрос, не совпадающий с темой урока.)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Формулировка учебной проблемы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Диалог, побуждающий к выдвижению и проверке гипотезы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	– Начертите треугольник.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– Измерьте его углы транспортиром.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– Найдите сумму углов.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– Какие результаты у вас получились?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– К какому круглому числу приближаются ваши результаты?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– Что же можно предположить о сумме углов треугольника?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– Сверим вывод с учебником.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– А почему у вас получились неточные результаты?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22452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8202573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21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4" t="6614"/>
          <a:stretch/>
        </p:blipFill>
        <p:spPr bwMode="auto">
          <a:xfrm>
            <a:off x="754376" y="392764"/>
            <a:ext cx="1031494" cy="1867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2" t="1538" b="-1"/>
          <a:stretch/>
        </p:blipFill>
        <p:spPr bwMode="auto">
          <a:xfrm>
            <a:off x="2296250" y="947721"/>
            <a:ext cx="1313487" cy="1313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45"/>
          <a:stretch/>
        </p:blipFill>
        <p:spPr bwMode="auto">
          <a:xfrm>
            <a:off x="4323192" y="683916"/>
            <a:ext cx="12985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04" y="2780928"/>
            <a:ext cx="1876425" cy="1522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76778"/>
            <a:ext cx="1828685" cy="1899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319" y="4753924"/>
            <a:ext cx="1870258" cy="1783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761" y="2636656"/>
            <a:ext cx="2282006" cy="1661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66" y="4701458"/>
            <a:ext cx="1718514" cy="1542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230" y="4701458"/>
            <a:ext cx="2447401" cy="1835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995538"/>
            <a:ext cx="2472578" cy="1307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768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833" y="332656"/>
            <a:ext cx="8889949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Лабораторная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Значение суммы углов в треугольнике»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«Сумма углов в треугольнике»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Цель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Определить сумму градусных  мер углов треугольника.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Оборудование: Линейка, транспортир.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Подготовительные вопросы: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1.Отметим какие-нибудь три точки, не _____________ на одной прямой, и соединим их отрезками. Мы получим геометрическую фигуру, которая называется ______________.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2.В треугольнике ______ угла.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Указание к работе: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1.Нарисуйте три треугольника: АВС, ЕСР и MNP.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2.Измерьте  градусные меры углов и запишите полученный результат в таблицу.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3.Сложите полученные градусные меры углов в каждом треугольнике и запишите ответ в таблицу.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				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4.Сделайте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вывод.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499755"/>
              </p:ext>
            </p:extLst>
          </p:nvPr>
        </p:nvGraphicFramePr>
        <p:xfrm>
          <a:off x="467544" y="4149080"/>
          <a:ext cx="5737860" cy="981456"/>
        </p:xfrm>
        <a:graphic>
          <a:graphicData uri="http://schemas.openxmlformats.org/drawingml/2006/table">
            <a:tbl>
              <a:tblPr firstRow="1" firstCol="1" bandRow="1"/>
              <a:tblGrid>
                <a:gridCol w="1296144"/>
                <a:gridCol w="999381"/>
                <a:gridCol w="1147445"/>
                <a:gridCol w="1147445"/>
                <a:gridCol w="114744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Треугольники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1-ый угол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2-ой угол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2-ой угол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Сумма углов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АВС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ЕСР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MNP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568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548680"/>
            <a:ext cx="44688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Использование эпиграфов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099224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«Знание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только тогда знание, когда оно приобретено усилиями своей мысли, а 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памятью»                                                                                           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Л.Н.Толстой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4030" y="1916832"/>
            <a:ext cx="8670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«Если вы хотите научиться плавать, то смело входите в воду, а если хотите научиться решать задачи, то решайте их»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Д.Пойа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749018"/>
            <a:ext cx="3504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«Математика – царица всех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2590" y="3288890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«Прежде чем решать задачу – прочитай условие»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(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Жак Адамар)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3486" y="3911247"/>
            <a:ext cx="8470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« Без знания дробей никто не может признаваться знающим математику!»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Цицерон)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4030" y="4557578"/>
            <a:ext cx="88195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«Математика – это язык, на котором говорят  точные науки»  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Н.И.Лобачевский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32479" y="5301208"/>
            <a:ext cx="84713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«Если вы хотите участвовать в большой жизни, то наполняйте свою голову математикой, пока есть к тому возможность. Она окажет вам потом огромную помощь во всей вашей работе»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М.И.Калинин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49527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12776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 Если мы будем учить сегодня так, как мы учили вчера, мы украдем у детей завтра».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Джон 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Дьюи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5687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428604"/>
            <a:ext cx="785814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инновационным направлениям или современным образовательным технологиям в Приоритетном национальном проекте «Образование» отнесены: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-развивающее обучение;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-проблемное обучение;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разноуровневое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обучение;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-коллективная система обучения;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-технология решения задач;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-исследовательские методы обучения;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-проектные методы обучения;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-технологии модульного обучения;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лекционно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семинарско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-зачетная система обучения;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-использование в обучении игровых технологий (ролевые, деловые и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другие виды обучающих игр);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-обучение в сотрудничестве (командная, групповая работа);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информационно-коммуникационные технологии;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здоровьесберегающие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технологии.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7774" y="1196752"/>
            <a:ext cx="85689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Развить в ребенке можно только то, что в нем заложено природой, то есть в генах.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Человек на 80% зависит от генетического кода.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Только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2,2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% детей могут учиться на одни пятерки,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6,7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% - на пятерки и четверки,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16,1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% - на четверки.</a:t>
            </a:r>
          </a:p>
        </p:txBody>
      </p:sp>
    </p:spTree>
    <p:extLst>
      <p:ext uri="{BB962C8B-B14F-4D97-AF65-F5344CB8AC3E}">
        <p14:creationId xmlns:p14="http://schemas.microsoft.com/office/powerpoint/2010/main" val="165366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643050"/>
            <a:ext cx="8229600" cy="1600200"/>
          </a:xfrm>
        </p:spPr>
        <p:txBody>
          <a:bodyPr/>
          <a:lstStyle/>
          <a:p>
            <a:pPr algn="ctr"/>
            <a:r>
              <a:rPr lang="ru-RU" cap="all" dirty="0" smtClean="0"/>
              <a:t>СПАСИБО ЗА ВНИМАНИЕ!</a:t>
            </a:r>
            <a:endParaRPr lang="ru-RU" cap="al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94908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Инноватика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это не просто новшества, некоторая новизна, а достижение принципиально новых качеств с введением системообразующих элементов, обеспечивающих новизну системе.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(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П. С. Лернер)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36927" y="1831380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Инновация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(от латинского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innovation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- нововведение¸ изменение, обновление) деятельность по созданию, освоению, использованию и распространению нового, с целенаправленным изменением, вносящим в среду внедрения новые элементы, вызывающие изменение системы из одного состояния в другое. ( Современный словарь иностранных языков).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6149" y="3789040"/>
            <a:ext cx="847550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Инновационные технологии в образовании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организация образовательного процесса, построенная на качественно иных принципах, средствах, методах и технологиях и позволяющая достигнуть образовательных эффектов, характеризуемых: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- усвоением максимального объема знаний;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максимальной творческой активностью;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широким спектром практических навыков и умений.</a:t>
            </a:r>
          </a:p>
        </p:txBody>
      </p:sp>
    </p:spTree>
    <p:extLst>
      <p:ext uri="{BB962C8B-B14F-4D97-AF65-F5344CB8AC3E}">
        <p14:creationId xmlns:p14="http://schemas.microsoft.com/office/powerpoint/2010/main" val="24017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85432" y="476672"/>
            <a:ext cx="5933375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Цель современной школы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развитие самостоятельной личности, владеющей инструментарием саморазвития и самосовершенствования, умеющей находить эффективные способы решения проблемы, осуществлять поиск нужной информации, критически мыслить и вступать в дискуссию, коммуникацию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836712"/>
            <a:ext cx="2433913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119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285" y="980728"/>
            <a:ext cx="849719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Главное методическое достоинство  применения инноваций  в преподавании состоит в том, что на смену пассивному усвоению знаний приходит их активный поиск. Психологи утверждают, что мы усваиваем в потоке информации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•    30% того, что увидели;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•    50% того, что услышали;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•    70% того, что обсудили с другими;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•    80%того, что испытали на собственном опыте;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•    90%того, чему научили кого-нибудь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14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64096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Какие требования предъявляются к современному уроку: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хорошо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организованный урок  в хорошо оборудованном кабинете должен иметь хорошее начало и хорошее окончании;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должен спланировать свою деятельность и деятельность учащихся, четко сформулировать тему, цель, задачи урока;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должен быть проблемным и развивающим: учитель сам нацеливается на сотрудничество с учениками и умеет направлять учеников на сотрудничество с учителем и одноклассниками;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организует проблемные и поисковые ситуации, активизирует деятельность учащихся;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вывод делают сами учащиеся;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минимум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репродукции и максимум творчества и сотворчества;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времясбережение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здоровьесбережение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центре внимания урока - дети;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уровня и возможностей учащихся, в котором учтены  такие аспекты, как профиль класса, стремление учащихся, настроение детей;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демонстрировать методическое искусство учителя;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планирование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обратной связи;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должен быть добрым.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19" y="5173047"/>
            <a:ext cx="1090613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292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124075" y="333375"/>
            <a:ext cx="6848475" cy="12160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Принципы педагогической техники на уроках: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752600"/>
            <a:ext cx="8893175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свобода выбора (в любом  обучающем или управляющем действии ученику предоставляется право выбора);</a:t>
            </a:r>
          </a:p>
          <a:p>
            <a:pPr eaLnBrk="1" hangingPunct="1">
              <a:lnSpc>
                <a:spcPct val="80000"/>
              </a:lnSpc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открытости (не только давать знания, но и показывать их границы, сталкивать ученика с проблемами, решения которых лежат за пределами изучаемого курса);</a:t>
            </a:r>
          </a:p>
          <a:p>
            <a:pPr eaLnBrk="1" hangingPunct="1">
              <a:lnSpc>
                <a:spcPct val="80000"/>
              </a:lnSpc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 (освоение учениками знаний, умений, навыков преимущественно в форме деятельности, ученик должен уметь использовать свои знания);</a:t>
            </a:r>
          </a:p>
          <a:p>
            <a:pPr eaLnBrk="1" hangingPunct="1">
              <a:lnSpc>
                <a:spcPct val="80000"/>
              </a:lnSpc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идеальности (высокого КПД) (максимально использовать возможности, знания, интересы самих учащихся);</a:t>
            </a:r>
          </a:p>
          <a:p>
            <a:pPr eaLnBrk="1" hangingPunct="1">
              <a:lnSpc>
                <a:spcPct val="80000"/>
              </a:lnSpc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обратной связи (регулярно контролировать процесс обучения с помощью развитой системы приемов обратной связи).</a:t>
            </a:r>
          </a:p>
          <a:p>
            <a:pPr eaLnBrk="1" hangingPunct="1">
              <a:lnSpc>
                <a:spcPct val="80000"/>
              </a:lnSpc>
            </a:pPr>
            <a:endParaRPr lang="ru-RU" sz="2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5" descr="Картинка 51 из 485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15888"/>
            <a:ext cx="1243012" cy="14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19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85750"/>
            <a:ext cx="9036050" cy="1714500"/>
          </a:xfrm>
        </p:spPr>
        <p:txBody>
          <a:bodyPr/>
          <a:lstStyle/>
          <a:p>
            <a:pPr algn="ctr" eaLnBrk="1" hangingPunct="1"/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Требования к современному уроку 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условиях введения ФГОС 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нового поколения</a:t>
            </a:r>
          </a:p>
        </p:txBody>
      </p:sp>
      <p:pic>
        <p:nvPicPr>
          <p:cNvPr id="3075" name="i-main-pic" descr="Картинка 9 из 146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9712" y="2204864"/>
            <a:ext cx="5213350" cy="3829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9077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79"/>
          <a:stretch/>
        </p:blipFill>
        <p:spPr bwMode="auto">
          <a:xfrm>
            <a:off x="-44311" y="116632"/>
            <a:ext cx="9188311" cy="659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519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1072" y="1213008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пытайтесь объяснить ребёнку то,</a:t>
            </a: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до чего он может додуматься сам.</a:t>
            </a: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Давайте возможность каждому ребёнку</a:t>
            </a: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сделать своё маленькое открытие.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Э.И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Александрова </a:t>
            </a:r>
          </a:p>
        </p:txBody>
      </p:sp>
    </p:spTree>
    <p:extLst>
      <p:ext uri="{BB962C8B-B14F-4D97-AF65-F5344CB8AC3E}">
        <p14:creationId xmlns:p14="http://schemas.microsoft.com/office/powerpoint/2010/main" val="41921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25C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25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</TotalTime>
  <Words>963</Words>
  <Application>Microsoft Office PowerPoint</Application>
  <PresentationFormat>Экран (4:3)</PresentationFormat>
  <Paragraphs>131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Wingdings</vt:lpstr>
      <vt:lpstr>Тема Office</vt:lpstr>
      <vt:lpstr>Инновационные деятельность учителя математики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Принципы педагогической техники на уроках:</vt:lpstr>
      <vt:lpstr>Требования к современному уроку  в условиях введения ФГОС  нового поколения</vt:lpstr>
      <vt:lpstr>Презентация PowerPoint</vt:lpstr>
      <vt:lpstr>Презентация PowerPoint</vt:lpstr>
      <vt:lpstr>Урок по теме  «Сумма углов треугольника» (геометрия 7 класс Л.С.Атанасяна)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</dc:title>
  <dc:creator>Tatuana</dc:creator>
  <cp:lastModifiedBy>Сергей</cp:lastModifiedBy>
  <cp:revision>27</cp:revision>
  <dcterms:created xsi:type="dcterms:W3CDTF">2015-03-09T09:57:29Z</dcterms:created>
  <dcterms:modified xsi:type="dcterms:W3CDTF">2017-05-08T15:45:05Z</dcterms:modified>
</cp:coreProperties>
</file>