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79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6866" name="Rectangle 2"/>
            <p:cNvSpPr>
              <a:spLocks noChangeArrowheads="1"/>
            </p:cNvSpPr>
            <p:nvPr/>
          </p:nvSpPr>
          <p:spPr bwMode="hidden">
            <a:xfrm>
              <a:off x="5568" y="2160"/>
              <a:ext cx="192" cy="216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867" name="Rectangle 3"/>
            <p:cNvSpPr>
              <a:spLocks noChangeArrowheads="1"/>
            </p:cNvSpPr>
            <p:nvPr/>
          </p:nvSpPr>
          <p:spPr bwMode="white">
            <a:xfrm>
              <a:off x="1632" y="2160"/>
              <a:ext cx="3936" cy="21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868" name="Rectangle 4"/>
            <p:cNvSpPr>
              <a:spLocks noChangeArrowheads="1"/>
            </p:cNvSpPr>
            <p:nvPr/>
          </p:nvSpPr>
          <p:spPr bwMode="ltGray">
            <a:xfrm>
              <a:off x="0" y="0"/>
              <a:ext cx="384" cy="225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6874" name="Picture 10" descr="ARTBAN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8453"/>
            <a:stretch>
              <a:fillRect/>
            </a:stretch>
          </p:blipFill>
          <p:spPr bwMode="invGray">
            <a:xfrm>
              <a:off x="1632" y="0"/>
              <a:ext cx="4128" cy="9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875" name="Picture 11" descr="AR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00"/>
            <a:stretch>
              <a:fillRect/>
            </a:stretch>
          </p:blipFill>
          <p:spPr bwMode="invGray">
            <a:xfrm>
              <a:off x="0" y="0"/>
              <a:ext cx="1296" cy="3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876" name="Picture 12" descr="ARTHSEPA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40" y="2016"/>
              <a:ext cx="1800" cy="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877" name="Rectangle 13"/>
            <p:cNvSpPr>
              <a:spLocks noChangeArrowheads="1"/>
            </p:cNvSpPr>
            <p:nvPr/>
          </p:nvSpPr>
          <p:spPr bwMode="hidden">
            <a:xfrm>
              <a:off x="1776" y="4224"/>
              <a:ext cx="2448" cy="9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686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90600" y="1905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38100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533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4A141D1-F058-4DDB-9853-EC76D3B06999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36872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6873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892CBC0-B671-45B8-BAFA-83ED9CAADD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A141D1-F058-4DDB-9853-EC76D3B06999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2CBC0-B671-45B8-BAFA-83ED9CAAD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444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A141D1-F058-4DDB-9853-EC76D3B06999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2CBC0-B671-45B8-BAFA-83ED9CAAD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295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A141D1-F058-4DDB-9853-EC76D3B06999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2CBC0-B671-45B8-BAFA-83ED9CAAD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161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A141D1-F058-4DDB-9853-EC76D3B06999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2CBC0-B671-45B8-BAFA-83ED9CAAD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694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A141D1-F058-4DDB-9853-EC76D3B06999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2CBC0-B671-45B8-BAFA-83ED9CAAD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141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A141D1-F058-4DDB-9853-EC76D3B06999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2CBC0-B671-45B8-BAFA-83ED9CAAD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048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A141D1-F058-4DDB-9853-EC76D3B06999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2CBC0-B671-45B8-BAFA-83ED9CAAD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21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A141D1-F058-4DDB-9853-EC76D3B06999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2CBC0-B671-45B8-BAFA-83ED9CAAD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74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A141D1-F058-4DDB-9853-EC76D3B06999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2CBC0-B671-45B8-BAFA-83ED9CAAD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07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A141D1-F058-4DDB-9853-EC76D3B06999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2CBC0-B671-45B8-BAFA-83ED9CAAD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464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6667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66667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3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122" name="Rectangle 2"/>
            <p:cNvSpPr>
              <a:spLocks noChangeArrowheads="1"/>
            </p:cNvSpPr>
            <p:nvPr/>
          </p:nvSpPr>
          <p:spPr bwMode="hidden">
            <a:xfrm>
              <a:off x="5568" y="1152"/>
              <a:ext cx="192" cy="316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3" name="Rectangle 3"/>
            <p:cNvSpPr>
              <a:spLocks noChangeArrowheads="1"/>
            </p:cNvSpPr>
            <p:nvPr/>
          </p:nvSpPr>
          <p:spPr bwMode="white">
            <a:xfrm>
              <a:off x="1632" y="1152"/>
              <a:ext cx="3936" cy="3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5" name="Rectangle 5"/>
            <p:cNvSpPr>
              <a:spLocks noChangeArrowheads="1"/>
            </p:cNvSpPr>
            <p:nvPr/>
          </p:nvSpPr>
          <p:spPr bwMode="ltGray">
            <a:xfrm>
              <a:off x="0" y="0"/>
              <a:ext cx="384" cy="225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5131" name="Picture 11" descr="ARTBANNA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invGray">
            <a:xfrm>
              <a:off x="1728" y="0"/>
              <a:ext cx="3600" cy="3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32" name="Picture 12" descr="ARTBANND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00"/>
            <a:stretch>
              <a:fillRect/>
            </a:stretch>
          </p:blipFill>
          <p:spPr bwMode="invGray">
            <a:xfrm>
              <a:off x="0" y="0"/>
              <a:ext cx="1296" cy="3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33" name="Picture 13" descr="ARTHSEPA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104"/>
              <a:ext cx="1800" cy="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34" name="Rectangle 14"/>
            <p:cNvSpPr>
              <a:spLocks noChangeArrowheads="1"/>
            </p:cNvSpPr>
            <p:nvPr/>
          </p:nvSpPr>
          <p:spPr bwMode="hidden">
            <a:xfrm>
              <a:off x="1776" y="4224"/>
              <a:ext cx="2448" cy="9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1143000"/>
          </a:xfrm>
          <a:prstGeom prst="rect">
            <a:avLst/>
          </a:prstGeom>
          <a:noFill/>
          <a:ln>
            <a:noFill/>
          </a:ln>
          <a:effectLst>
            <a:outerShdw dist="8980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fld id="{74A141D1-F058-4DDB-9853-EC76D3B06999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endParaRPr lang="ru-RU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4892CBC0-B671-45B8-BAFA-83ED9CAADD4D}" type="slidenum">
              <a:rPr lang="ru-RU" smtClean="0"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0000"/>
        <a:buBlip>
          <a:blip r:embed="rId16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7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Методика поабзацного изучения текстов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Методика Ривина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1644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Учет и контроль по методике Ривина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Используется табло учета.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531896"/>
              </p:ext>
            </p:extLst>
          </p:nvPr>
        </p:nvGraphicFramePr>
        <p:xfrm>
          <a:off x="1475659" y="2852934"/>
          <a:ext cx="7128788" cy="367241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120082"/>
                <a:gridCol w="835583"/>
                <a:gridCol w="835583"/>
                <a:gridCol w="834385"/>
                <a:gridCol w="834385"/>
                <a:gridCol w="834385"/>
                <a:gridCol w="834385"/>
              </a:tblGrid>
              <a:tr h="61193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Ф. И.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Темы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21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А 1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А 2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 1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 2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С 1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Д 1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12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Иванов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+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sym typeface="Symbol"/>
                        </a:rPr>
                        <a:t>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+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12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Петров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sym typeface="Symbol"/>
                        </a:rPr>
                        <a:t>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+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12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Кузнецов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+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+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sym typeface="Symbol"/>
                        </a:rPr>
                        <a:t>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119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…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…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…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…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…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…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…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139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Оценивание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Учитель может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контролировать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оценивать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работу ученика по-разному, в частности: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	присутствовать в малой группе, где ученик выступает по своей теме;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	следить за работой ученика в разных парах;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	поработать отдельно с учеником в паре и прослушать его пересказ по плану, проверить тетрадь;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	принять зачет, экзамен, организовать индивидуальную контрольную работу и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092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90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Предназначение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Эта методика предназначена для изучения сложных научных, учебных, художественных текстов на основе работы учащихся в парах сменного состава.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1136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Подготовка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Раздел разделить на темы – тексты  (фрагменты).</a:t>
            </a:r>
          </a:p>
          <a:p>
            <a:r>
              <a:rPr lang="ru-RU" dirty="0" smtClean="0"/>
              <a:t>Тексты компактные, сжатые</a:t>
            </a:r>
          </a:p>
          <a:p>
            <a:r>
              <a:rPr lang="ru-RU" dirty="0" smtClean="0"/>
              <a:t>Тексты не зависимые друг от друга  или  могут зависеть, но тогда нужен маршрут продвижения.</a:t>
            </a:r>
            <a:endParaRPr lang="ru-RU" dirty="0"/>
          </a:p>
        </p:txBody>
      </p:sp>
      <p:sp>
        <p:nvSpPr>
          <p:cNvPr id="4" name="Выноска со стрелкой вправо 3"/>
          <p:cNvSpPr/>
          <p:nvPr/>
        </p:nvSpPr>
        <p:spPr>
          <a:xfrm>
            <a:off x="467544" y="5373216"/>
            <a:ext cx="1368152" cy="1296144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ыноска со стрелкой вправо 4"/>
          <p:cNvSpPr/>
          <p:nvPr/>
        </p:nvSpPr>
        <p:spPr>
          <a:xfrm>
            <a:off x="1835696" y="5373216"/>
            <a:ext cx="1368152" cy="1296144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/>
              <a:t>№2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99770" y="5790455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№1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5431610"/>
            <a:ext cx="936104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226826" y="5790455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№3</a:t>
            </a:r>
            <a:endParaRPr lang="ru-RU" sz="2400" b="1" dirty="0"/>
          </a:p>
        </p:txBody>
      </p:sp>
      <p:sp>
        <p:nvSpPr>
          <p:cNvPr id="10" name="Выноска со стрелкой вправо 9"/>
          <p:cNvSpPr/>
          <p:nvPr/>
        </p:nvSpPr>
        <p:spPr>
          <a:xfrm>
            <a:off x="5004048" y="5379912"/>
            <a:ext cx="1368152" cy="1296144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 со стрелкой вправо 10"/>
          <p:cNvSpPr/>
          <p:nvPr/>
        </p:nvSpPr>
        <p:spPr>
          <a:xfrm>
            <a:off x="6372200" y="5401437"/>
            <a:ext cx="1368152" cy="1296144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740352" y="5373216"/>
            <a:ext cx="936104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027026" y="5848849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№4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516216" y="5803565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№5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812360" y="5818676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№6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396973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Организация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Каждый ученик получает текст.</a:t>
            </a:r>
          </a:p>
          <a:p>
            <a:r>
              <a:rPr lang="ru-RU" dirty="0" smtClean="0"/>
              <a:t>Для первого абзаца ученик находит напарника</a:t>
            </a:r>
          </a:p>
          <a:p>
            <a:r>
              <a:rPr lang="ru-RU" dirty="0" smtClean="0"/>
              <a:t>Вместе читают и озаглавливают абзац.</a:t>
            </a:r>
          </a:p>
          <a:p>
            <a:r>
              <a:rPr lang="ru-RU" dirty="0" smtClean="0"/>
              <a:t>Название, выражающее главную мысль, записывает в тетрадь.</a:t>
            </a:r>
          </a:p>
          <a:p>
            <a:r>
              <a:rPr lang="ru-RU" dirty="0" smtClean="0"/>
              <a:t>Озаглавливают абзац текста напарника.</a:t>
            </a:r>
          </a:p>
          <a:p>
            <a:r>
              <a:rPr lang="ru-RU" dirty="0" smtClean="0"/>
              <a:t>На полях, можно написать фамилии с кем работал в паре.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964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Организация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</a:t>
            </a:r>
            <a:r>
              <a:rPr lang="ru-RU" dirty="0" err="1" smtClean="0"/>
              <a:t>озаглавливания</a:t>
            </a:r>
            <a:r>
              <a:rPr lang="ru-RU" dirty="0" smtClean="0"/>
              <a:t> второго абзаца ученик находит второго ученика.</a:t>
            </a:r>
          </a:p>
          <a:p>
            <a:r>
              <a:rPr lang="ru-RU" dirty="0" smtClean="0"/>
              <a:t>Пересказывает напарнику содержание первого абзаца.</a:t>
            </a:r>
          </a:p>
          <a:p>
            <a:r>
              <a:rPr lang="ru-RU" dirty="0" smtClean="0"/>
              <a:t>Озаглавливает второй абзац, обсуждая с напарником.</a:t>
            </a:r>
          </a:p>
          <a:p>
            <a:r>
              <a:rPr lang="ru-RU" dirty="0" smtClean="0"/>
              <a:t>Ищет напарника для </a:t>
            </a:r>
            <a:r>
              <a:rPr lang="ru-RU" dirty="0" err="1" smtClean="0"/>
              <a:t>озаглавливания</a:t>
            </a:r>
            <a:r>
              <a:rPr lang="ru-RU" dirty="0" smtClean="0"/>
              <a:t> третьего абзаца.</a:t>
            </a:r>
          </a:p>
          <a:p>
            <a:r>
              <a:rPr lang="ru-RU" dirty="0" smtClean="0"/>
              <a:t>Пересказывает содержание 1 и 2 абзацев 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2323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Организация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Когда ученик проработал весь текст. У него в тетради есть записи - главные мысли каждого абзаца.</a:t>
            </a:r>
          </a:p>
          <a:p>
            <a:r>
              <a:rPr lang="ru-RU" dirty="0" smtClean="0"/>
              <a:t>Он пересказывал содержание текста своим напарникам.</a:t>
            </a:r>
          </a:p>
          <a:p>
            <a:r>
              <a:rPr lang="ru-RU" dirty="0" smtClean="0"/>
              <a:t>Он выслушал и помогал озаглавливать тексты своим товарищам. </a:t>
            </a:r>
          </a:p>
          <a:p>
            <a:r>
              <a:rPr lang="ru-RU" dirty="0" smtClean="0"/>
              <a:t>Он имеет представление о других текстах.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6095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Организация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Организуется малая группа.</a:t>
            </a:r>
          </a:p>
          <a:p>
            <a:r>
              <a:rPr lang="ru-RU" dirty="0" smtClean="0"/>
              <a:t>Ученик выступает, рассказывая свою тему.</a:t>
            </a:r>
          </a:p>
          <a:p>
            <a:r>
              <a:rPr lang="ru-RU" dirty="0" smtClean="0"/>
              <a:t>Обсуждает её с другими.</a:t>
            </a:r>
          </a:p>
          <a:p>
            <a:r>
              <a:rPr lang="ru-RU" dirty="0" smtClean="0"/>
              <a:t>Получает новую тему.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2945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Порядок проработки абзаца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700808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Прочитать  текст, выяснить смысл отдельных слов и уточнить границы понимания.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Осмыслить отдельные предложения (или части этих предложений).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Определить главную мысль абзаца, аргументировать свое решение.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4. Рассмотреть частные примеры.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 Целостно осмыслить абзац и его связи с другими абзацами.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6. Выразить свое отношение (мнение) к содержанию и изложению абзаца.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7. Сформулировать в соответствии с главной мыслью название абзаца, письменно зафиксировать его.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924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Озаглавливание</a:t>
            </a:r>
            <a:r>
              <a:rPr lang="ru-RU" dirty="0" smtClean="0"/>
              <a:t> абзаца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Озаглавить абзац (короткий смысловой фрагмент текста) можно с помощью нескольких слов или предложений, или через вопросы. Главное, чтобы заглавие точно отражало то, что сказано в тексте, а не то, как понимается читателем данный вопрос. Заметим, что заглавие </a:t>
            </a:r>
            <a:r>
              <a:rPr lang="ru-RU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должно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собой представлять конспект абзаца или условное обозначение.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839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068975">
  <a:themeElements>
    <a:clrScheme name="Тема Office 1">
      <a:dk1>
        <a:srgbClr val="2C2C42"/>
      </a:dk1>
      <a:lt1>
        <a:srgbClr val="FFFFCC"/>
      </a:lt1>
      <a:dk2>
        <a:srgbClr val="5F5F5F"/>
      </a:dk2>
      <a:lt2>
        <a:srgbClr val="FFCC00"/>
      </a:lt2>
      <a:accent1>
        <a:srgbClr val="808000"/>
      </a:accent1>
      <a:accent2>
        <a:srgbClr val="CC9900"/>
      </a:accent2>
      <a:accent3>
        <a:srgbClr val="B6B6B6"/>
      </a:accent3>
      <a:accent4>
        <a:srgbClr val="DADAAE"/>
      </a:accent4>
      <a:accent5>
        <a:srgbClr val="C0C0AA"/>
      </a:accent5>
      <a:accent6>
        <a:srgbClr val="B98A00"/>
      </a:accent6>
      <a:hlink>
        <a:srgbClr val="CC6600"/>
      </a:hlink>
      <a:folHlink>
        <a:srgbClr val="969696"/>
      </a:folHlink>
    </a:clrScheme>
    <a:fontScheme name="Тема Office">
      <a:majorFont>
        <a:latin typeface="Impact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2C2C42"/>
        </a:dk1>
        <a:lt1>
          <a:srgbClr val="FFFFCC"/>
        </a:lt1>
        <a:dk2>
          <a:srgbClr val="5F5F5F"/>
        </a:dk2>
        <a:lt2>
          <a:srgbClr val="FFCC00"/>
        </a:lt2>
        <a:accent1>
          <a:srgbClr val="808000"/>
        </a:accent1>
        <a:accent2>
          <a:srgbClr val="CC9900"/>
        </a:accent2>
        <a:accent3>
          <a:srgbClr val="B6B6B6"/>
        </a:accent3>
        <a:accent4>
          <a:srgbClr val="DADAAE"/>
        </a:accent4>
        <a:accent5>
          <a:srgbClr val="C0C0AA"/>
        </a:accent5>
        <a:accent6>
          <a:srgbClr val="B98A00"/>
        </a:accent6>
        <a:hlink>
          <a:srgbClr val="CC66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660033"/>
        </a:dk1>
        <a:lt1>
          <a:srgbClr val="FFFFFF"/>
        </a:lt1>
        <a:dk2>
          <a:srgbClr val="B60009"/>
        </a:dk2>
        <a:lt2>
          <a:srgbClr val="B2B2B2"/>
        </a:lt2>
        <a:accent1>
          <a:srgbClr val="CCCC00"/>
        </a:accent1>
        <a:accent2>
          <a:srgbClr val="DE9ABC"/>
        </a:accent2>
        <a:accent3>
          <a:srgbClr val="FFFFFF"/>
        </a:accent3>
        <a:accent4>
          <a:srgbClr val="56002A"/>
        </a:accent4>
        <a:accent5>
          <a:srgbClr val="E2E2AA"/>
        </a:accent5>
        <a:accent6>
          <a:srgbClr val="C98BAA"/>
        </a:accent6>
        <a:hlink>
          <a:srgbClr val="FFAFA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2C2C42"/>
        </a:dk1>
        <a:lt1>
          <a:srgbClr val="FFFFCC"/>
        </a:lt1>
        <a:dk2>
          <a:srgbClr val="666699"/>
        </a:dk2>
        <a:lt2>
          <a:srgbClr val="FFCC00"/>
        </a:lt2>
        <a:accent1>
          <a:srgbClr val="FF9933"/>
        </a:accent1>
        <a:accent2>
          <a:srgbClr val="808000"/>
        </a:accent2>
        <a:accent3>
          <a:srgbClr val="B8B8CA"/>
        </a:accent3>
        <a:accent4>
          <a:srgbClr val="DADAAE"/>
        </a:accent4>
        <a:accent5>
          <a:srgbClr val="FFCAAD"/>
        </a:accent5>
        <a:accent6>
          <a:srgbClr val="737300"/>
        </a:accent6>
        <a:hlink>
          <a:srgbClr val="CC6600"/>
        </a:hlink>
        <a:folHlink>
          <a:srgbClr val="33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660033"/>
        </a:dk1>
        <a:lt1>
          <a:srgbClr val="FFFFCC"/>
        </a:lt1>
        <a:dk2>
          <a:srgbClr val="993366"/>
        </a:dk2>
        <a:lt2>
          <a:srgbClr val="FFCC66"/>
        </a:lt2>
        <a:accent1>
          <a:srgbClr val="FF9900"/>
        </a:accent1>
        <a:accent2>
          <a:srgbClr val="FF5050"/>
        </a:accent2>
        <a:accent3>
          <a:srgbClr val="CAADB8"/>
        </a:accent3>
        <a:accent4>
          <a:srgbClr val="DADAAE"/>
        </a:accent4>
        <a:accent5>
          <a:srgbClr val="FFCAAA"/>
        </a:accent5>
        <a:accent6>
          <a:srgbClr val="E74848"/>
        </a:accent6>
        <a:hlink>
          <a:srgbClr val="336699"/>
        </a:hlink>
        <a:folHlink>
          <a:srgbClr val="9900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50000F"/>
        </a:dk1>
        <a:lt1>
          <a:srgbClr val="FFCC00"/>
        </a:lt1>
        <a:dk2>
          <a:srgbClr val="800000"/>
        </a:dk2>
        <a:lt2>
          <a:srgbClr val="FFFFCC"/>
        </a:lt2>
        <a:accent1>
          <a:srgbClr val="808000"/>
        </a:accent1>
        <a:accent2>
          <a:srgbClr val="993366"/>
        </a:accent2>
        <a:accent3>
          <a:srgbClr val="C0AAAA"/>
        </a:accent3>
        <a:accent4>
          <a:srgbClr val="DAAE00"/>
        </a:accent4>
        <a:accent5>
          <a:srgbClr val="C0C0AA"/>
        </a:accent5>
        <a:accent6>
          <a:srgbClr val="8A2D5C"/>
        </a:accent6>
        <a:hlink>
          <a:srgbClr val="FF505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333300"/>
        </a:dk1>
        <a:lt1>
          <a:srgbClr val="FFCC00"/>
        </a:lt1>
        <a:dk2>
          <a:srgbClr val="666633"/>
        </a:dk2>
        <a:lt2>
          <a:srgbClr val="FFFFCC"/>
        </a:lt2>
        <a:accent1>
          <a:srgbClr val="8F7401"/>
        </a:accent1>
        <a:accent2>
          <a:srgbClr val="CC6600"/>
        </a:accent2>
        <a:accent3>
          <a:srgbClr val="B8B8AD"/>
        </a:accent3>
        <a:accent4>
          <a:srgbClr val="DAAE00"/>
        </a:accent4>
        <a:accent5>
          <a:srgbClr val="C6BCAA"/>
        </a:accent5>
        <a:accent6>
          <a:srgbClr val="B95C00"/>
        </a:accent6>
        <a:hlink>
          <a:srgbClr val="666699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01068975</Template>
  <TotalTime>42</TotalTime>
  <Words>426</Words>
  <Application>Microsoft Office PowerPoint</Application>
  <PresentationFormat>Экран (4:3)</PresentationFormat>
  <Paragraphs>91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01068975</vt:lpstr>
      <vt:lpstr>Методика поабзацного изучения текстов</vt:lpstr>
      <vt:lpstr>Предназначение</vt:lpstr>
      <vt:lpstr>Подготовка Материала</vt:lpstr>
      <vt:lpstr>Организация работы</vt:lpstr>
      <vt:lpstr>Организация работы</vt:lpstr>
      <vt:lpstr>Организация работы</vt:lpstr>
      <vt:lpstr>Организация работы</vt:lpstr>
      <vt:lpstr>Порядок проработки абзаца</vt:lpstr>
      <vt:lpstr>Озаглавливание абзаца</vt:lpstr>
      <vt:lpstr>Учет и контроль по методике Ривина</vt:lpstr>
      <vt:lpstr>Оценивание</vt:lpstr>
      <vt:lpstr>Презентация PowerPoint</vt:lpstr>
    </vt:vector>
  </TitlesOfParts>
  <Company>Curnos™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поабзацного изучения текстов</dc:title>
  <dc:creator>киримовы</dc:creator>
  <cp:lastModifiedBy>киримовы</cp:lastModifiedBy>
  <cp:revision>5</cp:revision>
  <dcterms:created xsi:type="dcterms:W3CDTF">2013-02-04T17:31:48Z</dcterms:created>
  <dcterms:modified xsi:type="dcterms:W3CDTF">2013-02-04T18:14:26Z</dcterms:modified>
</cp:coreProperties>
</file>