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2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8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2438400" y="2133600"/>
            <a:ext cx="5562600" cy="1774825"/>
          </a:xfrm>
        </p:spPr>
        <p:txBody>
          <a:bodyPr/>
          <a:lstStyle>
            <a:lvl1pPr>
              <a:lnSpc>
                <a:spcPct val="100000"/>
              </a:lnSpc>
              <a:defRPr sz="48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089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438400" y="3962400"/>
            <a:ext cx="5562600" cy="990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093" name="Rectangle 2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D6AE600F-5029-4351-B503-9C99F19E9FD2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3094" name="Rectangle 2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C90DDC2-326E-48E6-BD43-3B05A83F9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6AE600F-5029-4351-B503-9C99F19E9FD2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0DDC2-326E-48E6-BD43-3B05A83F91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6645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53250" y="274638"/>
            <a:ext cx="1962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274638"/>
            <a:ext cx="57340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6AE600F-5029-4351-B503-9C99F19E9FD2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0DDC2-326E-48E6-BD43-3B05A83F91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7456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6AE600F-5029-4351-B503-9C99F19E9FD2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0DDC2-326E-48E6-BD43-3B05A83F91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0428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6AE600F-5029-4351-B503-9C99F19E9FD2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0DDC2-326E-48E6-BD43-3B05A83F91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9352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6AE600F-5029-4351-B503-9C99F19E9FD2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0DDC2-326E-48E6-BD43-3B05A83F91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7916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6AE600F-5029-4351-B503-9C99F19E9FD2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0DDC2-326E-48E6-BD43-3B05A83F91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3365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6AE600F-5029-4351-B503-9C99F19E9FD2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0DDC2-326E-48E6-BD43-3B05A83F91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5629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6AE600F-5029-4351-B503-9C99F19E9FD2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0DDC2-326E-48E6-BD43-3B05A83F91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0901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6AE600F-5029-4351-B503-9C99F19E9FD2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0DDC2-326E-48E6-BD43-3B05A83F91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3962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6AE600F-5029-4351-B503-9C99F19E9FD2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0DDC2-326E-48E6-BD43-3B05A83F91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1385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74638"/>
            <a:ext cx="7848600" cy="1173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00200"/>
            <a:ext cx="73152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228600" y="64008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 b="0">
                <a:solidFill>
                  <a:srgbClr val="000000"/>
                </a:solidFill>
                <a:latin typeface="+mn-lt"/>
              </a:defRPr>
            </a:lvl1pPr>
          </a:lstStyle>
          <a:p>
            <a:fld id="{D6AE600F-5029-4351-B503-9C99F19E9FD2}" type="datetimeFigureOut">
              <a:rPr lang="ru-RU" smtClean="0"/>
              <a:pPr/>
              <a:t>16.03.2019</a:t>
            </a:fld>
            <a:endParaRPr lang="ru-RU"/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400800"/>
            <a:ext cx="48768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200" b="0">
                <a:solidFill>
                  <a:srgbClr val="000000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0" y="6400800"/>
            <a:ext cx="12954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 b="0">
                <a:solidFill>
                  <a:srgbClr val="000000"/>
                </a:solidFill>
                <a:latin typeface="+mn-lt"/>
              </a:defRPr>
            </a:lvl1pPr>
          </a:lstStyle>
          <a:p>
            <a:fld id="{3C90DDC2-326E-48E6-BD43-3B05A83F9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60000"/>
        </a:spcBef>
        <a:spcAft>
          <a:spcPct val="0"/>
        </a:spcAft>
        <a:buClr>
          <a:srgbClr val="000000"/>
        </a:buClr>
        <a:buChar char="•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Font typeface="Garamond" pitchFamily="18" charset="0"/>
        <a:buChar char="−"/>
        <a:defRPr sz="24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Char char="•"/>
        <a:defRPr sz="20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Font typeface="Garamond" pitchFamily="18" charset="0"/>
        <a:buChar char="−"/>
        <a:defRPr sz="1600"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Char char="•"/>
        <a:defRPr sz="16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Char char="•"/>
        <a:defRPr sz="16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Char char="•"/>
        <a:defRPr sz="16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Char char="•"/>
        <a:defRPr sz="16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Char char="•"/>
        <a:defRPr sz="16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ru-RU" dirty="0" smtClean="0"/>
              <a:t>Взаимопроверка индивидуальных заданий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1982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Схема проведения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611560" y="1700808"/>
            <a:ext cx="2232248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3563888" y="1700808"/>
            <a:ext cx="2232248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6516216" y="1700808"/>
            <a:ext cx="2232248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615453" y="3068960"/>
            <a:ext cx="2232248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563888" y="3068960"/>
            <a:ext cx="2232248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6516216" y="3087541"/>
            <a:ext cx="2232248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606980" y="4437112"/>
            <a:ext cx="2232248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3553838" y="4437112"/>
            <a:ext cx="2232248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6516216" y="4455693"/>
            <a:ext cx="2232248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Равнобедренный треугольник 13"/>
          <p:cNvSpPr/>
          <p:nvPr/>
        </p:nvSpPr>
        <p:spPr bwMode="auto">
          <a:xfrm>
            <a:off x="633914" y="1844824"/>
            <a:ext cx="792088" cy="720080"/>
          </a:xfrm>
          <a:prstGeom prst="triangl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Шестиугольник 14"/>
          <p:cNvSpPr/>
          <p:nvPr/>
        </p:nvSpPr>
        <p:spPr bwMode="auto">
          <a:xfrm>
            <a:off x="1835696" y="1844824"/>
            <a:ext cx="819022" cy="720080"/>
          </a:xfrm>
          <a:prstGeom prst="hexagon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Крест 15"/>
          <p:cNvSpPr/>
          <p:nvPr/>
        </p:nvSpPr>
        <p:spPr bwMode="auto">
          <a:xfrm>
            <a:off x="709815" y="3212976"/>
            <a:ext cx="716187" cy="720080"/>
          </a:xfrm>
          <a:prstGeom prst="plus">
            <a:avLst>
              <a:gd name="adj" fmla="val 28869"/>
            </a:avLst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Сердце 16"/>
          <p:cNvSpPr/>
          <p:nvPr/>
        </p:nvSpPr>
        <p:spPr bwMode="auto">
          <a:xfrm>
            <a:off x="1923117" y="3212976"/>
            <a:ext cx="731601" cy="720080"/>
          </a:xfrm>
          <a:prstGeom prst="hear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Равнобедренный треугольник 17"/>
          <p:cNvSpPr/>
          <p:nvPr/>
        </p:nvSpPr>
        <p:spPr bwMode="auto">
          <a:xfrm>
            <a:off x="1923117" y="4581128"/>
            <a:ext cx="792088" cy="720080"/>
          </a:xfrm>
          <a:prstGeom prst="triangl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Сердце 18"/>
          <p:cNvSpPr/>
          <p:nvPr/>
        </p:nvSpPr>
        <p:spPr bwMode="auto">
          <a:xfrm>
            <a:off x="709815" y="4581128"/>
            <a:ext cx="731601" cy="720080"/>
          </a:xfrm>
          <a:prstGeom prst="hear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Сердце 19"/>
          <p:cNvSpPr/>
          <p:nvPr/>
        </p:nvSpPr>
        <p:spPr bwMode="auto">
          <a:xfrm>
            <a:off x="4988129" y="3231557"/>
            <a:ext cx="731601" cy="720080"/>
          </a:xfrm>
          <a:prstGeom prst="hear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Сердце 20"/>
          <p:cNvSpPr/>
          <p:nvPr/>
        </p:nvSpPr>
        <p:spPr bwMode="auto">
          <a:xfrm>
            <a:off x="4935628" y="1857222"/>
            <a:ext cx="731601" cy="720080"/>
          </a:xfrm>
          <a:prstGeom prst="hear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Сердце 21"/>
          <p:cNvSpPr/>
          <p:nvPr/>
        </p:nvSpPr>
        <p:spPr bwMode="auto">
          <a:xfrm>
            <a:off x="6732240" y="4599709"/>
            <a:ext cx="731601" cy="720080"/>
          </a:xfrm>
          <a:prstGeom prst="hear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Шестиугольник 22"/>
          <p:cNvSpPr/>
          <p:nvPr/>
        </p:nvSpPr>
        <p:spPr bwMode="auto">
          <a:xfrm>
            <a:off x="3707904" y="3242676"/>
            <a:ext cx="819022" cy="720080"/>
          </a:xfrm>
          <a:prstGeom prst="hexagon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Шестиугольник 23"/>
          <p:cNvSpPr/>
          <p:nvPr/>
        </p:nvSpPr>
        <p:spPr bwMode="auto">
          <a:xfrm>
            <a:off x="4878451" y="4581128"/>
            <a:ext cx="819022" cy="720080"/>
          </a:xfrm>
          <a:prstGeom prst="hexagon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Шестиугольник 24"/>
          <p:cNvSpPr/>
          <p:nvPr/>
        </p:nvSpPr>
        <p:spPr bwMode="auto">
          <a:xfrm>
            <a:off x="6622562" y="3242676"/>
            <a:ext cx="819022" cy="720080"/>
          </a:xfrm>
          <a:prstGeom prst="hexagon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Шестиугольник 25"/>
          <p:cNvSpPr/>
          <p:nvPr/>
        </p:nvSpPr>
        <p:spPr bwMode="auto">
          <a:xfrm>
            <a:off x="7812360" y="1907704"/>
            <a:ext cx="819022" cy="720080"/>
          </a:xfrm>
          <a:prstGeom prst="hexagon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Крест 26"/>
          <p:cNvSpPr/>
          <p:nvPr/>
        </p:nvSpPr>
        <p:spPr bwMode="auto">
          <a:xfrm>
            <a:off x="3810739" y="1907704"/>
            <a:ext cx="716187" cy="720080"/>
          </a:xfrm>
          <a:prstGeom prst="plus">
            <a:avLst>
              <a:gd name="adj" fmla="val 28869"/>
            </a:avLst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Крест 27"/>
          <p:cNvSpPr/>
          <p:nvPr/>
        </p:nvSpPr>
        <p:spPr bwMode="auto">
          <a:xfrm>
            <a:off x="6721053" y="1907704"/>
            <a:ext cx="716187" cy="720080"/>
          </a:xfrm>
          <a:prstGeom prst="plus">
            <a:avLst>
              <a:gd name="adj" fmla="val 28869"/>
            </a:avLst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Крест 28"/>
          <p:cNvSpPr/>
          <p:nvPr/>
        </p:nvSpPr>
        <p:spPr bwMode="auto">
          <a:xfrm>
            <a:off x="7863777" y="4670260"/>
            <a:ext cx="716187" cy="720080"/>
          </a:xfrm>
          <a:prstGeom prst="plus">
            <a:avLst>
              <a:gd name="adj" fmla="val 28869"/>
            </a:avLst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Равнобедренный треугольник 29"/>
          <p:cNvSpPr/>
          <p:nvPr/>
        </p:nvSpPr>
        <p:spPr bwMode="auto">
          <a:xfrm>
            <a:off x="3721371" y="4534660"/>
            <a:ext cx="792088" cy="720080"/>
          </a:xfrm>
          <a:prstGeom prst="triangl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Равнобедренный треугольник 30"/>
          <p:cNvSpPr/>
          <p:nvPr/>
        </p:nvSpPr>
        <p:spPr bwMode="auto">
          <a:xfrm>
            <a:off x="7787876" y="3226474"/>
            <a:ext cx="792088" cy="720080"/>
          </a:xfrm>
          <a:prstGeom prst="triangl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2837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Схема проведения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583940" y="1763688"/>
            <a:ext cx="2232248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3563888" y="1700808"/>
            <a:ext cx="2232248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6516216" y="1700808"/>
            <a:ext cx="2232248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615453" y="3068960"/>
            <a:ext cx="2232248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563888" y="3068960"/>
            <a:ext cx="2232248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6516216" y="3087541"/>
            <a:ext cx="2232248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606980" y="4437112"/>
            <a:ext cx="2232248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3553838" y="4437112"/>
            <a:ext cx="2232248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6516216" y="4455693"/>
            <a:ext cx="2232248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Равнобедренный треугольник 13"/>
          <p:cNvSpPr/>
          <p:nvPr/>
        </p:nvSpPr>
        <p:spPr bwMode="auto">
          <a:xfrm>
            <a:off x="633914" y="1844824"/>
            <a:ext cx="792088" cy="720080"/>
          </a:xfrm>
          <a:prstGeom prst="triangl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Шестиугольник 14"/>
          <p:cNvSpPr/>
          <p:nvPr/>
        </p:nvSpPr>
        <p:spPr bwMode="auto">
          <a:xfrm>
            <a:off x="1835696" y="1844824"/>
            <a:ext cx="819022" cy="720080"/>
          </a:xfrm>
          <a:prstGeom prst="hexagon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Крест 15"/>
          <p:cNvSpPr/>
          <p:nvPr/>
        </p:nvSpPr>
        <p:spPr bwMode="auto">
          <a:xfrm>
            <a:off x="709815" y="3212976"/>
            <a:ext cx="716187" cy="720080"/>
          </a:xfrm>
          <a:prstGeom prst="plus">
            <a:avLst>
              <a:gd name="adj" fmla="val 28869"/>
            </a:avLst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Сердце 16"/>
          <p:cNvSpPr/>
          <p:nvPr/>
        </p:nvSpPr>
        <p:spPr bwMode="auto">
          <a:xfrm>
            <a:off x="1923117" y="3212976"/>
            <a:ext cx="731601" cy="720080"/>
          </a:xfrm>
          <a:prstGeom prst="hear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Равнобедренный треугольник 17"/>
          <p:cNvSpPr/>
          <p:nvPr/>
        </p:nvSpPr>
        <p:spPr bwMode="auto">
          <a:xfrm>
            <a:off x="1923117" y="4581128"/>
            <a:ext cx="792088" cy="720080"/>
          </a:xfrm>
          <a:prstGeom prst="triangl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Сердце 18"/>
          <p:cNvSpPr/>
          <p:nvPr/>
        </p:nvSpPr>
        <p:spPr bwMode="auto">
          <a:xfrm>
            <a:off x="709815" y="4581128"/>
            <a:ext cx="731601" cy="720080"/>
          </a:xfrm>
          <a:prstGeom prst="hear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Сердце 19"/>
          <p:cNvSpPr/>
          <p:nvPr/>
        </p:nvSpPr>
        <p:spPr bwMode="auto">
          <a:xfrm>
            <a:off x="4988129" y="3231557"/>
            <a:ext cx="731601" cy="720080"/>
          </a:xfrm>
          <a:prstGeom prst="hear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Сердце 20"/>
          <p:cNvSpPr/>
          <p:nvPr/>
        </p:nvSpPr>
        <p:spPr bwMode="auto">
          <a:xfrm>
            <a:off x="4935628" y="1857222"/>
            <a:ext cx="731601" cy="720080"/>
          </a:xfrm>
          <a:prstGeom prst="hear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Сердце 21"/>
          <p:cNvSpPr/>
          <p:nvPr/>
        </p:nvSpPr>
        <p:spPr bwMode="auto">
          <a:xfrm>
            <a:off x="6732240" y="4599709"/>
            <a:ext cx="731601" cy="720080"/>
          </a:xfrm>
          <a:prstGeom prst="hear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Шестиугольник 22"/>
          <p:cNvSpPr/>
          <p:nvPr/>
        </p:nvSpPr>
        <p:spPr bwMode="auto">
          <a:xfrm>
            <a:off x="3707904" y="3242676"/>
            <a:ext cx="819022" cy="720080"/>
          </a:xfrm>
          <a:prstGeom prst="hexagon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Шестиугольник 23"/>
          <p:cNvSpPr/>
          <p:nvPr/>
        </p:nvSpPr>
        <p:spPr bwMode="auto">
          <a:xfrm>
            <a:off x="4878451" y="4581128"/>
            <a:ext cx="819022" cy="720080"/>
          </a:xfrm>
          <a:prstGeom prst="hexagon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Шестиугольник 24"/>
          <p:cNvSpPr/>
          <p:nvPr/>
        </p:nvSpPr>
        <p:spPr bwMode="auto">
          <a:xfrm>
            <a:off x="6622562" y="3242676"/>
            <a:ext cx="819022" cy="720080"/>
          </a:xfrm>
          <a:prstGeom prst="hexagon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Шестиугольник 25"/>
          <p:cNvSpPr/>
          <p:nvPr/>
        </p:nvSpPr>
        <p:spPr bwMode="auto">
          <a:xfrm>
            <a:off x="7812360" y="1907704"/>
            <a:ext cx="819022" cy="720080"/>
          </a:xfrm>
          <a:prstGeom prst="hexagon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Крест 26"/>
          <p:cNvSpPr/>
          <p:nvPr/>
        </p:nvSpPr>
        <p:spPr bwMode="auto">
          <a:xfrm>
            <a:off x="3810739" y="1907704"/>
            <a:ext cx="716187" cy="720080"/>
          </a:xfrm>
          <a:prstGeom prst="plus">
            <a:avLst>
              <a:gd name="adj" fmla="val 28869"/>
            </a:avLst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Крест 27"/>
          <p:cNvSpPr/>
          <p:nvPr/>
        </p:nvSpPr>
        <p:spPr bwMode="auto">
          <a:xfrm>
            <a:off x="6721053" y="1907704"/>
            <a:ext cx="716187" cy="720080"/>
          </a:xfrm>
          <a:prstGeom prst="plus">
            <a:avLst>
              <a:gd name="adj" fmla="val 28869"/>
            </a:avLst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Крест 28"/>
          <p:cNvSpPr/>
          <p:nvPr/>
        </p:nvSpPr>
        <p:spPr bwMode="auto">
          <a:xfrm>
            <a:off x="7863777" y="4670260"/>
            <a:ext cx="716187" cy="720080"/>
          </a:xfrm>
          <a:prstGeom prst="plus">
            <a:avLst>
              <a:gd name="adj" fmla="val 28869"/>
            </a:avLst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Равнобедренный треугольник 29"/>
          <p:cNvSpPr/>
          <p:nvPr/>
        </p:nvSpPr>
        <p:spPr bwMode="auto">
          <a:xfrm>
            <a:off x="3721371" y="4534660"/>
            <a:ext cx="792088" cy="720080"/>
          </a:xfrm>
          <a:prstGeom prst="triangl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Равнобедренный треугольник 30"/>
          <p:cNvSpPr/>
          <p:nvPr/>
        </p:nvSpPr>
        <p:spPr bwMode="auto">
          <a:xfrm>
            <a:off x="7787876" y="3226474"/>
            <a:ext cx="792088" cy="720080"/>
          </a:xfrm>
          <a:prstGeom prst="triangl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Блок-схема: узел 5"/>
          <p:cNvSpPr/>
          <p:nvPr/>
        </p:nvSpPr>
        <p:spPr bwMode="auto">
          <a:xfrm>
            <a:off x="633914" y="1844824"/>
            <a:ext cx="913750" cy="864096"/>
          </a:xfrm>
          <a:prstGeom prst="flowChartConnector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Блок-схема: типовой процесс 31"/>
          <p:cNvSpPr/>
          <p:nvPr/>
        </p:nvSpPr>
        <p:spPr bwMode="auto">
          <a:xfrm>
            <a:off x="5617200" y="324969"/>
            <a:ext cx="2690951" cy="1080120"/>
          </a:xfrm>
          <a:prstGeom prst="flowChartPredefinedProces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Стрелка углом 32"/>
          <p:cNvSpPr/>
          <p:nvPr/>
        </p:nvSpPr>
        <p:spPr bwMode="auto">
          <a:xfrm>
            <a:off x="1187624" y="620688"/>
            <a:ext cx="4532106" cy="1287016"/>
          </a:xfrm>
          <a:prstGeom prst="bentArrow">
            <a:avLst>
              <a:gd name="adj1" fmla="val 14235"/>
              <a:gd name="adj2" fmla="val 25000"/>
              <a:gd name="adj3" fmla="val 36841"/>
              <a:gd name="adj4" fmla="val 4375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16063" y="2041938"/>
            <a:ext cx="731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Блок-схема: узел 34"/>
          <p:cNvSpPr/>
          <p:nvPr/>
        </p:nvSpPr>
        <p:spPr bwMode="auto">
          <a:xfrm>
            <a:off x="1835696" y="3087541"/>
            <a:ext cx="913750" cy="864096"/>
          </a:xfrm>
          <a:prstGeom prst="flowChartConnector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Стрелка углом 35"/>
          <p:cNvSpPr/>
          <p:nvPr/>
        </p:nvSpPr>
        <p:spPr bwMode="auto">
          <a:xfrm>
            <a:off x="1975726" y="786586"/>
            <a:ext cx="3820410" cy="2439888"/>
          </a:xfrm>
          <a:prstGeom prst="bentArrow">
            <a:avLst>
              <a:gd name="adj1" fmla="val 9124"/>
              <a:gd name="adj2" fmla="val 9668"/>
              <a:gd name="adj3" fmla="val 32298"/>
              <a:gd name="adj4" fmla="val 4375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Блок-схема: узел 36"/>
          <p:cNvSpPr/>
          <p:nvPr/>
        </p:nvSpPr>
        <p:spPr bwMode="auto">
          <a:xfrm>
            <a:off x="3613176" y="3140968"/>
            <a:ext cx="913750" cy="864096"/>
          </a:xfrm>
          <a:prstGeom prst="flowChartConnector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Стрелка углом 37"/>
          <p:cNvSpPr/>
          <p:nvPr/>
        </p:nvSpPr>
        <p:spPr bwMode="auto">
          <a:xfrm>
            <a:off x="4038330" y="938986"/>
            <a:ext cx="1910205" cy="2129974"/>
          </a:xfrm>
          <a:prstGeom prst="bentArrow">
            <a:avLst>
              <a:gd name="adj1" fmla="val 9124"/>
              <a:gd name="adj2" fmla="val 9668"/>
              <a:gd name="adj3" fmla="val 32298"/>
              <a:gd name="adj4" fmla="val 4375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760671" y="3299209"/>
            <a:ext cx="731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Блок-схема: узел 39"/>
          <p:cNvSpPr/>
          <p:nvPr/>
        </p:nvSpPr>
        <p:spPr bwMode="auto">
          <a:xfrm>
            <a:off x="7727045" y="3242676"/>
            <a:ext cx="913750" cy="864096"/>
          </a:xfrm>
          <a:prstGeom prst="flowChartConnector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Стрелка углом 40"/>
          <p:cNvSpPr/>
          <p:nvPr/>
        </p:nvSpPr>
        <p:spPr bwMode="auto">
          <a:xfrm flipH="1">
            <a:off x="8040856" y="1139877"/>
            <a:ext cx="534590" cy="2129974"/>
          </a:xfrm>
          <a:prstGeom prst="bentArrow">
            <a:avLst>
              <a:gd name="adj1" fmla="val 19336"/>
              <a:gd name="adj2" fmla="val 34288"/>
              <a:gd name="adj3" fmla="val 32298"/>
              <a:gd name="adj4" fmla="val 4375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Стрелка углом 41"/>
          <p:cNvSpPr/>
          <p:nvPr/>
        </p:nvSpPr>
        <p:spPr bwMode="auto">
          <a:xfrm flipH="1">
            <a:off x="1029958" y="1907703"/>
            <a:ext cx="7697888" cy="1514547"/>
          </a:xfrm>
          <a:prstGeom prst="bentArrow">
            <a:avLst>
              <a:gd name="adj1" fmla="val 9274"/>
              <a:gd name="adj2" fmla="val 14163"/>
              <a:gd name="adj3" fmla="val 30468"/>
              <a:gd name="adj4" fmla="val 4375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Сердце 42"/>
          <p:cNvSpPr/>
          <p:nvPr/>
        </p:nvSpPr>
        <p:spPr bwMode="auto">
          <a:xfrm>
            <a:off x="7803319" y="3360083"/>
            <a:ext cx="731601" cy="720080"/>
          </a:xfrm>
          <a:prstGeom prst="hear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Блок-схема: узел 43"/>
          <p:cNvSpPr/>
          <p:nvPr/>
        </p:nvSpPr>
        <p:spPr bwMode="auto">
          <a:xfrm>
            <a:off x="6622271" y="1828766"/>
            <a:ext cx="913750" cy="864096"/>
          </a:xfrm>
          <a:prstGeom prst="flowChartConnector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808643" y="1931189"/>
            <a:ext cx="731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Блок-схема: узел 46"/>
          <p:cNvSpPr/>
          <p:nvPr/>
        </p:nvSpPr>
        <p:spPr bwMode="auto">
          <a:xfrm>
            <a:off x="6622271" y="4581128"/>
            <a:ext cx="913750" cy="864096"/>
          </a:xfrm>
          <a:prstGeom prst="flowChartConnector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804420" y="4670260"/>
            <a:ext cx="731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2148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2" grpId="0" animBg="1"/>
      <p:bldP spid="33" grpId="0" animBg="1"/>
      <p:bldP spid="33" grpId="1" animBg="1"/>
      <p:bldP spid="34" grpId="0"/>
      <p:bldP spid="35" grpId="0" animBg="1"/>
      <p:bldP spid="36" grpId="0" animBg="1"/>
      <p:bldP spid="36" grpId="1" animBg="1"/>
      <p:bldP spid="37" grpId="0" animBg="1"/>
      <p:bldP spid="38" grpId="0" animBg="1"/>
      <p:bldP spid="38" grpId="1" animBg="1"/>
      <p:bldP spid="39" grpId="0"/>
      <p:bldP spid="40" grpId="0" animBg="1"/>
      <p:bldP spid="41" grpId="0" animBg="1"/>
      <p:bldP spid="41" grpId="1" animBg="1"/>
      <p:bldP spid="42" grpId="0" animBg="1"/>
      <p:bldP spid="42" grpId="1" animBg="1"/>
      <p:bldP spid="43" grpId="0" animBg="1"/>
      <p:bldP spid="44" grpId="0" animBg="1"/>
      <p:bldP spid="46" grpId="0"/>
      <p:bldP spid="47" grpId="0" animBg="1"/>
      <p:bldP spid="4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Схема проведения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611560" y="1700808"/>
            <a:ext cx="2232248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3563888" y="1700808"/>
            <a:ext cx="2232248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6516216" y="1700808"/>
            <a:ext cx="2232248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615453" y="3068960"/>
            <a:ext cx="2232248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563888" y="3068960"/>
            <a:ext cx="2232248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6516216" y="3087541"/>
            <a:ext cx="2232248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606980" y="4437112"/>
            <a:ext cx="2232248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3553838" y="4437112"/>
            <a:ext cx="2232248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6516216" y="4455693"/>
            <a:ext cx="2232248" cy="100811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Равнобедренный треугольник 13"/>
          <p:cNvSpPr/>
          <p:nvPr/>
        </p:nvSpPr>
        <p:spPr bwMode="auto">
          <a:xfrm>
            <a:off x="633914" y="1844824"/>
            <a:ext cx="792088" cy="720080"/>
          </a:xfrm>
          <a:prstGeom prst="triangl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Шестиугольник 14"/>
          <p:cNvSpPr/>
          <p:nvPr/>
        </p:nvSpPr>
        <p:spPr bwMode="auto">
          <a:xfrm>
            <a:off x="1835696" y="1844824"/>
            <a:ext cx="819022" cy="720080"/>
          </a:xfrm>
          <a:prstGeom prst="hexagon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Крест 15"/>
          <p:cNvSpPr/>
          <p:nvPr/>
        </p:nvSpPr>
        <p:spPr bwMode="auto">
          <a:xfrm>
            <a:off x="709815" y="3212976"/>
            <a:ext cx="716187" cy="720080"/>
          </a:xfrm>
          <a:prstGeom prst="plus">
            <a:avLst>
              <a:gd name="adj" fmla="val 28869"/>
            </a:avLst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Сердце 16"/>
          <p:cNvSpPr/>
          <p:nvPr/>
        </p:nvSpPr>
        <p:spPr bwMode="auto">
          <a:xfrm>
            <a:off x="1923117" y="3212976"/>
            <a:ext cx="731601" cy="720080"/>
          </a:xfrm>
          <a:prstGeom prst="hear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Равнобедренный треугольник 17"/>
          <p:cNvSpPr/>
          <p:nvPr/>
        </p:nvSpPr>
        <p:spPr bwMode="auto">
          <a:xfrm>
            <a:off x="1923117" y="4581128"/>
            <a:ext cx="792088" cy="720080"/>
          </a:xfrm>
          <a:prstGeom prst="triangl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Сердце 18"/>
          <p:cNvSpPr/>
          <p:nvPr/>
        </p:nvSpPr>
        <p:spPr bwMode="auto">
          <a:xfrm>
            <a:off x="709815" y="4581128"/>
            <a:ext cx="731601" cy="720080"/>
          </a:xfrm>
          <a:prstGeom prst="hear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Сердце 19"/>
          <p:cNvSpPr/>
          <p:nvPr/>
        </p:nvSpPr>
        <p:spPr bwMode="auto">
          <a:xfrm>
            <a:off x="4988129" y="3231557"/>
            <a:ext cx="731601" cy="720080"/>
          </a:xfrm>
          <a:prstGeom prst="hear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Сердце 20"/>
          <p:cNvSpPr/>
          <p:nvPr/>
        </p:nvSpPr>
        <p:spPr bwMode="auto">
          <a:xfrm>
            <a:off x="4935628" y="1857222"/>
            <a:ext cx="731601" cy="720080"/>
          </a:xfrm>
          <a:prstGeom prst="hear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Сердце 21"/>
          <p:cNvSpPr/>
          <p:nvPr/>
        </p:nvSpPr>
        <p:spPr bwMode="auto">
          <a:xfrm>
            <a:off x="6732240" y="4599709"/>
            <a:ext cx="731601" cy="720080"/>
          </a:xfrm>
          <a:prstGeom prst="hear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Шестиугольник 22"/>
          <p:cNvSpPr/>
          <p:nvPr/>
        </p:nvSpPr>
        <p:spPr bwMode="auto">
          <a:xfrm>
            <a:off x="3707904" y="3242676"/>
            <a:ext cx="819022" cy="720080"/>
          </a:xfrm>
          <a:prstGeom prst="hexagon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Шестиугольник 23"/>
          <p:cNvSpPr/>
          <p:nvPr/>
        </p:nvSpPr>
        <p:spPr bwMode="auto">
          <a:xfrm>
            <a:off x="4878451" y="4581128"/>
            <a:ext cx="819022" cy="720080"/>
          </a:xfrm>
          <a:prstGeom prst="hexagon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Шестиугольник 24"/>
          <p:cNvSpPr/>
          <p:nvPr/>
        </p:nvSpPr>
        <p:spPr bwMode="auto">
          <a:xfrm>
            <a:off x="6622562" y="3242676"/>
            <a:ext cx="819022" cy="720080"/>
          </a:xfrm>
          <a:prstGeom prst="hexagon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Шестиугольник 25"/>
          <p:cNvSpPr/>
          <p:nvPr/>
        </p:nvSpPr>
        <p:spPr bwMode="auto">
          <a:xfrm>
            <a:off x="7812360" y="1907704"/>
            <a:ext cx="819022" cy="720080"/>
          </a:xfrm>
          <a:prstGeom prst="hexagon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Крест 26"/>
          <p:cNvSpPr/>
          <p:nvPr/>
        </p:nvSpPr>
        <p:spPr bwMode="auto">
          <a:xfrm>
            <a:off x="3810739" y="1907704"/>
            <a:ext cx="716187" cy="720080"/>
          </a:xfrm>
          <a:prstGeom prst="plus">
            <a:avLst>
              <a:gd name="adj" fmla="val 28869"/>
            </a:avLst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Крест 27"/>
          <p:cNvSpPr/>
          <p:nvPr/>
        </p:nvSpPr>
        <p:spPr bwMode="auto">
          <a:xfrm>
            <a:off x="6721053" y="1907704"/>
            <a:ext cx="716187" cy="720080"/>
          </a:xfrm>
          <a:prstGeom prst="plus">
            <a:avLst>
              <a:gd name="adj" fmla="val 28869"/>
            </a:avLst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Крест 28"/>
          <p:cNvSpPr/>
          <p:nvPr/>
        </p:nvSpPr>
        <p:spPr bwMode="auto">
          <a:xfrm>
            <a:off x="7863777" y="4670260"/>
            <a:ext cx="716187" cy="720080"/>
          </a:xfrm>
          <a:prstGeom prst="plus">
            <a:avLst>
              <a:gd name="adj" fmla="val 28869"/>
            </a:avLst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Равнобедренный треугольник 29"/>
          <p:cNvSpPr/>
          <p:nvPr/>
        </p:nvSpPr>
        <p:spPr bwMode="auto">
          <a:xfrm>
            <a:off x="3721371" y="4534660"/>
            <a:ext cx="792088" cy="720080"/>
          </a:xfrm>
          <a:prstGeom prst="triangl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Равнобедренный треугольник 30"/>
          <p:cNvSpPr/>
          <p:nvPr/>
        </p:nvSpPr>
        <p:spPr bwMode="auto">
          <a:xfrm>
            <a:off x="7787876" y="3226474"/>
            <a:ext cx="792088" cy="720080"/>
          </a:xfrm>
          <a:prstGeom prst="triangl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Блок-схема: типовой процесс 31"/>
          <p:cNvSpPr/>
          <p:nvPr/>
        </p:nvSpPr>
        <p:spPr bwMode="auto">
          <a:xfrm>
            <a:off x="5617200" y="324969"/>
            <a:ext cx="2690951" cy="1080120"/>
          </a:xfrm>
          <a:prstGeom prst="flowChartPredefinedProces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Блок-схема: узел 32"/>
          <p:cNvSpPr/>
          <p:nvPr/>
        </p:nvSpPr>
        <p:spPr bwMode="auto">
          <a:xfrm>
            <a:off x="633914" y="1835696"/>
            <a:ext cx="913750" cy="864096"/>
          </a:xfrm>
          <a:prstGeom prst="flowChartConnector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Блок-схема: узел 33"/>
          <p:cNvSpPr/>
          <p:nvPr/>
        </p:nvSpPr>
        <p:spPr bwMode="auto">
          <a:xfrm>
            <a:off x="3613176" y="3191821"/>
            <a:ext cx="913750" cy="864096"/>
          </a:xfrm>
          <a:prstGeom prst="flowChartConnector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Блок-схема: узел 34"/>
          <p:cNvSpPr/>
          <p:nvPr/>
        </p:nvSpPr>
        <p:spPr bwMode="auto">
          <a:xfrm>
            <a:off x="6641165" y="1822198"/>
            <a:ext cx="913750" cy="864096"/>
          </a:xfrm>
          <a:prstGeom prst="flowChartConnector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Блок-схема: узел 35"/>
          <p:cNvSpPr/>
          <p:nvPr/>
        </p:nvSpPr>
        <p:spPr bwMode="auto">
          <a:xfrm>
            <a:off x="6627702" y="4478822"/>
            <a:ext cx="913750" cy="864096"/>
          </a:xfrm>
          <a:prstGeom prst="flowChartConnector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77409" y="3299209"/>
            <a:ext cx="5788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778479" y="1968102"/>
            <a:ext cx="5788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808611" y="4648780"/>
            <a:ext cx="5788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6862727" y="1982713"/>
            <a:ext cx="5788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Сердце 40"/>
          <p:cNvSpPr/>
          <p:nvPr/>
        </p:nvSpPr>
        <p:spPr bwMode="auto">
          <a:xfrm>
            <a:off x="7824400" y="3263829"/>
            <a:ext cx="731601" cy="720080"/>
          </a:xfrm>
          <a:prstGeom prst="hear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Блок-схема: узел 41"/>
          <p:cNvSpPr/>
          <p:nvPr/>
        </p:nvSpPr>
        <p:spPr bwMode="auto">
          <a:xfrm>
            <a:off x="1801455" y="3127662"/>
            <a:ext cx="913750" cy="864096"/>
          </a:xfrm>
          <a:prstGeom prst="flowChartConnector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Стрелка углом 42"/>
          <p:cNvSpPr/>
          <p:nvPr/>
        </p:nvSpPr>
        <p:spPr bwMode="auto">
          <a:xfrm flipV="1">
            <a:off x="2299660" y="3850836"/>
            <a:ext cx="4688521" cy="1561240"/>
          </a:xfrm>
          <a:prstGeom prst="bentArrow">
            <a:avLst>
              <a:gd name="adj1" fmla="val 13464"/>
              <a:gd name="adj2" fmla="val 17013"/>
              <a:gd name="adj3" fmla="val 32987"/>
              <a:gd name="adj4" fmla="val 4375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Сердце 43"/>
          <p:cNvSpPr/>
          <p:nvPr/>
        </p:nvSpPr>
        <p:spPr bwMode="auto">
          <a:xfrm>
            <a:off x="6824085" y="5589240"/>
            <a:ext cx="731601" cy="720080"/>
          </a:xfrm>
          <a:prstGeom prst="heart">
            <a:avLst/>
          </a:prstGeom>
          <a:solidFill>
            <a:srgbClr val="7030A0"/>
          </a:solidFill>
          <a:ln w="57150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6736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25 0.08125 L -0.1802 0.0588 C -0.22118 0.05556 -0.27309 0.03125 -0.32187 -0.00694 C -0.37708 -0.05069 -0.41597 -0.09768 -0.43732 -0.14305 L -0.54427 -0.35417 " pathEditMode="relative" rAng="1830849" ptsTypes="FffFF">
                                      <p:cBhvr>
                                        <p:cTn id="17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556" y="-15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3" grpId="1" animBg="1"/>
      <p:bldP spid="4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Табло учета   для  учителя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91179450"/>
              </p:ext>
            </p:extLst>
          </p:nvPr>
        </p:nvGraphicFramePr>
        <p:xfrm>
          <a:off x="611560" y="1600200"/>
          <a:ext cx="7770440" cy="4565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4088"/>
                <a:gridCol w="1554088"/>
                <a:gridCol w="1554088"/>
                <a:gridCol w="1554088"/>
                <a:gridCol w="1554088"/>
              </a:tblGrid>
              <a:tr h="652158"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Карточка</a:t>
                      </a:r>
                      <a:r>
                        <a:rPr lang="ru-RU" b="1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1</a:t>
                      </a:r>
                      <a:endParaRPr lang="ru-RU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Карточка 2</a:t>
                      </a:r>
                      <a:endParaRPr lang="ru-RU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Карточка 3</a:t>
                      </a:r>
                      <a:endParaRPr lang="ru-RU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Карточка 4</a:t>
                      </a:r>
                      <a:endParaRPr lang="ru-RU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215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Ученик 1</a:t>
                      </a:r>
                      <a:endParaRPr lang="ru-RU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+</a:t>
                      </a:r>
                      <a:endParaRPr lang="ru-RU" sz="32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215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Ученик 2</a:t>
                      </a:r>
                      <a:endParaRPr lang="ru-RU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+</a:t>
                      </a:r>
                      <a:endParaRPr lang="ru-RU" sz="32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*</a:t>
                      </a:r>
                      <a:endParaRPr lang="ru-RU" sz="32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+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215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Ученик 3</a:t>
                      </a:r>
                      <a:endParaRPr lang="ru-RU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+</a:t>
                      </a:r>
                      <a:endParaRPr lang="ru-RU" sz="32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*</a:t>
                      </a:r>
                      <a:endParaRPr lang="ru-RU" sz="32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+</a:t>
                      </a:r>
                      <a:endParaRPr lang="ru-RU" sz="32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215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Ученик 4</a:t>
                      </a:r>
                      <a:endParaRPr lang="ru-RU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*</a:t>
                      </a:r>
                      <a:endParaRPr lang="ru-RU" sz="32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+</a:t>
                      </a:r>
                      <a:endParaRPr lang="ru-RU" sz="32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215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Ученик 5</a:t>
                      </a:r>
                      <a:endParaRPr lang="ru-RU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*</a:t>
                      </a:r>
                      <a:endParaRPr lang="ru-RU" sz="32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+</a:t>
                      </a:r>
                      <a:endParaRPr lang="ru-RU" sz="32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215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Ученик 6 …</a:t>
                      </a:r>
                      <a:endParaRPr lang="ru-RU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-,</a:t>
                      </a:r>
                      <a:r>
                        <a:rPr lang="ru-RU" sz="3200" b="1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-, *</a:t>
                      </a:r>
                      <a:endParaRPr lang="ru-RU" sz="32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Блок-схема: узел 4"/>
          <p:cNvSpPr/>
          <p:nvPr/>
        </p:nvSpPr>
        <p:spPr bwMode="auto">
          <a:xfrm>
            <a:off x="2627784" y="2348880"/>
            <a:ext cx="648072" cy="504056"/>
          </a:xfrm>
          <a:prstGeom prst="flowChartConnector">
            <a:avLst/>
          </a:prstGeom>
          <a:solidFill>
            <a:schemeClr val="accent1">
              <a:alpha val="0"/>
            </a:schemeClr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Блок-схема: узел 5"/>
          <p:cNvSpPr/>
          <p:nvPr/>
        </p:nvSpPr>
        <p:spPr bwMode="auto">
          <a:xfrm>
            <a:off x="5724128" y="3005336"/>
            <a:ext cx="648072" cy="504056"/>
          </a:xfrm>
          <a:prstGeom prst="flowChartConnector">
            <a:avLst/>
          </a:prstGeom>
          <a:solidFill>
            <a:schemeClr val="accent1">
              <a:alpha val="0"/>
            </a:schemeClr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Блок-схема: узел 6"/>
          <p:cNvSpPr/>
          <p:nvPr/>
        </p:nvSpPr>
        <p:spPr bwMode="auto">
          <a:xfrm>
            <a:off x="4139952" y="4293096"/>
            <a:ext cx="648072" cy="504056"/>
          </a:xfrm>
          <a:prstGeom prst="flowChartConnector">
            <a:avLst/>
          </a:prstGeom>
          <a:solidFill>
            <a:schemeClr val="accent1">
              <a:alpha val="0"/>
            </a:schemeClr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Блок-схема: узел 7"/>
          <p:cNvSpPr/>
          <p:nvPr/>
        </p:nvSpPr>
        <p:spPr bwMode="auto">
          <a:xfrm>
            <a:off x="7308304" y="4941168"/>
            <a:ext cx="648072" cy="504056"/>
          </a:xfrm>
          <a:prstGeom prst="flowChartConnector">
            <a:avLst/>
          </a:prstGeom>
          <a:solidFill>
            <a:schemeClr val="accent1">
              <a:alpha val="0"/>
            </a:schemeClr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582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Консультант получает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Табло учета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Аналогичные </a:t>
            </a:r>
            <a:r>
              <a:rPr lang="ru-RU" smtClean="0"/>
              <a:t>задания   </a:t>
            </a:r>
            <a:r>
              <a:rPr lang="ru-RU" dirty="0" smtClean="0"/>
              <a:t>по своей карточке (можно с листом ответов)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82164108"/>
              </p:ext>
            </p:extLst>
          </p:nvPr>
        </p:nvGraphicFramePr>
        <p:xfrm>
          <a:off x="1115616" y="3329610"/>
          <a:ext cx="7632848" cy="3528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</a:tblGrid>
              <a:tr h="7056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№1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№2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№3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№4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№5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№6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№7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№8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№9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678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Ученик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678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r>
                        <a:rPr lang="ru-RU" baseline="0" dirty="0" smtClean="0"/>
                        <a:t> Ученик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678">
                <a:tc>
                  <a:txBody>
                    <a:bodyPr/>
                    <a:lstStyle/>
                    <a:p>
                      <a:r>
                        <a:rPr lang="ru-RU" dirty="0" smtClean="0"/>
                        <a:t>3. Ученик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678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r>
                        <a:rPr lang="ru-RU" baseline="0" dirty="0" smtClean="0"/>
                        <a:t> Ученик …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3656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865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s_pptpostmortem_tp01018455">
  <a:themeElements>
    <a:clrScheme name="ms_pptpostmortem_tp01018455 1">
      <a:dk1>
        <a:srgbClr val="003366"/>
      </a:dk1>
      <a:lt1>
        <a:srgbClr val="FFFFFF"/>
      </a:lt1>
      <a:dk2>
        <a:srgbClr val="008080"/>
      </a:dk2>
      <a:lt2>
        <a:srgbClr val="FFCC66"/>
      </a:lt2>
      <a:accent1>
        <a:srgbClr val="3366CC"/>
      </a:accent1>
      <a:accent2>
        <a:srgbClr val="0099CC"/>
      </a:accent2>
      <a:accent3>
        <a:srgbClr val="AAC0C0"/>
      </a:accent3>
      <a:accent4>
        <a:srgbClr val="DADADA"/>
      </a:accent4>
      <a:accent5>
        <a:srgbClr val="ADB8E2"/>
      </a:accent5>
      <a:accent6>
        <a:srgbClr val="008AB9"/>
      </a:accent6>
      <a:hlink>
        <a:srgbClr val="999933"/>
      </a:hlink>
      <a:folHlink>
        <a:srgbClr val="009900"/>
      </a:folHlink>
    </a:clrScheme>
    <a:fontScheme name="ms_pptpostmortem_tp01018455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s_pptpostmortem_tp01018455 1">
        <a:dk1>
          <a:srgbClr val="003366"/>
        </a:dk1>
        <a:lt1>
          <a:srgbClr val="FFFFFF"/>
        </a:lt1>
        <a:dk2>
          <a:srgbClr val="008080"/>
        </a:dk2>
        <a:lt2>
          <a:srgbClr val="FFCC66"/>
        </a:lt2>
        <a:accent1>
          <a:srgbClr val="3366CC"/>
        </a:accent1>
        <a:accent2>
          <a:srgbClr val="0099CC"/>
        </a:accent2>
        <a:accent3>
          <a:srgbClr val="AAC0C0"/>
        </a:accent3>
        <a:accent4>
          <a:srgbClr val="DADADA"/>
        </a:accent4>
        <a:accent5>
          <a:srgbClr val="ADB8E2"/>
        </a:accent5>
        <a:accent6>
          <a:srgbClr val="008AB9"/>
        </a:accent6>
        <a:hlink>
          <a:srgbClr val="9999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pptpostmortem_tp01018455 2">
        <a:dk1>
          <a:srgbClr val="4D4D4D"/>
        </a:dk1>
        <a:lt1>
          <a:srgbClr val="D6EFD0"/>
        </a:lt1>
        <a:dk2>
          <a:srgbClr val="336699"/>
        </a:dk2>
        <a:lt2>
          <a:srgbClr val="65B5D1"/>
        </a:lt2>
        <a:accent1>
          <a:srgbClr val="9BB9C3"/>
        </a:accent1>
        <a:accent2>
          <a:srgbClr val="99CCFF"/>
        </a:accent2>
        <a:accent3>
          <a:srgbClr val="E8F6E4"/>
        </a:accent3>
        <a:accent4>
          <a:srgbClr val="404040"/>
        </a:accent4>
        <a:accent5>
          <a:srgbClr val="CBD9DE"/>
        </a:accent5>
        <a:accent6>
          <a:srgbClr val="8AB9E7"/>
        </a:accent6>
        <a:hlink>
          <a:srgbClr val="009999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postmortem_tp01018455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postmortem_tp01018455 4">
        <a:dk1>
          <a:srgbClr val="003300"/>
        </a:dk1>
        <a:lt1>
          <a:srgbClr val="FFFFFF"/>
        </a:lt1>
        <a:dk2>
          <a:srgbClr val="336600"/>
        </a:dk2>
        <a:lt2>
          <a:srgbClr val="FFCC66"/>
        </a:lt2>
        <a:accent1>
          <a:srgbClr val="996633"/>
        </a:accent1>
        <a:accent2>
          <a:srgbClr val="0099CC"/>
        </a:accent2>
        <a:accent3>
          <a:srgbClr val="ADB8AA"/>
        </a:accent3>
        <a:accent4>
          <a:srgbClr val="DADADA"/>
        </a:accent4>
        <a:accent5>
          <a:srgbClr val="CAB8AD"/>
        </a:accent5>
        <a:accent6>
          <a:srgbClr val="008AB9"/>
        </a:accent6>
        <a:hlink>
          <a:srgbClr val="FF99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pptpostmortem_tp01018455 5">
        <a:dk1>
          <a:srgbClr val="100000"/>
        </a:dk1>
        <a:lt1>
          <a:srgbClr val="FFFFFF"/>
        </a:lt1>
        <a:dk2>
          <a:srgbClr val="800000"/>
        </a:dk2>
        <a:lt2>
          <a:srgbClr val="FFCC66"/>
        </a:lt2>
        <a:accent1>
          <a:srgbClr val="003366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AAADB8"/>
        </a:accent5>
        <a:accent6>
          <a:srgbClr val="8A5C2D"/>
        </a:accent6>
        <a:hlink>
          <a:srgbClr val="336699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pptpostmortem_tp01018455 6">
        <a:dk1>
          <a:srgbClr val="666633"/>
        </a:dk1>
        <a:lt1>
          <a:srgbClr val="FFFFFF"/>
        </a:lt1>
        <a:dk2>
          <a:srgbClr val="CC9900"/>
        </a:dk2>
        <a:lt2>
          <a:srgbClr val="DDDDDD"/>
        </a:lt2>
        <a:accent1>
          <a:srgbClr val="CC6600"/>
        </a:accent1>
        <a:accent2>
          <a:srgbClr val="996633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8A5C2D"/>
        </a:accent6>
        <a:hlink>
          <a:srgbClr val="6633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01018455</Template>
  <TotalTime>144</TotalTime>
  <Words>127</Words>
  <Application>Microsoft Office PowerPoint</Application>
  <PresentationFormat>Экран (4:3)</PresentationFormat>
  <Paragraphs>78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ms_pptpostmortem_tp01018455</vt:lpstr>
      <vt:lpstr>Взаимопроверка индивидуальных заданий</vt:lpstr>
      <vt:lpstr>Схема проведения</vt:lpstr>
      <vt:lpstr>Схема проведения</vt:lpstr>
      <vt:lpstr>Схема проведения</vt:lpstr>
      <vt:lpstr>Табло учета   для  учителя</vt:lpstr>
      <vt:lpstr>Консультант получает</vt:lpstr>
      <vt:lpstr>Слайд 7</vt:lpstr>
    </vt:vector>
  </TitlesOfParts>
  <Company>Curnos™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Взаимопроверка индивидуальных заданий</dc:title>
  <dc:creator>киримовы</dc:creator>
  <cp:lastModifiedBy>RePack by SPecialiST</cp:lastModifiedBy>
  <cp:revision>15</cp:revision>
  <dcterms:created xsi:type="dcterms:W3CDTF">2013-02-04T15:06:29Z</dcterms:created>
  <dcterms:modified xsi:type="dcterms:W3CDTF">2019-03-16T00:39:49Z</dcterms:modified>
</cp:coreProperties>
</file>