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7" r:id="rId3"/>
    <p:sldId id="268" r:id="rId4"/>
    <p:sldId id="269" r:id="rId5"/>
    <p:sldId id="270" r:id="rId6"/>
    <p:sldId id="271" r:id="rId7"/>
    <p:sldId id="257" r:id="rId8"/>
    <p:sldId id="266" r:id="rId9"/>
    <p:sldId id="272" r:id="rId10"/>
    <p:sldId id="273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44824"/>
            <a:ext cx="7772400" cy="240369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Организация </a:t>
            </a:r>
            <a:r>
              <a:rPr lang="ru-RU" b="1" dirty="0">
                <a:solidFill>
                  <a:srgbClr val="002060"/>
                </a:solidFill>
              </a:rPr>
              <a:t>коррекционной </a:t>
            </a:r>
            <a:r>
              <a:rPr lang="ru-RU" b="1" dirty="0" smtClean="0">
                <a:solidFill>
                  <a:srgbClr val="002060"/>
                </a:solidFill>
              </a:rPr>
              <a:t>работы в начальной школе при </a:t>
            </a:r>
            <a:r>
              <a:rPr lang="ru-RU" b="1" dirty="0">
                <a:solidFill>
                  <a:srgbClr val="002060"/>
                </a:solidFill>
              </a:rPr>
              <a:t>реализации </a:t>
            </a:r>
            <a:r>
              <a:rPr lang="ru-RU" b="1" dirty="0" smtClean="0">
                <a:solidFill>
                  <a:srgbClr val="002060"/>
                </a:solidFill>
              </a:rPr>
              <a:t>ФГОС </a:t>
            </a:r>
            <a:r>
              <a:rPr lang="ru-RU" b="1" dirty="0">
                <a:solidFill>
                  <a:srgbClr val="002060"/>
                </a:solidFill>
              </a:rPr>
              <a:t>(из опыта)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332656"/>
            <a:ext cx="8640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70C0"/>
                </a:solidFill>
              </a:rPr>
              <a:t>МБОУ «Сибирская средняя общеобразовательная школа №1» </a:t>
            </a:r>
          </a:p>
          <a:p>
            <a:pPr algn="ctr"/>
            <a:r>
              <a:rPr lang="ru-RU" sz="2000" dirty="0" smtClean="0">
                <a:solidFill>
                  <a:srgbClr val="0070C0"/>
                </a:solidFill>
              </a:rPr>
              <a:t>Омского муниципального района Омской области</a:t>
            </a:r>
            <a:endParaRPr lang="ru-RU" sz="2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79512" y="196861"/>
            <a:ext cx="878497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Анализ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контроля   за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II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четверть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по математике во  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классе </a:t>
            </a: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2014-2015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учебный год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ФИО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учителя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23529" y="980728"/>
          <a:ext cx="4176463" cy="5184566"/>
        </p:xfrm>
        <a:graphic>
          <a:graphicData uri="http://schemas.openxmlformats.org/drawingml/2006/table">
            <a:tbl>
              <a:tblPr/>
              <a:tblGrid>
                <a:gridCol w="2856031"/>
                <a:gridCol w="636818"/>
                <a:gridCol w="683614"/>
              </a:tblGrid>
              <a:tr h="3840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Calibri"/>
                          <a:ea typeface="Calibri"/>
                          <a:cs typeface="Times New Roman"/>
                        </a:rPr>
                        <a:t>Дата проведения работы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Calibri"/>
                          <a:ea typeface="Calibri"/>
                          <a:cs typeface="Times New Roman"/>
                        </a:rPr>
                        <a:t>Количество человек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Calibri"/>
                          <a:ea typeface="Calibri"/>
                          <a:cs typeface="Times New Roman"/>
                        </a:rPr>
                        <a:t>Количество обучающихся в классе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Calibri"/>
                          <a:ea typeface="Calibri"/>
                          <a:cs typeface="Times New Roman"/>
                        </a:rPr>
                        <a:t>Выполняли работу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Calibri"/>
                          <a:ea typeface="Calibri"/>
                          <a:cs typeface="Times New Roman"/>
                        </a:rPr>
                        <a:t>Написали работу на «5»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Calibri"/>
                          <a:ea typeface="Calibri"/>
                          <a:cs typeface="Times New Roman"/>
                        </a:rPr>
                        <a:t>                                 на «4»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Calibri"/>
                          <a:ea typeface="Calibri"/>
                          <a:cs typeface="Times New Roman"/>
                        </a:rPr>
                        <a:t>                                 на «3»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Calibri"/>
                          <a:ea typeface="Calibri"/>
                          <a:cs typeface="Times New Roman"/>
                        </a:rPr>
                        <a:t>                                 на «2»    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Calibri"/>
                          <a:ea typeface="Calibri"/>
                          <a:cs typeface="Times New Roman"/>
                        </a:rPr>
                        <a:t>Допустили ошибки: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Calibri"/>
                          <a:ea typeface="Calibri"/>
                          <a:cs typeface="Times New Roman"/>
                        </a:rPr>
                        <a:t>Нахождение значения выражения</a:t>
                      </a: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Calibri"/>
                          <a:ea typeface="Calibri"/>
                          <a:cs typeface="Times New Roman"/>
                        </a:rPr>
                        <a:t>Раскрытие скобок, приведение подобных</a:t>
                      </a: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Calibri"/>
                          <a:ea typeface="Calibri"/>
                          <a:cs typeface="Times New Roman"/>
                        </a:rPr>
                        <a:t>Действие с обыкновенными дробями, сокращение</a:t>
                      </a: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Calibri"/>
                          <a:ea typeface="Calibri"/>
                          <a:cs typeface="Times New Roman"/>
                        </a:rPr>
                        <a:t>Решение уравнений</a:t>
                      </a: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Calibri"/>
                          <a:ea typeface="Calibri"/>
                          <a:cs typeface="Times New Roman"/>
                        </a:rPr>
                        <a:t>Решение неравенств</a:t>
                      </a: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Calibri"/>
                          <a:ea typeface="Calibri"/>
                          <a:cs typeface="Times New Roman"/>
                        </a:rPr>
                        <a:t>Работа с числовой, координатной прямой</a:t>
                      </a: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Calibri"/>
                          <a:ea typeface="Calibri"/>
                          <a:cs typeface="Times New Roman"/>
                        </a:rPr>
                        <a:t>Решение задач</a:t>
                      </a: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Calibri"/>
                          <a:ea typeface="Calibri"/>
                          <a:cs typeface="Times New Roman"/>
                        </a:rPr>
                        <a:t>Геометрический материал</a:t>
                      </a: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Calibri"/>
                          <a:ea typeface="Calibri"/>
                          <a:cs typeface="Times New Roman"/>
                        </a:rPr>
                        <a:t>Сравнение именованных чисел</a:t>
                      </a: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Calibri"/>
                          <a:ea typeface="Calibri"/>
                          <a:cs typeface="Times New Roman"/>
                        </a:rPr>
                        <a:t>Прочие ошибки:</a:t>
                      </a: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Calibri"/>
                          <a:ea typeface="Calibri"/>
                          <a:cs typeface="Times New Roman"/>
                        </a:rPr>
                        <a:t>Выполнение заданий: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Calibri"/>
                          <a:ea typeface="Calibri"/>
                          <a:cs typeface="Times New Roman"/>
                        </a:rPr>
                        <a:t>Выполнены  все задания без ошибок</a:t>
                      </a: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Calibri"/>
                          <a:ea typeface="Calibri"/>
                          <a:cs typeface="Times New Roman"/>
                        </a:rPr>
                        <a:t>Выполнены все задания, но с 1,2 ошибками</a:t>
                      </a: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Calibri"/>
                          <a:ea typeface="Calibri"/>
                          <a:cs typeface="Times New Roman"/>
                        </a:rPr>
                        <a:t>Выполнены не полностью задания</a:t>
                      </a: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Calibri"/>
                          <a:ea typeface="Calibri"/>
                          <a:cs typeface="Times New Roman"/>
                        </a:rPr>
                        <a:t>Не приступили к выполнению заданий</a:t>
                      </a: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Calibri"/>
                          <a:ea typeface="Calibri"/>
                          <a:cs typeface="Times New Roman"/>
                        </a:rPr>
                        <a:t>Фамилии учеников, получивших «2»:</a:t>
                      </a: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Calibri"/>
                          <a:ea typeface="Calibri"/>
                          <a:cs typeface="Times New Roman"/>
                        </a:rPr>
                        <a:t>%  ОБУЧЕННОСТИ</a:t>
                      </a: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Calibri"/>
                          <a:ea typeface="Calibri"/>
                          <a:cs typeface="Times New Roman"/>
                        </a:rPr>
                        <a:t>%  КАЧЕСТВА</a:t>
                      </a: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4716016" y="980728"/>
            <a:ext cx="424847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Анализ результатов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Хорошо обучающимися усвоено: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-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i="1" dirty="0" smtClean="0">
                <a:latin typeface="+mj-lt"/>
                <a:cs typeface="Arial" pitchFamily="34" charset="0"/>
              </a:rPr>
              <a:t>-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i="1" dirty="0" smtClean="0"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i="1" dirty="0" smtClean="0">
              <a:latin typeface="+mj-lt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i="1" dirty="0" smtClean="0">
                <a:latin typeface="+mj-lt"/>
                <a:cs typeface="Arial" pitchFamily="34" charset="0"/>
              </a:rPr>
              <a:t>Ф.И. обучающихся, написавших на «2»: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i="1" dirty="0" smtClean="0">
                <a:latin typeface="+mj-lt"/>
                <a:cs typeface="Arial" pitchFamily="34" charset="0"/>
              </a:rPr>
              <a:t>-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i="1" dirty="0" smtClean="0">
                <a:latin typeface="+mj-lt"/>
                <a:cs typeface="Arial" pitchFamily="34" charset="0"/>
              </a:rPr>
              <a:t>-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i="1" dirty="0" smtClean="0">
              <a:latin typeface="+mj-lt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i="1" dirty="0" smtClean="0">
                <a:latin typeface="+mj-lt"/>
                <a:cs typeface="Arial" pitchFamily="34" charset="0"/>
              </a:rPr>
              <a:t>Проведение коррекционной работы с различной категорией обучающихся: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i="1" dirty="0" smtClean="0">
                <a:latin typeface="+mj-lt"/>
                <a:cs typeface="Arial" pitchFamily="34" charset="0"/>
              </a:rPr>
              <a:t>-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i="1" dirty="0" smtClean="0">
                <a:latin typeface="+mj-lt"/>
                <a:cs typeface="Arial" pitchFamily="34" charset="0"/>
              </a:rPr>
              <a:t>-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i="1" dirty="0" smtClean="0">
              <a:latin typeface="+mj-lt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i="1" dirty="0" smtClean="0">
                <a:latin typeface="+mj-lt"/>
                <a:cs typeface="Arial" pitchFamily="34" charset="0"/>
              </a:rPr>
              <a:t>Предложения и рекомендации: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i="1" dirty="0" smtClean="0">
                <a:latin typeface="+mj-lt"/>
                <a:cs typeface="Arial" pitchFamily="34" charset="0"/>
              </a:rPr>
              <a:t>-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i="1" dirty="0" smtClean="0">
                <a:latin typeface="+mj-lt"/>
                <a:cs typeface="Arial" pitchFamily="34" charset="0"/>
              </a:rPr>
              <a:t>-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4860032" y="476672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475656" y="692696"/>
            <a:ext cx="20162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850106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002060"/>
                </a:solidFill>
              </a:rPr>
              <a:t>План </a:t>
            </a:r>
            <a:r>
              <a:rPr lang="ru-RU" sz="1800" b="1" dirty="0">
                <a:solidFill>
                  <a:srgbClr val="002060"/>
                </a:solidFill>
              </a:rPr>
              <a:t>коррекционной работы </a:t>
            </a:r>
            <a:r>
              <a:rPr lang="ru-RU" sz="1800" b="1" dirty="0" smtClean="0">
                <a:solidFill>
                  <a:srgbClr val="002060"/>
                </a:solidFill>
              </a:rPr>
              <a:t>учителя начальных классов М. Л. Кокорич </a:t>
            </a:r>
            <a:br>
              <a:rPr lang="ru-RU" sz="1800" b="1" dirty="0" smtClean="0">
                <a:solidFill>
                  <a:srgbClr val="002060"/>
                </a:solidFill>
              </a:rPr>
            </a:br>
            <a:r>
              <a:rPr lang="ru-RU" sz="1800" b="1" dirty="0" smtClean="0">
                <a:solidFill>
                  <a:srgbClr val="002060"/>
                </a:solidFill>
              </a:rPr>
              <a:t>во 2 «Б» классе в 2014-2015 </a:t>
            </a:r>
            <a:r>
              <a:rPr lang="ru-RU" sz="1800" b="1" dirty="0">
                <a:solidFill>
                  <a:srgbClr val="002060"/>
                </a:solidFill>
              </a:rPr>
              <a:t>учебном </a:t>
            </a:r>
            <a:r>
              <a:rPr lang="ru-RU" sz="1800" b="1" dirty="0" smtClean="0">
                <a:solidFill>
                  <a:srgbClr val="002060"/>
                </a:solidFill>
              </a:rPr>
              <a:t>году</a:t>
            </a:r>
            <a:endParaRPr lang="ru-RU" sz="1800" dirty="0">
              <a:solidFill>
                <a:srgbClr val="002060"/>
              </a:solidFill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79512" y="980728"/>
          <a:ext cx="8712969" cy="5746349"/>
        </p:xfrm>
        <a:graphic>
          <a:graphicData uri="http://schemas.openxmlformats.org/drawingml/2006/table">
            <a:tbl>
              <a:tblPr/>
              <a:tblGrid>
                <a:gridCol w="1512168"/>
                <a:gridCol w="2664296"/>
                <a:gridCol w="2232248"/>
                <a:gridCol w="1339620"/>
                <a:gridCol w="964637"/>
              </a:tblGrid>
              <a:tr h="60652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Направления коррекционной работы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Задачи направления коррекционной работы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Ученики, требующие </a:t>
                      </a:r>
                      <a:r>
                        <a:rPr lang="ru-RU" sz="1600" b="1">
                          <a:latin typeface="Calibri"/>
                          <a:ea typeface="Calibri"/>
                          <a:cs typeface="Times New Roman"/>
                        </a:rPr>
                        <a:t>коррекции </a:t>
                      </a:r>
                      <a:endParaRPr lang="ru-RU" sz="1600" b="1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smtClean="0"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с указанием проблем)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Совместная скоординированная деятельность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Сроки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352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Calibri"/>
                          <a:ea typeface="Calibri"/>
                          <a:cs typeface="Times New Roman"/>
                        </a:rPr>
                        <a:t>Диагностическая работа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Педагог,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Психолог</a:t>
                      </a:r>
                      <a:r>
                        <a:rPr lang="ru-RU" sz="1100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школы социальный педагог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Сентябрь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1763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Calibri"/>
                          <a:ea typeface="Calibri"/>
                          <a:cs typeface="Times New Roman"/>
                        </a:rPr>
                        <a:t>Коррекционно-развивающая работа (системное воздействие на учебно-познавательную деятельность ребенка)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+mn-lt"/>
                          <a:ea typeface="Calibri"/>
                          <a:cs typeface="Times New Roman"/>
                        </a:rPr>
                        <a:t>Педагог,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+mn-lt"/>
                          <a:ea typeface="Calibri"/>
                          <a:cs typeface="Times New Roman"/>
                        </a:rPr>
                        <a:t>психолог школы социальный педагог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В течение года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Каждый понедельник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Каждый вторник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Каждую среду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 u="sng" dirty="0" smtClean="0">
                          <a:latin typeface="Calibri"/>
                          <a:ea typeface="Calibri"/>
                          <a:cs typeface="Times New Roman"/>
                        </a:rPr>
                        <a:t>Каждый четверг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Каждую пятницу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352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Calibri"/>
                          <a:ea typeface="Calibri"/>
                          <a:cs typeface="Times New Roman"/>
                        </a:rPr>
                        <a:t>Консультативная работа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Педагог, </a:t>
                      </a:r>
                      <a:r>
                        <a:rPr lang="ru-RU" sz="1100" dirty="0" smtClean="0">
                          <a:latin typeface="+mn-lt"/>
                          <a:ea typeface="Calibri"/>
                          <a:cs typeface="Times New Roman"/>
                        </a:rPr>
                        <a:t>психолог ,  социальный педагог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+mn-lt"/>
                          <a:ea typeface="Calibri"/>
                          <a:cs typeface="Times New Roman"/>
                        </a:rPr>
                        <a:t>В течение года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8705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Calibri"/>
                          <a:ea typeface="Calibri"/>
                          <a:cs typeface="Times New Roman"/>
                        </a:rPr>
                        <a:t>Информационно-просветительская работа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Педагог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+mn-lt"/>
                          <a:ea typeface="Calibri"/>
                          <a:cs typeface="Times New Roman"/>
                        </a:rPr>
                        <a:t>В течение года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0881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Подведение итога коррекционной работы за год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Ученики, успешно прошедшие</a:t>
                      </a:r>
                      <a:r>
                        <a:rPr lang="ru-RU" sz="1100" baseline="0" dirty="0" smtClean="0">
                          <a:latin typeface="Calibri"/>
                          <a:ea typeface="Calibri"/>
                          <a:cs typeface="Times New Roman"/>
                        </a:rPr>
                        <a:t> коррекционную работу: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aseline="0" dirty="0" smtClean="0">
                          <a:latin typeface="Calibri"/>
                          <a:ea typeface="Calibri"/>
                          <a:cs typeface="Times New Roman"/>
                        </a:rPr>
                        <a:t>Ученики, с которыми необходимо продолжить коррекционную работу: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Педагог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В следующем учебном году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188639"/>
            <a:ext cx="8229600" cy="503511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2400" b="1" dirty="0" smtClean="0">
                <a:solidFill>
                  <a:srgbClr val="002060"/>
                </a:solidFill>
              </a:rPr>
              <a:t>Психолого-педагогическая карта дошкольника</a:t>
            </a: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endParaRPr lang="ru-RU" sz="2400" dirty="0" smtClean="0">
              <a:solidFill>
                <a:srgbClr val="00206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388" y="574675"/>
          <a:ext cx="8771044" cy="6282588"/>
        </p:xfrm>
        <a:graphic>
          <a:graphicData uri="http://schemas.openxmlformats.org/drawingml/2006/table">
            <a:tbl>
              <a:tblPr/>
              <a:tblGrid>
                <a:gridCol w="2851456"/>
                <a:gridCol w="5919588"/>
              </a:tblGrid>
              <a:tr h="504056">
                <a:tc>
                  <a:txBody>
                    <a:bodyPr/>
                    <a:lstStyle/>
                    <a:p>
                      <a:pPr indent="336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-20" dirty="0">
                          <a:latin typeface="Times New Roman"/>
                          <a:ea typeface="Calibri"/>
                          <a:cs typeface="Times New Roman"/>
                        </a:rPr>
                        <a:t>Параметры психолого-</a:t>
                      </a:r>
                      <a:r>
                        <a:rPr lang="ru-RU" sz="1400" spc="-25" dirty="0">
                          <a:latin typeface="Times New Roman"/>
                          <a:ea typeface="Calibri"/>
                          <a:cs typeface="Times New Roman"/>
                        </a:rPr>
                        <a:t>педагогического статуса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школьника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500" marR="11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-25" dirty="0">
                          <a:latin typeface="Times New Roman"/>
                          <a:ea typeface="Calibri"/>
                          <a:cs typeface="Times New Roman"/>
                        </a:rPr>
                        <a:t>Конкретные поведенческие проявления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500" marR="11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8036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latin typeface="Times New Roman"/>
                          <a:ea typeface="Calibri"/>
                          <a:cs typeface="Times New Roman"/>
                        </a:rPr>
                        <a:t>Особенности учебной деятельности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500" marR="11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36839">
                <a:tc>
                  <a:txBody>
                    <a:bodyPr/>
                    <a:lstStyle/>
                    <a:p>
                      <a:pPr indent="63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-30" dirty="0">
                          <a:latin typeface="Times New Roman"/>
                          <a:ea typeface="Calibri"/>
                          <a:cs typeface="Times New Roman"/>
                        </a:rPr>
                        <a:t>1.1. Произвольность </a:t>
                      </a:r>
                      <a:r>
                        <a:rPr lang="ru-RU" sz="1400" spc="-30" dirty="0" smtClean="0">
                          <a:latin typeface="Times New Roman"/>
                          <a:ea typeface="Calibri"/>
                          <a:cs typeface="Times New Roman"/>
                        </a:rPr>
                        <a:t>психи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ческих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процессов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500" marR="11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889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Способен сосредоточиться на задаче и не отвлекаться в процессе её решения.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889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-20" dirty="0">
                          <a:latin typeface="Times New Roman"/>
                          <a:ea typeface="Calibri"/>
                          <a:cs typeface="Times New Roman"/>
                        </a:rPr>
                        <a:t>Может поставить перед собой конкретную учебную цель и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последовательно добиваться её достижения.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889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-15" dirty="0">
                          <a:latin typeface="Times New Roman"/>
                          <a:ea typeface="Calibri"/>
                          <a:cs typeface="Times New Roman"/>
                        </a:rPr>
                        <a:t>Принимает требования учителя и старается их выполнять.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889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-15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spc="-5" dirty="0">
                          <a:latin typeface="Times New Roman"/>
                          <a:ea typeface="Calibri"/>
                          <a:cs typeface="Times New Roman"/>
                        </a:rPr>
                        <a:t>При возникновении трудностей на занятии </a:t>
                      </a:r>
                      <a:r>
                        <a:rPr lang="ru-RU" sz="1400" spc="-5" dirty="0" smtClean="0">
                          <a:latin typeface="Times New Roman"/>
                          <a:ea typeface="Calibri"/>
                          <a:cs typeface="Times New Roman"/>
                        </a:rPr>
                        <a:t>прила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гает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усилия для их преодоления.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500" marR="11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8486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-35">
                          <a:latin typeface="Times New Roman"/>
                          <a:ea typeface="Calibri"/>
                          <a:cs typeface="Times New Roman"/>
                        </a:rPr>
                        <a:t>1.2. Развитие мышления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500" marR="11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63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-20" dirty="0">
                          <a:latin typeface="Times New Roman"/>
                          <a:ea typeface="Calibri"/>
                          <a:cs typeface="Times New Roman"/>
                        </a:rPr>
                        <a:t>На занятии демонстрирует способность обобщать </a:t>
                      </a:r>
                      <a:r>
                        <a:rPr lang="ru-RU" sz="1400" spc="-20" dirty="0" smtClean="0">
                          <a:latin typeface="Times New Roman"/>
                          <a:ea typeface="Calibri"/>
                          <a:cs typeface="Times New Roman"/>
                        </a:rPr>
                        <a:t>имеющие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ся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знания.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63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Способен отделить существенные свойства предмета от несущественных.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63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-15" dirty="0">
                          <a:latin typeface="Times New Roman"/>
                          <a:ea typeface="Calibri"/>
                          <a:cs typeface="Times New Roman"/>
                        </a:rPr>
                        <a:t>Может связно рассказать о событиях своей </a:t>
                      </a:r>
                      <a:r>
                        <a:rPr lang="ru-RU" sz="1400" spc="-15" dirty="0" smtClean="0">
                          <a:latin typeface="Times New Roman"/>
                          <a:ea typeface="Calibri"/>
                          <a:cs typeface="Times New Roman"/>
                        </a:rPr>
                        <a:t>жизни.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500" marR="11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16687">
                <a:tc>
                  <a:txBody>
                    <a:bodyPr/>
                    <a:lstStyle/>
                    <a:p>
                      <a:pPr indent="1206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-25" dirty="0">
                          <a:latin typeface="Times New Roman"/>
                          <a:ea typeface="Calibri"/>
                          <a:cs typeface="Times New Roman"/>
                        </a:rPr>
                        <a:t>1.3. </a:t>
                      </a:r>
                      <a:r>
                        <a:rPr lang="ru-RU" sz="1400" spc="-25" dirty="0" err="1">
                          <a:latin typeface="Times New Roman"/>
                          <a:ea typeface="Calibri"/>
                          <a:cs typeface="Times New Roman"/>
                        </a:rPr>
                        <a:t>Сформированность</a:t>
                      </a:r>
                      <a:r>
                        <a:rPr lang="ru-RU" sz="1400" spc="-25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spc="-25" dirty="0" smtClean="0">
                          <a:latin typeface="Times New Roman"/>
                          <a:ea typeface="Calibri"/>
                          <a:cs typeface="Times New Roman"/>
                        </a:rPr>
                        <a:t> важнейших </a:t>
                      </a:r>
                      <a:r>
                        <a:rPr lang="ru-RU" sz="1400" spc="-25" dirty="0">
                          <a:latin typeface="Times New Roman"/>
                          <a:ea typeface="Calibri"/>
                          <a:cs typeface="Times New Roman"/>
                        </a:rPr>
                        <a:t>учебных </a:t>
                      </a:r>
                      <a:r>
                        <a:rPr lang="ru-RU" sz="1400" spc="-25" dirty="0" smtClean="0">
                          <a:latin typeface="Times New Roman"/>
                          <a:ea typeface="Calibri"/>
                          <a:cs typeface="Times New Roman"/>
                        </a:rPr>
                        <a:t>дейст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вий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500" marR="11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17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latin typeface="Times New Roman"/>
                          <a:ea typeface="Calibri"/>
                          <a:cs typeface="Times New Roman"/>
                        </a:rPr>
                        <a:t>Понимает и выполняет указания учителя на без </a:t>
                      </a:r>
                      <a:r>
                        <a:rPr lang="ru-RU" sz="1400" spc="-10" dirty="0" smtClean="0">
                          <a:latin typeface="Times New Roman"/>
                          <a:ea typeface="Calibri"/>
                          <a:cs typeface="Times New Roman"/>
                        </a:rPr>
                        <a:t>на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поминания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317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latin typeface="Times New Roman"/>
                          <a:ea typeface="Calibri"/>
                          <a:cs typeface="Times New Roman"/>
                        </a:rPr>
                        <a:t>Способен выделить в задании вопрос и </a:t>
                      </a:r>
                      <a:r>
                        <a:rPr lang="ru-RU" sz="1400" spc="-10" dirty="0" smtClean="0">
                          <a:latin typeface="Times New Roman"/>
                          <a:ea typeface="Calibri"/>
                          <a:cs typeface="Times New Roman"/>
                        </a:rPr>
                        <a:t>опреде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лить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пути выполнения.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-20" dirty="0">
                          <a:latin typeface="Times New Roman"/>
                          <a:ea typeface="Calibri"/>
                          <a:cs typeface="Times New Roman"/>
                        </a:rPr>
                        <a:t>Может осуществлять простейшие мыслительные </a:t>
                      </a:r>
                      <a:r>
                        <a:rPr lang="ru-RU" sz="1400" spc="-20" dirty="0" smtClean="0">
                          <a:latin typeface="Times New Roman"/>
                          <a:ea typeface="Calibri"/>
                          <a:cs typeface="Times New Roman"/>
                        </a:rPr>
                        <a:t>операции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без опоры на наглядный материал.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500" marR="11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352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1.4. Развитие речи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500" marR="11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17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-20" dirty="0">
                          <a:latin typeface="Times New Roman"/>
                          <a:ea typeface="Calibri"/>
                          <a:cs typeface="Times New Roman"/>
                        </a:rPr>
                        <a:t>Может пересказать содержание рассказа </a:t>
                      </a:r>
                      <a:r>
                        <a:rPr lang="ru-RU" sz="1400" spc="-20" dirty="0" smtClean="0">
                          <a:latin typeface="Times New Roman"/>
                          <a:ea typeface="Calibri"/>
                          <a:cs typeface="Times New Roman"/>
                        </a:rPr>
                        <a:t>учите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ля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своими словами.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317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 Связно выражает свои мысли.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317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Имеет достаточный словарный запас.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500" marR="11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4900">
                <a:tc>
                  <a:txBody>
                    <a:bodyPr/>
                    <a:lstStyle/>
                    <a:p>
                      <a:pPr indent="889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-30" dirty="0">
                          <a:latin typeface="Times New Roman"/>
                          <a:ea typeface="Calibri"/>
                          <a:cs typeface="Times New Roman"/>
                        </a:rPr>
                        <a:t>1.5. Развитие тонкой </a:t>
                      </a:r>
                      <a:r>
                        <a:rPr lang="ru-RU" sz="1400" spc="-30" dirty="0" smtClean="0">
                          <a:latin typeface="Times New Roman"/>
                          <a:ea typeface="Calibri"/>
                          <a:cs typeface="Times New Roman"/>
                        </a:rPr>
                        <a:t>мото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рики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500" marR="11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-15">
                          <a:latin typeface="Times New Roman"/>
                          <a:ea typeface="Calibri"/>
                          <a:cs typeface="Times New Roman"/>
                        </a:rPr>
                        <a:t>Хорошо держит карандаш, ручку</a:t>
                      </a: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-15">
                          <a:latin typeface="Times New Roman"/>
                          <a:ea typeface="Calibri"/>
                          <a:cs typeface="Times New Roman"/>
                        </a:rPr>
                        <a:t>Способен рисовать мелкие детали, точно обводить контур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500" marR="11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35288">
                <a:tc>
                  <a:txBody>
                    <a:bodyPr/>
                    <a:lstStyle/>
                    <a:p>
                      <a:pPr indent="1206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-30" dirty="0">
                          <a:latin typeface="Times New Roman"/>
                          <a:ea typeface="Calibri"/>
                          <a:cs typeface="Times New Roman"/>
                        </a:rPr>
                        <a:t>1.6. Умственная </a:t>
                      </a:r>
                      <a:r>
                        <a:rPr lang="ru-RU" sz="1400" spc="-30" dirty="0" smtClean="0">
                          <a:latin typeface="Times New Roman"/>
                          <a:ea typeface="Calibri"/>
                          <a:cs typeface="Times New Roman"/>
                        </a:rPr>
                        <a:t>работоспо</a:t>
                      </a:r>
                      <a:r>
                        <a:rPr lang="ru-RU" sz="1400" spc="-20" dirty="0" smtClean="0">
                          <a:latin typeface="Times New Roman"/>
                          <a:ea typeface="Calibri"/>
                          <a:cs typeface="Times New Roman"/>
                        </a:rPr>
                        <a:t>собность </a:t>
                      </a:r>
                      <a:r>
                        <a:rPr lang="ru-RU" sz="1400" spc="-20" dirty="0">
                          <a:latin typeface="Times New Roman"/>
                          <a:ea typeface="Calibri"/>
                          <a:cs typeface="Times New Roman"/>
                        </a:rPr>
                        <a:t>и темп учебной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деятельности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500" marR="11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-63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-5" dirty="0">
                          <a:latin typeface="Times New Roman"/>
                          <a:ea typeface="Calibri"/>
                          <a:cs typeface="Times New Roman"/>
                        </a:rPr>
                        <a:t>Сохраняет удовлетворительную работоспособность в </a:t>
                      </a:r>
                      <a:r>
                        <a:rPr lang="ru-RU" sz="1400" spc="-5" dirty="0" smtClean="0">
                          <a:latin typeface="Times New Roman"/>
                          <a:ea typeface="Calibri"/>
                          <a:cs typeface="Times New Roman"/>
                        </a:rPr>
                        <a:t>те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чение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всего занятия.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-63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spc="-15" dirty="0">
                          <a:latin typeface="Times New Roman"/>
                          <a:ea typeface="Calibri"/>
                          <a:cs typeface="Times New Roman"/>
                        </a:rPr>
                        <a:t>Способен работать в одном темпе со всеми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500" marR="11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850" y="404813"/>
          <a:ext cx="8568952" cy="5715281"/>
        </p:xfrm>
        <a:graphic>
          <a:graphicData uri="http://schemas.openxmlformats.org/drawingml/2006/table">
            <a:tbl>
              <a:tblPr/>
              <a:tblGrid>
                <a:gridCol w="3319504"/>
                <a:gridCol w="5249448"/>
              </a:tblGrid>
              <a:tr h="261809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 </a:t>
                      </a:r>
                      <a:r>
                        <a:rPr lang="ru-RU" sz="1400" b="1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Особенности поведения и общения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822" marR="248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686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-25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2.1. Взаимодействие со </a:t>
                      </a: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сверстниками</a:t>
                      </a:r>
                    </a:p>
                  </a:txBody>
                  <a:tcPr marL="24822" marR="248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-889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Активен в общении со сверстниками, сам выбирает себе партнёров для игр. </a:t>
                      </a:r>
                    </a:p>
                    <a:p>
                      <a:pPr indent="-889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-4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 провоцирует конфликты со сверстниками, не бьёт первым.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indent="-889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-4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822" marR="248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29791"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-25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2.2. Взаимодействие с </a:t>
                      </a:r>
                      <a:r>
                        <a:rPr lang="ru-RU" sz="1400" spc="-25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педа</a:t>
                      </a: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гогами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822" marR="248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-889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Может обратиться с просьбой к учителю. </a:t>
                      </a:r>
                      <a:r>
                        <a:rPr lang="ru-RU" sz="1400" spc="-15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Уважительно относится к учителю и соблюдает </a:t>
                      </a:r>
                      <a:r>
                        <a:rPr lang="ru-RU" sz="1400" spc="-15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необходи</a:t>
                      </a: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мую </a:t>
                      </a: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дистанцию в общении с ним</a:t>
                      </a:r>
                    </a:p>
                    <a:p>
                      <a:pPr indent="-889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822" marR="248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674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17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Прислушивается к замечаниям и требованиям учителя, старается их выполнить</a:t>
                      </a:r>
                    </a:p>
                  </a:txBody>
                  <a:tcPr marL="24822" marR="248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6745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-2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2.3. Соблюдение </a:t>
                      </a:r>
                      <a:r>
                        <a:rPr lang="ru-RU" sz="1400" spc="-2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социаль</a:t>
                      </a:r>
                      <a:r>
                        <a:rPr lang="ru-RU" sz="1400" spc="-15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ных </a:t>
                      </a:r>
                      <a:r>
                        <a:rPr lang="ru-RU" sz="1400" spc="-15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 этических норм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822" marR="248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17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-25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Поддерживает опрятный внешний вид .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indent="317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-15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Соблюдает принятые правила поведения и </a:t>
                      </a:r>
                      <a:r>
                        <a:rPr lang="ru-RU" sz="1400" spc="-15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обще</a:t>
                      </a: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ния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822" marR="248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0118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-2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2.4. Поведенческая </a:t>
                      </a:r>
                      <a:r>
                        <a:rPr lang="ru-RU" sz="1400" spc="-20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саморе</a:t>
                      </a:r>
                      <a:r>
                        <a:rPr lang="ru-RU" sz="1400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гуляция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822" marR="248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17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-5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Владеет собой в ситуациях, требующих </a:t>
                      </a:r>
                      <a:r>
                        <a:rPr lang="ru-RU" sz="1400" spc="-5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сосредоточенно</a:t>
                      </a: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сти</a:t>
                      </a: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молчания или ограничения движений. Контролирует свои эмоции</a:t>
                      </a:r>
                    </a:p>
                  </a:txBody>
                  <a:tcPr marL="24822" marR="248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0118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-2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2.5. Активность и </a:t>
                      </a:r>
                      <a:r>
                        <a:rPr lang="ru-RU" sz="1400" spc="-2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незави</a:t>
                      </a: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симость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822" marR="248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Достаточно активен на занятиях, стремится проявить свои знания.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-25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Проявляет заинтересованность в получении новых знаний.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822" marR="248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3728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 Отношение к учебной деятельности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822" marR="248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7456">
                <a:tc>
                  <a:txBody>
                    <a:bodyPr/>
                    <a:lstStyle/>
                    <a:p>
                      <a:pPr indent="63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-2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3.1. Наличие и характер </a:t>
                      </a: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учебной мотивации</a:t>
                      </a:r>
                    </a:p>
                  </a:txBody>
                  <a:tcPr marL="24822" marR="248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Редко пропускает занятия.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-2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Проявляет заинтересованность в одобрении, поощрении.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822" marR="248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882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-2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3.2. Устойчивое </a:t>
                      </a:r>
                      <a:r>
                        <a:rPr lang="ru-RU" sz="1400" spc="-2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эмоцио</a:t>
                      </a: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нальное </a:t>
                      </a: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состояние</a:t>
                      </a:r>
                    </a:p>
                  </a:txBody>
                  <a:tcPr marL="24822" marR="248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меру переживает за критические замечания учителя</a:t>
                      </a:r>
                    </a:p>
                  </a:txBody>
                  <a:tcPr marL="24822" marR="248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509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dirty="0" smtClean="0">
                <a:solidFill>
                  <a:srgbClr val="002060"/>
                </a:solidFill>
              </a:rPr>
              <a:t>Ф.И.О </a:t>
            </a:r>
            <a:r>
              <a:rPr lang="ru-RU" sz="1800" b="1" dirty="0" err="1" smtClean="0">
                <a:solidFill>
                  <a:srgbClr val="002060"/>
                </a:solidFill>
              </a:rPr>
              <a:t>учащегося_____________________________________</a:t>
            </a:r>
            <a:r>
              <a:rPr lang="ru-RU" sz="1800" b="1" dirty="0" smtClean="0">
                <a:solidFill>
                  <a:srgbClr val="002060"/>
                </a:solidFill>
              </a:rPr>
              <a:t>	</a:t>
            </a:r>
            <a:r>
              <a:rPr lang="ru-RU" sz="1800" dirty="0" smtClean="0">
                <a:solidFill>
                  <a:srgbClr val="002060"/>
                </a:solidFill>
              </a:rPr>
              <a:t>Дата рождения: ______</a:t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b="1" dirty="0" smtClean="0">
                <a:solidFill>
                  <a:srgbClr val="002060"/>
                </a:solidFill>
              </a:rPr>
              <a:t>Карта  индивидуального развития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980728"/>
          <a:ext cx="8568951" cy="5699097"/>
        </p:xfrm>
        <a:graphic>
          <a:graphicData uri="http://schemas.openxmlformats.org/drawingml/2006/table">
            <a:tbl>
              <a:tblPr/>
              <a:tblGrid>
                <a:gridCol w="4540812"/>
                <a:gridCol w="805628"/>
                <a:gridCol w="878866"/>
                <a:gridCol w="805628"/>
                <a:gridCol w="952105"/>
                <a:gridCol w="585912"/>
              </a:tblGrid>
              <a:tr h="4970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Коммуникативные навыки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Начало года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Calibri"/>
                          <a:cs typeface="Times New Roman"/>
                        </a:rPr>
                        <a:t>I </a:t>
                      </a: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чет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верть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Calibri"/>
                          <a:cs typeface="Times New Roman"/>
                        </a:rPr>
                        <a:t>II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чет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верть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Calibri"/>
                          <a:cs typeface="Times New Roman"/>
                        </a:rPr>
                        <a:t>III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чет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верть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Конец года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Может обратиться с просьбой к учителю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0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Активен со сверстниками, сам выбирает партнеров для игры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0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Не провоцирует конфликты со сверстниками, не дерется первым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3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Имеет постоянное поручение в классе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5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Самостоятельность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1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Способен справиться с дежурством в классе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5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Способен самостоятельно работать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9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Соблюдает простые правила безопасности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5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Содержит рабочее место в порядке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5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Способен пользоваться школьной столовой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5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Способен сам переодеваться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5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Может приготовиться к уроку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5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Самодисциплина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5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Доводит до конца выбранное дело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5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Работает самостоятельно, не беспокоит других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0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Бережно относится к дидактическому материалу,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5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Хорошо работает в группе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5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Выслушивает объяснения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08" marR="36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1800" b="1" dirty="0" smtClean="0">
                <a:solidFill>
                  <a:srgbClr val="002060"/>
                </a:solidFill>
              </a:rPr>
              <a:t> Карта отслеживания динамики развития</a:t>
            </a: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b="1" dirty="0" smtClean="0">
                <a:solidFill>
                  <a:srgbClr val="002060"/>
                </a:solidFill>
              </a:rPr>
              <a:t>____      класса  </a:t>
            </a:r>
            <a:r>
              <a:rPr lang="ru-RU" sz="1800" b="1" dirty="0" err="1" smtClean="0">
                <a:solidFill>
                  <a:srgbClr val="002060"/>
                </a:solidFill>
              </a:rPr>
              <a:t>______полугодие</a:t>
            </a:r>
            <a:r>
              <a:rPr lang="ru-RU" sz="1800" b="1" dirty="0" smtClean="0">
                <a:solidFill>
                  <a:srgbClr val="002060"/>
                </a:solidFill>
              </a:rPr>
              <a:t>   20   -  20     </a:t>
            </a:r>
            <a:r>
              <a:rPr lang="ru-RU" sz="1800" b="1" dirty="0" err="1" smtClean="0">
                <a:solidFill>
                  <a:srgbClr val="002060"/>
                </a:solidFill>
              </a:rPr>
              <a:t>уч</a:t>
            </a:r>
            <a:r>
              <a:rPr lang="ru-RU" sz="1800" b="1" dirty="0" smtClean="0">
                <a:solidFill>
                  <a:srgbClr val="002060"/>
                </a:solidFill>
              </a:rPr>
              <a:t>. года</a:t>
            </a: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endParaRPr lang="ru-RU" sz="1800" dirty="0" smtClean="0">
              <a:solidFill>
                <a:srgbClr val="00206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1124744"/>
          <a:ext cx="8712969" cy="5472609"/>
        </p:xfrm>
        <a:graphic>
          <a:graphicData uri="http://schemas.openxmlformats.org/drawingml/2006/table">
            <a:tbl>
              <a:tblPr/>
              <a:tblGrid>
                <a:gridCol w="435648"/>
                <a:gridCol w="356440"/>
                <a:gridCol w="950505"/>
                <a:gridCol w="871297"/>
                <a:gridCol w="871297"/>
                <a:gridCol w="871297"/>
                <a:gridCol w="871297"/>
                <a:gridCol w="871297"/>
                <a:gridCol w="871297"/>
                <a:gridCol w="871297"/>
                <a:gridCol w="871297"/>
              </a:tblGrid>
              <a:tr h="1464028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Ф.И. ученика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Уровень усвоения учебных предметов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Внимание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Память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Воображение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Речь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Мышление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Мотивация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Уровень </a:t>
                      </a: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восприятия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Культура поведения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8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8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8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8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8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8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8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4.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8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8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5.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8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8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6.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397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 цвета: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Синий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Зеленый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красный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низкий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высокий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не соответ. возраст. </a:t>
                      </a:r>
                      <a:r>
                        <a:rPr lang="en-US" sz="1400" b="1">
                          <a:latin typeface="Times New Roman"/>
                          <a:ea typeface="Calibri"/>
                          <a:cs typeface="Times New Roman"/>
                        </a:rPr>
                        <a:t>N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1755" marR="7175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норма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1755" marR="7175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выше нормы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не соответ. возраст. </a:t>
                      </a:r>
                      <a:r>
                        <a:rPr lang="en-US" sz="1400" b="1">
                          <a:latin typeface="Times New Roman"/>
                          <a:ea typeface="Calibri"/>
                          <a:cs typeface="Times New Roman"/>
                        </a:rPr>
                        <a:t>N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1755" marR="7175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норма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1755" marR="7175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выше нормы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воспр. механически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1755" marR="7175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мыслит репродуктивно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1755" marR="7175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мыслит образно, эмоц-но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низ. слов. запас, двуязыч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1755" marR="7175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соответ. возраст. </a:t>
                      </a:r>
                      <a:r>
                        <a:rPr lang="en-US" sz="1400" b="1">
                          <a:latin typeface="Times New Roman"/>
                          <a:ea typeface="Calibri"/>
                          <a:cs typeface="Times New Roman"/>
                        </a:rPr>
                        <a:t>N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1755" marR="7175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богатый словарн. запас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наглядно-действенное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1755" marR="7175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наглядно-образное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1755" marR="7175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словесно-логическое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низкая школьная мотив.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1755" marR="7175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нормальная  </a:t>
                      </a:r>
                      <a:r>
                        <a:rPr lang="ru-RU" sz="1400" b="1" dirty="0" err="1">
                          <a:latin typeface="Times New Roman"/>
                          <a:ea typeface="Calibri"/>
                          <a:cs typeface="Times New Roman"/>
                        </a:rPr>
                        <a:t>шк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. мотив.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1755" marR="7175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высокая </a:t>
                      </a:r>
                      <a:r>
                        <a:rPr lang="ru-RU" sz="1400" b="1" dirty="0" err="1">
                          <a:latin typeface="Times New Roman"/>
                          <a:ea typeface="Calibri"/>
                          <a:cs typeface="Times New Roman"/>
                        </a:rPr>
                        <a:t>шк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. мотив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низкий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1755" marR="7175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нормальный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1755" marR="7175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высокий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/>
                          <a:ea typeface="Calibri"/>
                          <a:cs typeface="Times New Roman"/>
                        </a:rPr>
                        <a:t>девиантное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   поведение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1755" marR="7175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имеет </a:t>
                      </a:r>
                      <a:r>
                        <a:rPr lang="ru-RU" sz="1400" b="1" dirty="0" err="1">
                          <a:latin typeface="Times New Roman"/>
                          <a:ea typeface="Calibri"/>
                          <a:cs typeface="Times New Roman"/>
                        </a:rPr>
                        <a:t>отклон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. от нормы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1755" marR="7175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соответствует правилам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307" marR="43307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148" name="Rectangle 27"/>
          <p:cNvSpPr>
            <a:spLocks noChangeArrowheads="1"/>
          </p:cNvSpPr>
          <p:nvPr/>
        </p:nvSpPr>
        <p:spPr bwMode="auto">
          <a:xfrm>
            <a:off x="46038" y="-215900"/>
            <a:ext cx="114300" cy="114300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149" name="Rectangle 25"/>
          <p:cNvSpPr>
            <a:spLocks noChangeArrowheads="1"/>
          </p:cNvSpPr>
          <p:nvPr/>
        </p:nvSpPr>
        <p:spPr bwMode="auto">
          <a:xfrm>
            <a:off x="268288" y="-209550"/>
            <a:ext cx="114300" cy="114300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150" name="Rectangle 26"/>
          <p:cNvSpPr>
            <a:spLocks noChangeArrowheads="1"/>
          </p:cNvSpPr>
          <p:nvPr/>
        </p:nvSpPr>
        <p:spPr bwMode="auto">
          <a:xfrm>
            <a:off x="98425" y="-215900"/>
            <a:ext cx="114300" cy="114300"/>
          </a:xfrm>
          <a:prstGeom prst="rect">
            <a:avLst/>
          </a:prstGeom>
          <a:solidFill>
            <a:srgbClr val="008000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151" name="Rectangle 24"/>
          <p:cNvSpPr>
            <a:spLocks noChangeArrowheads="1"/>
          </p:cNvSpPr>
          <p:nvPr/>
        </p:nvSpPr>
        <p:spPr bwMode="auto">
          <a:xfrm>
            <a:off x="46038" y="-215900"/>
            <a:ext cx="114300" cy="114300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152" name="Rectangle 17"/>
          <p:cNvSpPr>
            <a:spLocks noChangeArrowheads="1"/>
          </p:cNvSpPr>
          <p:nvPr/>
        </p:nvSpPr>
        <p:spPr bwMode="auto">
          <a:xfrm>
            <a:off x="98425" y="-215900"/>
            <a:ext cx="114300" cy="114300"/>
          </a:xfrm>
          <a:prstGeom prst="rect">
            <a:avLst/>
          </a:prstGeom>
          <a:solidFill>
            <a:srgbClr val="008000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153" name="Rectangle 23"/>
          <p:cNvSpPr>
            <a:spLocks noChangeArrowheads="1"/>
          </p:cNvSpPr>
          <p:nvPr/>
        </p:nvSpPr>
        <p:spPr bwMode="auto">
          <a:xfrm>
            <a:off x="98425" y="-215900"/>
            <a:ext cx="114300" cy="114300"/>
          </a:xfrm>
          <a:prstGeom prst="rect">
            <a:avLst/>
          </a:prstGeom>
          <a:solidFill>
            <a:srgbClr val="008000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154" name="Rectangle 16"/>
          <p:cNvSpPr>
            <a:spLocks noChangeArrowheads="1"/>
          </p:cNvSpPr>
          <p:nvPr/>
        </p:nvSpPr>
        <p:spPr bwMode="auto">
          <a:xfrm>
            <a:off x="152400" y="-215900"/>
            <a:ext cx="114300" cy="114300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155" name="Rectangle 19"/>
          <p:cNvSpPr>
            <a:spLocks noChangeArrowheads="1"/>
          </p:cNvSpPr>
          <p:nvPr/>
        </p:nvSpPr>
        <p:spPr bwMode="auto">
          <a:xfrm>
            <a:off x="152400" y="-215900"/>
            <a:ext cx="114300" cy="114300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156" name="Rectangle 22"/>
          <p:cNvSpPr>
            <a:spLocks noChangeArrowheads="1"/>
          </p:cNvSpPr>
          <p:nvPr/>
        </p:nvSpPr>
        <p:spPr bwMode="auto">
          <a:xfrm>
            <a:off x="152400" y="-215900"/>
            <a:ext cx="114300" cy="114300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157" name="Rectangle 21"/>
          <p:cNvSpPr>
            <a:spLocks noChangeArrowheads="1"/>
          </p:cNvSpPr>
          <p:nvPr/>
        </p:nvSpPr>
        <p:spPr bwMode="auto">
          <a:xfrm>
            <a:off x="46038" y="-215900"/>
            <a:ext cx="114300" cy="114300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158" name="Rectangle 18"/>
          <p:cNvSpPr>
            <a:spLocks noChangeArrowheads="1"/>
          </p:cNvSpPr>
          <p:nvPr/>
        </p:nvSpPr>
        <p:spPr bwMode="auto">
          <a:xfrm>
            <a:off x="46038" y="-215900"/>
            <a:ext cx="114300" cy="114300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159" name="Rectangle 20"/>
          <p:cNvSpPr>
            <a:spLocks noChangeArrowheads="1"/>
          </p:cNvSpPr>
          <p:nvPr/>
        </p:nvSpPr>
        <p:spPr bwMode="auto">
          <a:xfrm>
            <a:off x="98425" y="-215900"/>
            <a:ext cx="114300" cy="114300"/>
          </a:xfrm>
          <a:prstGeom prst="rect">
            <a:avLst/>
          </a:prstGeom>
          <a:solidFill>
            <a:srgbClr val="008000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160" name="Rectangle 15"/>
          <p:cNvSpPr>
            <a:spLocks noChangeArrowheads="1"/>
          </p:cNvSpPr>
          <p:nvPr/>
        </p:nvSpPr>
        <p:spPr bwMode="auto">
          <a:xfrm>
            <a:off x="46038" y="-215900"/>
            <a:ext cx="114300" cy="114300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161" name="Rectangle 12"/>
          <p:cNvSpPr>
            <a:spLocks noChangeArrowheads="1"/>
          </p:cNvSpPr>
          <p:nvPr/>
        </p:nvSpPr>
        <p:spPr bwMode="auto">
          <a:xfrm>
            <a:off x="46038" y="-215900"/>
            <a:ext cx="114300" cy="114300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162" name="Rectangle 9"/>
          <p:cNvSpPr>
            <a:spLocks noChangeArrowheads="1"/>
          </p:cNvSpPr>
          <p:nvPr/>
        </p:nvSpPr>
        <p:spPr bwMode="auto">
          <a:xfrm>
            <a:off x="46038" y="-215900"/>
            <a:ext cx="114300" cy="114300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163" name="Rectangle 6"/>
          <p:cNvSpPr>
            <a:spLocks noChangeArrowheads="1"/>
          </p:cNvSpPr>
          <p:nvPr/>
        </p:nvSpPr>
        <p:spPr bwMode="auto">
          <a:xfrm>
            <a:off x="46038" y="-215900"/>
            <a:ext cx="114300" cy="114300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164" name="Rectangle 3"/>
          <p:cNvSpPr>
            <a:spLocks noChangeArrowheads="1"/>
          </p:cNvSpPr>
          <p:nvPr/>
        </p:nvSpPr>
        <p:spPr bwMode="auto">
          <a:xfrm>
            <a:off x="46038" y="-215900"/>
            <a:ext cx="114300" cy="114300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165" name="Rectangle 8"/>
          <p:cNvSpPr>
            <a:spLocks noChangeArrowheads="1"/>
          </p:cNvSpPr>
          <p:nvPr/>
        </p:nvSpPr>
        <p:spPr bwMode="auto">
          <a:xfrm>
            <a:off x="98425" y="-215900"/>
            <a:ext cx="114300" cy="114300"/>
          </a:xfrm>
          <a:prstGeom prst="rect">
            <a:avLst/>
          </a:prstGeom>
          <a:solidFill>
            <a:srgbClr val="008000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166" name="Rectangle 11"/>
          <p:cNvSpPr>
            <a:spLocks noChangeArrowheads="1"/>
          </p:cNvSpPr>
          <p:nvPr/>
        </p:nvSpPr>
        <p:spPr bwMode="auto">
          <a:xfrm>
            <a:off x="98425" y="-215900"/>
            <a:ext cx="114300" cy="114300"/>
          </a:xfrm>
          <a:prstGeom prst="rect">
            <a:avLst/>
          </a:prstGeom>
          <a:solidFill>
            <a:srgbClr val="008000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167" name="Rectangle 5"/>
          <p:cNvSpPr>
            <a:spLocks noChangeArrowheads="1"/>
          </p:cNvSpPr>
          <p:nvPr/>
        </p:nvSpPr>
        <p:spPr bwMode="auto">
          <a:xfrm>
            <a:off x="98425" y="-215900"/>
            <a:ext cx="114300" cy="114300"/>
          </a:xfrm>
          <a:prstGeom prst="rect">
            <a:avLst/>
          </a:prstGeom>
          <a:solidFill>
            <a:srgbClr val="008000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168" name="Rectangle 2"/>
          <p:cNvSpPr>
            <a:spLocks noChangeArrowheads="1"/>
          </p:cNvSpPr>
          <p:nvPr/>
        </p:nvSpPr>
        <p:spPr bwMode="auto">
          <a:xfrm>
            <a:off x="98425" y="-215900"/>
            <a:ext cx="114300" cy="114300"/>
          </a:xfrm>
          <a:prstGeom prst="rect">
            <a:avLst/>
          </a:prstGeom>
          <a:solidFill>
            <a:srgbClr val="008000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169" name="Rectangle 13"/>
          <p:cNvSpPr>
            <a:spLocks noChangeArrowheads="1"/>
          </p:cNvSpPr>
          <p:nvPr/>
        </p:nvSpPr>
        <p:spPr bwMode="auto">
          <a:xfrm>
            <a:off x="152400" y="-215900"/>
            <a:ext cx="114300" cy="114300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170" name="Rectangle 10"/>
          <p:cNvSpPr>
            <a:spLocks noChangeArrowheads="1"/>
          </p:cNvSpPr>
          <p:nvPr/>
        </p:nvSpPr>
        <p:spPr bwMode="auto">
          <a:xfrm>
            <a:off x="152400" y="-215900"/>
            <a:ext cx="114300" cy="114300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171" name="Rectangle 7"/>
          <p:cNvSpPr>
            <a:spLocks noChangeArrowheads="1"/>
          </p:cNvSpPr>
          <p:nvPr/>
        </p:nvSpPr>
        <p:spPr bwMode="auto">
          <a:xfrm>
            <a:off x="152400" y="-215900"/>
            <a:ext cx="114300" cy="114300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172" name="Rectangle 4"/>
          <p:cNvSpPr>
            <a:spLocks noChangeArrowheads="1"/>
          </p:cNvSpPr>
          <p:nvPr/>
        </p:nvSpPr>
        <p:spPr bwMode="auto">
          <a:xfrm>
            <a:off x="152400" y="-215900"/>
            <a:ext cx="114300" cy="114300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173" name="Rectangle 1"/>
          <p:cNvSpPr>
            <a:spLocks noChangeArrowheads="1"/>
          </p:cNvSpPr>
          <p:nvPr/>
        </p:nvSpPr>
        <p:spPr bwMode="auto">
          <a:xfrm>
            <a:off x="152400" y="-215900"/>
            <a:ext cx="114300" cy="114300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174" name="Rectangle 14"/>
          <p:cNvSpPr>
            <a:spLocks noChangeArrowheads="1"/>
          </p:cNvSpPr>
          <p:nvPr/>
        </p:nvSpPr>
        <p:spPr bwMode="auto">
          <a:xfrm>
            <a:off x="98425" y="-215900"/>
            <a:ext cx="114300" cy="114300"/>
          </a:xfrm>
          <a:prstGeom prst="rect">
            <a:avLst/>
          </a:prstGeom>
          <a:solidFill>
            <a:srgbClr val="008000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79512" y="95385"/>
            <a:ext cx="878497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Лист индивидуальных достижений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                            ученика </a:t>
            </a:r>
            <a:r>
              <a:rPr lang="ru-RU" b="1" dirty="0" smtClean="0">
                <a:solidFill>
                  <a:srgbClr val="002060"/>
                </a:solidFill>
                <a:latin typeface="+mj-lt"/>
                <a:ea typeface="Times New Roman" pitchFamily="18" charset="0"/>
                <a:cs typeface="Arial" pitchFamily="34" charset="0"/>
              </a:rPr>
              <a:t>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класса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в 2014-2015 учебном году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Предмет: русский язык                                        Учитель: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23529" y="1484785"/>
          <a:ext cx="8496942" cy="5040558"/>
        </p:xfrm>
        <a:graphic>
          <a:graphicData uri="http://schemas.openxmlformats.org/drawingml/2006/table">
            <a:tbl>
              <a:tblPr/>
              <a:tblGrid>
                <a:gridCol w="1011601"/>
                <a:gridCol w="506634"/>
                <a:gridCol w="506634"/>
                <a:gridCol w="506634"/>
                <a:gridCol w="506634"/>
                <a:gridCol w="507466"/>
                <a:gridCol w="507466"/>
                <a:gridCol w="507466"/>
                <a:gridCol w="507466"/>
                <a:gridCol w="507466"/>
                <a:gridCol w="507466"/>
                <a:gridCol w="495801"/>
                <a:gridCol w="507466"/>
                <a:gridCol w="1410742"/>
              </a:tblGrid>
              <a:tr h="17509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% усвоения материала</a:t>
                      </a: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Текст. Предложение.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Слова. Перенос слова. Слог. Ударение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Звуки и буквы.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Безударные гласные в корне слова.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Буквосочетания с шипящими звуками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Парные согласные на конце и после гласного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Разделительный  мягкий знак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Имя существительное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Глагол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Имя прилагательное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Местоимение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Предлоги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Уровни освоения</a:t>
                      </a: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8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100%</a:t>
                      </a: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Высокий уровень</a:t>
                      </a: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4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90%</a:t>
                      </a: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14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80%</a:t>
                      </a: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Достаточный уровень</a:t>
                      </a: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8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70%</a:t>
                      </a: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374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60%</a:t>
                      </a: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Необходимый уровень</a:t>
                      </a: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74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50%</a:t>
                      </a: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99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40%</a:t>
                      </a: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29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30% </a:t>
                      </a: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Низкий уровень</a:t>
                      </a: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8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20%</a:t>
                      </a: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Недопустимый уровень</a:t>
                      </a: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5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10%</a:t>
                      </a: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83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0%</a:t>
                      </a: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65" marR="645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2843808" y="692696"/>
            <a:ext cx="14401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5652120" y="1196752"/>
            <a:ext cx="21602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220072" y="692696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850106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002060"/>
                </a:solidFill>
              </a:rPr>
              <a:t>План </a:t>
            </a:r>
            <a:r>
              <a:rPr lang="ru-RU" sz="1800" b="1" dirty="0">
                <a:solidFill>
                  <a:srgbClr val="002060"/>
                </a:solidFill>
              </a:rPr>
              <a:t>коррекционной работы </a:t>
            </a:r>
            <a:r>
              <a:rPr lang="ru-RU" sz="1800" b="1" dirty="0" smtClean="0">
                <a:solidFill>
                  <a:srgbClr val="002060"/>
                </a:solidFill>
              </a:rPr>
              <a:t>учителя начальных классов М. Л. Кокорич </a:t>
            </a:r>
            <a:br>
              <a:rPr lang="ru-RU" sz="1800" b="1" dirty="0" smtClean="0">
                <a:solidFill>
                  <a:srgbClr val="002060"/>
                </a:solidFill>
              </a:rPr>
            </a:br>
            <a:r>
              <a:rPr lang="ru-RU" sz="1800" b="1" dirty="0" smtClean="0">
                <a:solidFill>
                  <a:srgbClr val="002060"/>
                </a:solidFill>
              </a:rPr>
              <a:t>во 2 «Б» классе в 2014-2015 </a:t>
            </a:r>
            <a:r>
              <a:rPr lang="ru-RU" sz="1800" b="1" dirty="0">
                <a:solidFill>
                  <a:srgbClr val="002060"/>
                </a:solidFill>
              </a:rPr>
              <a:t>учебном </a:t>
            </a:r>
            <a:r>
              <a:rPr lang="ru-RU" sz="1800" b="1" dirty="0" smtClean="0">
                <a:solidFill>
                  <a:srgbClr val="002060"/>
                </a:solidFill>
              </a:rPr>
              <a:t>году</a:t>
            </a:r>
            <a:endParaRPr lang="ru-RU" sz="1800" dirty="0">
              <a:solidFill>
                <a:srgbClr val="002060"/>
              </a:solidFill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79512" y="980728"/>
          <a:ext cx="8712969" cy="5746349"/>
        </p:xfrm>
        <a:graphic>
          <a:graphicData uri="http://schemas.openxmlformats.org/drawingml/2006/table">
            <a:tbl>
              <a:tblPr/>
              <a:tblGrid>
                <a:gridCol w="1512168"/>
                <a:gridCol w="2664296"/>
                <a:gridCol w="2232248"/>
                <a:gridCol w="1339620"/>
                <a:gridCol w="964637"/>
              </a:tblGrid>
              <a:tr h="60652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Направления коррекционной работы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Задачи направления коррекционной работы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Ученики, требующие коррекции </a:t>
                      </a:r>
                      <a:endParaRPr lang="ru-RU" sz="16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с указанием проблем)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Совместная скоординированная деятельность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Сроки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352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Диагностическая работа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Педагог,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психолог школы социальный педагог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Сентябрь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021763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Calibri"/>
                          <a:ea typeface="Calibri"/>
                          <a:cs typeface="Times New Roman"/>
                        </a:rPr>
                        <a:t>Коррекционно-развивающая работа (системное воздействие на учебно-познавательную деятельность ребенка)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+mn-lt"/>
                          <a:ea typeface="Calibri"/>
                          <a:cs typeface="Times New Roman"/>
                        </a:rPr>
                        <a:t>Педагог,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+mn-lt"/>
                          <a:ea typeface="Calibri"/>
                          <a:cs typeface="Times New Roman"/>
                        </a:rPr>
                        <a:t>психолог школы социальный педагог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В течение года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Каждый понедельник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Каждый вторник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Каждую среду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 u="sng" dirty="0" smtClean="0">
                          <a:latin typeface="Calibri"/>
                          <a:ea typeface="Calibri"/>
                          <a:cs typeface="Times New Roman"/>
                        </a:rPr>
                        <a:t>Каждый четверг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Каждую пятницу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404352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Calibri"/>
                          <a:ea typeface="Calibri"/>
                          <a:cs typeface="Times New Roman"/>
                        </a:rPr>
                        <a:t>Консультативная работа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+mn-lt"/>
                          <a:ea typeface="Calibri"/>
                          <a:cs typeface="Times New Roman"/>
                        </a:rPr>
                        <a:t>Педагог,</a:t>
                      </a:r>
                      <a:r>
                        <a:rPr lang="ru-RU" sz="1100" baseline="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100" dirty="0" smtClean="0">
                          <a:latin typeface="+mn-lt"/>
                          <a:ea typeface="Calibri"/>
                          <a:cs typeface="Times New Roman"/>
                        </a:rPr>
                        <a:t>психолог , социальный педагог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+mn-lt"/>
                          <a:ea typeface="Calibri"/>
                          <a:cs typeface="Times New Roman"/>
                        </a:rPr>
                        <a:t>В течение года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08705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Calibri"/>
                          <a:ea typeface="Calibri"/>
                          <a:cs typeface="Times New Roman"/>
                        </a:rPr>
                        <a:t>Информационно-просветительская работа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Педагог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+mn-lt"/>
                          <a:ea typeface="Calibri"/>
                          <a:cs typeface="Times New Roman"/>
                        </a:rPr>
                        <a:t>В течение года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1010881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Подведение итога коррекционной работы за год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Ученики, успешно прошедшие</a:t>
                      </a:r>
                      <a:r>
                        <a:rPr lang="ru-RU" sz="1100" baseline="0" dirty="0" smtClean="0">
                          <a:latin typeface="Calibri"/>
                          <a:ea typeface="Calibri"/>
                          <a:cs typeface="Times New Roman"/>
                        </a:rPr>
                        <a:t> коррекционную работу: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aseline="0" dirty="0" smtClean="0">
                          <a:latin typeface="Calibri"/>
                          <a:ea typeface="Calibri"/>
                          <a:cs typeface="Times New Roman"/>
                        </a:rPr>
                        <a:t>Ученики, с которыми необходимо продолжить коррекционную </a:t>
                      </a:r>
                      <a:r>
                        <a:rPr lang="ru-RU" sz="1100" baseline="0" smtClean="0">
                          <a:latin typeface="Calibri"/>
                          <a:ea typeface="Calibri"/>
                          <a:cs typeface="Times New Roman"/>
                        </a:rPr>
                        <a:t>работу: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Педагог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В следующем учебном году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850106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002060"/>
                </a:solidFill>
              </a:rPr>
              <a:t>Журнал </a:t>
            </a:r>
            <a:r>
              <a:rPr lang="ru-RU" sz="1800" b="1" dirty="0">
                <a:solidFill>
                  <a:srgbClr val="002060"/>
                </a:solidFill>
              </a:rPr>
              <a:t>коррекционной работы </a:t>
            </a:r>
            <a:r>
              <a:rPr lang="ru-RU" sz="1800" b="1" dirty="0" smtClean="0">
                <a:solidFill>
                  <a:srgbClr val="002060"/>
                </a:solidFill>
              </a:rPr>
              <a:t>учителя начальных классов М. Л. Кокорич </a:t>
            </a:r>
            <a:br>
              <a:rPr lang="ru-RU" sz="1800" b="1" dirty="0" smtClean="0">
                <a:solidFill>
                  <a:srgbClr val="002060"/>
                </a:solidFill>
              </a:rPr>
            </a:br>
            <a:r>
              <a:rPr lang="ru-RU" sz="1800" b="1" dirty="0" smtClean="0">
                <a:solidFill>
                  <a:srgbClr val="002060"/>
                </a:solidFill>
              </a:rPr>
              <a:t>во 2 «Б» классе в 2014-2015 </a:t>
            </a:r>
            <a:r>
              <a:rPr lang="ru-RU" sz="1800" b="1" dirty="0">
                <a:solidFill>
                  <a:srgbClr val="002060"/>
                </a:solidFill>
              </a:rPr>
              <a:t>учебном </a:t>
            </a:r>
            <a:r>
              <a:rPr lang="ru-RU" sz="1800" b="1" dirty="0" smtClean="0">
                <a:solidFill>
                  <a:srgbClr val="002060"/>
                </a:solidFill>
              </a:rPr>
              <a:t>году</a:t>
            </a:r>
            <a:endParaRPr lang="ru-RU" sz="1800" dirty="0">
              <a:solidFill>
                <a:srgbClr val="00206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9512" y="1268760"/>
          <a:ext cx="8784976" cy="2255511"/>
        </p:xfrm>
        <a:graphic>
          <a:graphicData uri="http://schemas.openxmlformats.org/drawingml/2006/table">
            <a:tbl>
              <a:tblPr/>
              <a:tblGrid>
                <a:gridCol w="653884"/>
                <a:gridCol w="1683707"/>
                <a:gridCol w="677047"/>
                <a:gridCol w="1093965"/>
                <a:gridCol w="2778267"/>
                <a:gridCol w="1898106"/>
              </a:tblGrid>
              <a:tr h="648072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Дата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Ученик, требующий коррекции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Calibri"/>
                          <a:ea typeface="Calibri"/>
                          <a:cs typeface="Times New Roman"/>
                        </a:rPr>
                        <a:t>Класс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Calibri"/>
                          <a:ea typeface="Calibri"/>
                          <a:cs typeface="Times New Roman"/>
                        </a:rPr>
                        <a:t>Форма занятия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Calibri"/>
                          <a:ea typeface="Calibri"/>
                          <a:cs typeface="Times New Roman"/>
                        </a:rPr>
                        <a:t>Тематика занятия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Результат занятия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81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81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81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08" marR="44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51520" y="166083"/>
            <a:ext cx="86409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Лист наблюдений за формированием УУД в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 классе  в  2014-2015 учебном году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Учитель: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9515" y="908720"/>
          <a:ext cx="8784974" cy="4436134"/>
        </p:xfrm>
        <a:graphic>
          <a:graphicData uri="http://schemas.openxmlformats.org/drawingml/2006/table">
            <a:tbl>
              <a:tblPr/>
              <a:tblGrid>
                <a:gridCol w="288029"/>
                <a:gridCol w="1440160"/>
                <a:gridCol w="648072"/>
                <a:gridCol w="504056"/>
                <a:gridCol w="504056"/>
                <a:gridCol w="576064"/>
                <a:gridCol w="504056"/>
                <a:gridCol w="504056"/>
                <a:gridCol w="569013"/>
                <a:gridCol w="583115"/>
                <a:gridCol w="504056"/>
                <a:gridCol w="576064"/>
                <a:gridCol w="504056"/>
                <a:gridCol w="479440"/>
                <a:gridCol w="600681"/>
              </a:tblGrid>
              <a:tr h="167128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Calibri"/>
                          <a:cs typeface="Times New Roman"/>
                        </a:rPr>
                        <a:t>Фамилия, имя ученика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Calibri"/>
                          <a:cs typeface="Times New Roman"/>
                        </a:rPr>
                        <a:t>1 четверть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Calibri"/>
                          <a:cs typeface="Times New Roman"/>
                        </a:rPr>
                        <a:t>2 четверть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Calibri"/>
                          <a:cs typeface="Times New Roman"/>
                        </a:rPr>
                        <a:t>3 четверть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Calibri"/>
                          <a:cs typeface="Times New Roman"/>
                        </a:rPr>
                        <a:t>4 четверть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Calibri"/>
                          <a:cs typeface="Times New Roman"/>
                        </a:rPr>
                        <a:t>Год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6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Calibri"/>
                          <a:cs typeface="Times New Roman"/>
                        </a:rPr>
                        <a:t>Регулятивные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Calibri"/>
                          <a:cs typeface="Times New Roman"/>
                        </a:rPr>
                        <a:t>Коммуникативные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Calibri"/>
                          <a:cs typeface="Times New Roman"/>
                        </a:rPr>
                        <a:t>Познавательные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Calibri"/>
                          <a:cs typeface="Times New Roman"/>
                        </a:rPr>
                        <a:t>Регулятивные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Calibri"/>
                          <a:cs typeface="Times New Roman"/>
                        </a:rPr>
                        <a:t>Коммуникативные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Calibri"/>
                          <a:cs typeface="Times New Roman"/>
                        </a:rPr>
                        <a:t>Познавательные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Calibri"/>
                          <a:cs typeface="Times New Roman"/>
                        </a:rPr>
                        <a:t>Регулятивные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Calibri"/>
                          <a:cs typeface="Times New Roman"/>
                        </a:rPr>
                        <a:t>Коммуникативные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Calibri"/>
                          <a:cs typeface="Times New Roman"/>
                        </a:rPr>
                        <a:t>Познавательные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Calibri"/>
                          <a:cs typeface="Times New Roman"/>
                        </a:rPr>
                        <a:t>Регулятивные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Calibri"/>
                          <a:cs typeface="Times New Roman"/>
                        </a:rPr>
                        <a:t>Коммуникативные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Calibri"/>
                          <a:cs typeface="Times New Roman"/>
                        </a:rPr>
                        <a:t>Познавательные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1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1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1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1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1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1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1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1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1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1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1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1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1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1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1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1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1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Calibri"/>
                          <a:cs typeface="Times New Roman"/>
                        </a:rPr>
                        <a:t>17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1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1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Calibri"/>
                          <a:cs typeface="Times New Roman"/>
                        </a:rPr>
                        <a:t>19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1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1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00" marR="401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251520" y="5337837"/>
            <a:ext cx="864096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«+» - сформировано на достаточно высоком уровне;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« +_» -сформировано на необходимом уровне;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«-»- сформировано на низком уровне.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На конец года указывается  итоговый результат: Уровень 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сформированности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УУД: достаточно высокий, необходимый, низкий.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4788024" y="476672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331640" y="764704"/>
            <a:ext cx="20882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202</TotalTime>
  <Words>1200</Words>
  <Application>Microsoft Office PowerPoint</Application>
  <PresentationFormat>Экран (4:3)</PresentationFormat>
  <Paragraphs>327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Организация коррекционной работы в начальной школе при реализации ФГОС (из опыта)</vt:lpstr>
      <vt:lpstr>Психолого-педагогическая карта дошкольника </vt:lpstr>
      <vt:lpstr>Слайд 3</vt:lpstr>
      <vt:lpstr> Ф.И.О учащегося_____________________________________ Дата рождения: ______ Карта  индивидуального развития </vt:lpstr>
      <vt:lpstr> Карта отслеживания динамики развития ____      класса  ______полугодие   20   -  20     уч. года </vt:lpstr>
      <vt:lpstr>Слайд 6</vt:lpstr>
      <vt:lpstr>План коррекционной работы учителя начальных классов М. Л. Кокорич  во 2 «Б» классе в 2014-2015 учебном году</vt:lpstr>
      <vt:lpstr>Журнал коррекционной работы учителя начальных классов М. Л. Кокорич  во 2 «Б» классе в 2014-2015 учебном году</vt:lpstr>
      <vt:lpstr>Слайд 9</vt:lpstr>
      <vt:lpstr>Слайд 10</vt:lpstr>
      <vt:lpstr>План коррекционной работы учителя начальных классов М. Л. Кокорич  во 2 «Б» классе в 2014-2015 учебном году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Дневник коррекционной работы учителя начальных классов при реализации ФГОС (из опыта)</dc:title>
  <dc:creator>Администратор</dc:creator>
  <cp:lastModifiedBy>Deman</cp:lastModifiedBy>
  <cp:revision>24</cp:revision>
  <dcterms:created xsi:type="dcterms:W3CDTF">2015-01-29T15:57:42Z</dcterms:created>
  <dcterms:modified xsi:type="dcterms:W3CDTF">2015-04-09T16:32:53Z</dcterms:modified>
</cp:coreProperties>
</file>