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8" r:id="rId4"/>
    <p:sldId id="257" r:id="rId5"/>
    <p:sldId id="259" r:id="rId6"/>
    <p:sldId id="258" r:id="rId7"/>
    <p:sldId id="261" r:id="rId8"/>
    <p:sldId id="269" r:id="rId9"/>
    <p:sldId id="262" r:id="rId10"/>
    <p:sldId id="263" r:id="rId11"/>
    <p:sldId id="264" r:id="rId12"/>
    <p:sldId id="265" r:id="rId13"/>
    <p:sldId id="266" r:id="rId14"/>
    <p:sldId id="267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title>
      <c:tx>
        <c:rich>
          <a:bodyPr/>
          <a:lstStyle/>
          <a:p>
            <a:pPr>
              <a:defRPr/>
            </a:pPr>
            <a:r>
              <a:rPr lang="ru-RU" dirty="0"/>
              <a:t>Уровень сформированности у детей внутренней позиции</a:t>
            </a:r>
            <a:r>
              <a:rPr lang="ru-RU" baseline="0" dirty="0"/>
              <a:t> школьника</a:t>
            </a:r>
            <a:endParaRPr lang="ru-RU" dirty="0"/>
          </a:p>
        </c:rich>
      </c:tx>
      <c:layout/>
      <c:overlay val="1"/>
    </c:title>
    <c:autoTitleDeleted val="0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7450170261735978"/>
          <c:w val="0.62292465530143282"/>
          <c:h val="0.7662394528834477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Внутренняя позиция школьника сформирована 69%</c:v>
                </c:pt>
                <c:pt idx="1">
                  <c:v>Позиция школьника сформирована на недостаточном уровне 31%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69</c:v>
                </c:pt>
                <c:pt idx="1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4401678639436544"/>
          <c:y val="0.28017105250878804"/>
          <c:w val="0.33790424409740644"/>
          <c:h val="0.39271840678433967"/>
        </c:manualLayout>
      </c:layout>
      <c:overlay val="1"/>
    </c:legend>
    <c:plotVisOnly val="1"/>
    <c:dispBlanksAs val="zero"/>
    <c:showDLblsOverMax val="1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title>
      <c:tx>
        <c:rich>
          <a:bodyPr/>
          <a:lstStyle/>
          <a:p>
            <a:pPr>
              <a:defRPr/>
            </a:pPr>
            <a:r>
              <a:rPr lang="ru-RU" dirty="0"/>
              <a:t>Уровень сформированности у детей внутренней позиции</a:t>
            </a:r>
            <a:r>
              <a:rPr lang="ru-RU" baseline="0" dirty="0"/>
              <a:t> школьника</a:t>
            </a:r>
            <a:endParaRPr lang="ru-RU" dirty="0"/>
          </a:p>
        </c:rich>
      </c:tx>
      <c:layout/>
      <c:overlay val="1"/>
    </c:title>
    <c:autoTitleDeleted val="0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7450170261735978"/>
          <c:w val="0.62292465530143304"/>
          <c:h val="0.766239452883448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Внутренняя позиция школьника сформирована 93%</c:v>
                </c:pt>
                <c:pt idx="1">
                  <c:v>Позиция школьника сформирована на недостаточном уровне 7%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93</c:v>
                </c:pt>
                <c:pt idx="1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4401678639436544"/>
          <c:y val="0.28017105250878793"/>
          <c:w val="0.33790424409740666"/>
          <c:h val="0.39271840678433978"/>
        </c:manualLayout>
      </c:layout>
      <c:overlay val="1"/>
    </c:legend>
    <c:plotVisOnly val="1"/>
    <c:dispBlanksAs val="zero"/>
    <c:showDLblsOverMax val="1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85728"/>
            <a:ext cx="8072462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5400" b="1" i="1" dirty="0" smtClean="0"/>
              <a:t>Мотивационная готовность детей к школе</a:t>
            </a:r>
            <a:endParaRPr lang="ru-RU" sz="5400" b="1" i="1" dirty="0"/>
          </a:p>
        </p:txBody>
      </p:sp>
      <p:pic>
        <p:nvPicPr>
          <p:cNvPr id="1026" name="Picture 2" descr="C:\Users\Home\Desktop\Ленина\51581ac1d83ba_offer-image-279_1_orig510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071678"/>
            <a:ext cx="7620000" cy="4581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Встреча с учениками </a:t>
            </a:r>
            <a:r>
              <a:rPr lang="ru-RU" i="1" dirty="0" err="1" smtClean="0">
                <a:solidFill>
                  <a:schemeClr val="tx2">
                    <a:lumMod val="50000"/>
                  </a:schemeClr>
                </a:solidFill>
              </a:rPr>
              <a:t>Задворковской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 школы</a:t>
            </a:r>
            <a:endParaRPr lang="en-US" i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643050"/>
            <a:ext cx="314312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4214818"/>
            <a:ext cx="3238371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4286256"/>
            <a:ext cx="323837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643050"/>
            <a:ext cx="3047847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76530" cy="115409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Экскурсия в </a:t>
            </a:r>
            <a:r>
              <a:rPr lang="ru-RU" i="1" dirty="0" err="1" smtClean="0">
                <a:solidFill>
                  <a:schemeClr val="tx2">
                    <a:lumMod val="50000"/>
                  </a:schemeClr>
                </a:solidFill>
              </a:rPr>
              <a:t>Задворковскую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 школу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00108"/>
            <a:ext cx="3429024" cy="257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928670"/>
            <a:ext cx="361968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929066"/>
            <a:ext cx="3655641" cy="2741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857628"/>
            <a:ext cx="3738631" cy="280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СРИ «Школа»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85794"/>
            <a:ext cx="4571960" cy="342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214686"/>
            <a:ext cx="4523089" cy="3392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7968" cy="120334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Встреча с учениками 4 класса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00108"/>
            <a:ext cx="3786214" cy="2839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071546"/>
            <a:ext cx="3857652" cy="2893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000504"/>
            <a:ext cx="352443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4018366"/>
            <a:ext cx="3548277" cy="266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796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Дидактические игры, проблемные ситуации</a:t>
            </a:r>
            <a:b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85860"/>
            <a:ext cx="3214678" cy="2411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071942"/>
            <a:ext cx="3238371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929066"/>
            <a:ext cx="352410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1357298"/>
            <a:ext cx="3214710" cy="241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Работа с родителями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Собрание для родителей будущих первоклассников «Скоро в школу»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Домашнее задание «Рассказ родителей о первом дне в школе», «Интересные истории из школьной жизни»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Оформление папки-передвижки «Ваш ребенок – будущий школьник»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Совместное собрание с будущим учителем «Особенности адаптации детей к школе»</a:t>
            </a: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Тестирование в конце года по методике «Две школы»</a:t>
            </a:r>
            <a:endParaRPr lang="ru-RU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428604"/>
            <a:ext cx="7862150" cy="581979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   Школьное обучение – один из серьёзнейших этапов в жизни ребёнка. И нам, педагогам ДОУ, предстоит очень важная задача – подготовить ребенка к этому серьёзному этапу.</a:t>
            </a:r>
          </a:p>
          <a:p>
            <a:pPr algn="ctr">
              <a:buNone/>
            </a:pPr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 В отечественной педагогике и психологии в последнее время наблюдается повышенный интерес к проблеме перехода ребёнка дошкольника из детского сада в школу и связанному с этим понятию готовности ребёнка к школьному обучению.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643074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/>
              <a:t>Взгляды на сущность мотивационной готовности известных психологов и педагогов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00216"/>
            <a:ext cx="8643999" cy="4857784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err="1" smtClean="0"/>
              <a:t>Л.И.Божович</a:t>
            </a:r>
            <a:r>
              <a:rPr lang="ru-RU" b="1" i="1" dirty="0" smtClean="0"/>
              <a:t> – «Внутренняя позиция школьника»: наличие познавательного и социальных мотивов</a:t>
            </a:r>
          </a:p>
          <a:p>
            <a:r>
              <a:rPr lang="ru-RU" b="1" i="1" dirty="0" smtClean="0"/>
              <a:t>Б.С.Волков, Н.В.Волкова – принятие позиции школьника, отношение к школе, учебной деятельности, к учителям, к себе.</a:t>
            </a:r>
          </a:p>
          <a:p>
            <a:r>
              <a:rPr lang="ru-RU" b="1" i="1" dirty="0" smtClean="0"/>
              <a:t>, </a:t>
            </a:r>
            <a:r>
              <a:rPr lang="ru-RU" b="1" i="1" dirty="0" err="1" smtClean="0"/>
              <a:t>В.Д.Шадриков</a:t>
            </a:r>
            <a:r>
              <a:rPr lang="ru-RU" b="1" i="1" dirty="0" smtClean="0"/>
              <a:t> – </a:t>
            </a:r>
            <a:r>
              <a:rPr lang="ru-RU" b="1" i="1" dirty="0" err="1" smtClean="0"/>
              <a:t>сформированность</a:t>
            </a:r>
            <a:r>
              <a:rPr lang="ru-RU" b="1" i="1" dirty="0" smtClean="0"/>
              <a:t> мотивов учения: отношение к школе и учению, отношение ко </a:t>
            </a:r>
            <a:r>
              <a:rPr lang="ru-RU" b="1" i="1" dirty="0" err="1" smtClean="0"/>
              <a:t>взросломН.И.Вьюнова</a:t>
            </a:r>
            <a:r>
              <a:rPr lang="ru-RU" b="1" i="1" dirty="0" smtClean="0"/>
              <a:t>, К.М.Гайдар, </a:t>
            </a:r>
            <a:r>
              <a:rPr lang="ru-RU" b="1" i="1" dirty="0" err="1" smtClean="0"/>
              <a:t>Л.В.Темнова</a:t>
            </a:r>
            <a:r>
              <a:rPr lang="ru-RU" b="1" i="1" dirty="0" smtClean="0"/>
              <a:t> – формирование готовности к принятию внутренней позиции школьника.</a:t>
            </a:r>
          </a:p>
          <a:p>
            <a:r>
              <a:rPr lang="ru-RU" b="1" i="1" dirty="0" err="1" smtClean="0"/>
              <a:t>Н.В.Нижегородцевау</a:t>
            </a:r>
            <a:r>
              <a:rPr lang="ru-RU" b="1" i="1" dirty="0" smtClean="0"/>
              <a:t>, отношение к детям, отношение к себе.</a:t>
            </a:r>
          </a:p>
          <a:p>
            <a:r>
              <a:rPr lang="ru-RU" b="1" i="1" dirty="0" smtClean="0"/>
              <a:t>В.Г.Каменская, С.В.Зверева – </a:t>
            </a:r>
            <a:r>
              <a:rPr lang="ru-RU" b="1" i="1" dirty="0" err="1" smtClean="0"/>
              <a:t>сформированность</a:t>
            </a:r>
            <a:r>
              <a:rPr lang="ru-RU" b="1" i="1" dirty="0" smtClean="0"/>
              <a:t> системы иерархически соподчиненных мотивов поведения.</a:t>
            </a:r>
          </a:p>
          <a:p>
            <a:r>
              <a:rPr lang="ru-RU" b="1" i="1" dirty="0" err="1" smtClean="0"/>
              <a:t>О.В.Солодянкина</a:t>
            </a:r>
            <a:r>
              <a:rPr lang="ru-RU" b="1" i="1" dirty="0" smtClean="0"/>
              <a:t> – наличие желания учиться.</a:t>
            </a:r>
          </a:p>
          <a:p>
            <a:r>
              <a:rPr lang="ru-RU" b="1" i="1" dirty="0" err="1" smtClean="0"/>
              <a:t>Н.И.Гуткина</a:t>
            </a:r>
            <a:r>
              <a:rPr lang="ru-RU" b="1" i="1" dirty="0" smtClean="0"/>
              <a:t> – Наличие познавательного и социального мотивов</a:t>
            </a:r>
            <a:endParaRPr lang="ru-RU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Мотивационная готовность предполагает высокий уровень развития следующих мотивов: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071678"/>
            <a:ext cx="8005026" cy="4533912"/>
          </a:xfrm>
        </p:spPr>
        <p:txBody>
          <a:bodyPr/>
          <a:lstStyle/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Учебный</a:t>
            </a:r>
          </a:p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Познавательный </a:t>
            </a:r>
          </a:p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Позиционный</a:t>
            </a:r>
          </a:p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Игровой</a:t>
            </a:r>
          </a:p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Социальный</a:t>
            </a:r>
          </a:p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Внешний</a:t>
            </a:r>
            <a:endParaRPr lang="ru-RU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285992"/>
          <a:ext cx="8429684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2214578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Методика Л.А. </a:t>
            </a:r>
            <a:r>
              <a:rPr lang="ru-RU" b="1" i="1" dirty="0" err="1" smtClean="0"/>
              <a:t>Венгера</a:t>
            </a:r>
            <a:r>
              <a:rPr lang="ru-RU" b="1" i="1" dirty="0" smtClean="0"/>
              <a:t> «Две школы»</a:t>
            </a:r>
            <a:br>
              <a:rPr lang="ru-RU" b="1" i="1" dirty="0" smtClean="0"/>
            </a:br>
            <a:r>
              <a:rPr lang="ru-RU" b="1" i="1" dirty="0" smtClean="0"/>
              <a:t>Участие принимали 29 детей подготовительной группы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715436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Цель: повысить уровень сформированности у детей внутренней позиции школьн</a:t>
            </a:r>
            <a:r>
              <a:rPr lang="ru-RU" b="1" i="1" dirty="0" smtClean="0"/>
              <a:t>ика</a:t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214554"/>
            <a:ext cx="8362216" cy="403384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Задачи:</a:t>
            </a:r>
          </a:p>
          <a:p>
            <a:pPr lvl="0"/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формировать представления детей о школе и её значении;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Стимулировать стремление детей как можно больше узнать о школьной жизни, желание учиться в школе;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Воспитывать умение проявлять инициативу и любознательность с целью получения знаний о школе.</a:t>
            </a:r>
          </a:p>
          <a:p>
            <a:pPr lvl="0"/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воспитывать положительные качества в детях, умение слушать взрослых и других детей;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17144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План мероприятий по мотивационной готовности к школе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643998" cy="5286412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Чтение художественной литературы</a:t>
            </a:r>
            <a:endParaRPr lang="en-US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Рисование</a:t>
            </a:r>
            <a:endParaRPr lang="en-US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Встреча с будущей учительницей и учениками 4 класса</a:t>
            </a:r>
            <a:endParaRPr lang="en-US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Составление рассказов о школе</a:t>
            </a:r>
            <a:endParaRPr lang="en-US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Встреча с учениками </a:t>
            </a:r>
            <a:r>
              <a:rPr lang="ru-RU" i="1" dirty="0" err="1" smtClean="0">
                <a:solidFill>
                  <a:schemeClr val="tx2">
                    <a:lumMod val="50000"/>
                  </a:schemeClr>
                </a:solidFill>
              </a:rPr>
              <a:t>Задворковской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 школы</a:t>
            </a:r>
            <a:endParaRPr lang="en-US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Экскурсия в </a:t>
            </a:r>
            <a:r>
              <a:rPr lang="ru-RU" i="1" dirty="0" err="1" smtClean="0">
                <a:solidFill>
                  <a:schemeClr val="tx2">
                    <a:lumMod val="50000"/>
                  </a:schemeClr>
                </a:solidFill>
              </a:rPr>
              <a:t>Задворковскую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 школу</a:t>
            </a:r>
            <a:endParaRPr lang="en-US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СРИ «Школа»</a:t>
            </a:r>
            <a:endParaRPr lang="en-US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Встреча с учениками 4 класса</a:t>
            </a:r>
            <a:endParaRPr lang="en-US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Игры на развитие навыков сотрудничества</a:t>
            </a: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Чтение книг о школе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В. Орлов «Что написано в тетрадке»,</a:t>
            </a:r>
          </a:p>
          <a:p>
            <a:r>
              <a:rPr lang="ru-RU" dirty="0" smtClean="0"/>
              <a:t> В. Драгунский «Главные реки», </a:t>
            </a:r>
          </a:p>
          <a:p>
            <a:r>
              <a:rPr lang="ru-RU" dirty="0" smtClean="0"/>
              <a:t>Л. </a:t>
            </a:r>
            <a:r>
              <a:rPr lang="ru-RU" dirty="0" err="1" smtClean="0"/>
              <a:t>Чернецкая</a:t>
            </a:r>
            <a:r>
              <a:rPr lang="ru-RU" dirty="0" smtClean="0"/>
              <a:t> «Под простором небес», </a:t>
            </a:r>
          </a:p>
          <a:p>
            <a:r>
              <a:rPr lang="ru-RU" dirty="0" smtClean="0"/>
              <a:t>М. </a:t>
            </a:r>
            <a:r>
              <a:rPr lang="ru-RU" dirty="0" err="1" smtClean="0"/>
              <a:t>Яснов</a:t>
            </a:r>
            <a:r>
              <a:rPr lang="ru-RU" dirty="0" smtClean="0"/>
              <a:t> «Подходящий угол»,</a:t>
            </a:r>
          </a:p>
          <a:p>
            <a:r>
              <a:rPr lang="ru-RU" dirty="0" smtClean="0"/>
              <a:t> Панфилова М. А. «Лесная школа»,</a:t>
            </a:r>
          </a:p>
          <a:p>
            <a:r>
              <a:rPr lang="ru-RU" dirty="0" smtClean="0"/>
              <a:t>Л.Н. Толстой «Филиппок»,</a:t>
            </a:r>
          </a:p>
          <a:p>
            <a:r>
              <a:rPr lang="ru-RU" dirty="0" smtClean="0"/>
              <a:t> С.Михалков «Важный день»,</a:t>
            </a:r>
          </a:p>
          <a:p>
            <a:r>
              <a:rPr lang="ru-RU" dirty="0" smtClean="0"/>
              <a:t> В. Берестов «</a:t>
            </a:r>
            <a:r>
              <a:rPr lang="ru-RU" dirty="0" err="1" smtClean="0"/>
              <a:t>Читалочка</a:t>
            </a:r>
            <a:r>
              <a:rPr lang="ru-RU" dirty="0" smtClean="0"/>
              <a:t>», </a:t>
            </a:r>
          </a:p>
          <a:p>
            <a:r>
              <a:rPr lang="ru-RU" dirty="0" smtClean="0"/>
              <a:t>З. Александрова «Скоро в школу»,</a:t>
            </a:r>
          </a:p>
          <a:p>
            <a:r>
              <a:rPr lang="ru-RU" dirty="0" smtClean="0"/>
              <a:t> С.Маршак «Первый день календаря»,</a:t>
            </a:r>
          </a:p>
          <a:p>
            <a:r>
              <a:rPr lang="ru-RU" dirty="0" smtClean="0"/>
              <a:t> А. </a:t>
            </a:r>
            <a:r>
              <a:rPr lang="ru-RU" dirty="0" err="1" smtClean="0"/>
              <a:t>Барто</a:t>
            </a:r>
            <a:r>
              <a:rPr lang="ru-RU" dirty="0" smtClean="0"/>
              <a:t> «В школу».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9406" cy="1417638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Встреча с будущей учительницей и учениками 4 класса</a:t>
            </a:r>
            <a:endParaRPr lang="ru-RU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1571612"/>
            <a:ext cx="3357586" cy="2518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2428868"/>
            <a:ext cx="380984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4214818"/>
            <a:ext cx="3331469" cy="249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671</TotalTime>
  <Words>501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 Мотивационная готовность детей к школе</vt:lpstr>
      <vt:lpstr>Презентация PowerPoint</vt:lpstr>
      <vt:lpstr>Взгляды на сущность мотивационной готовности известных психологов и педагогов</vt:lpstr>
      <vt:lpstr>Мотивационная готовность предполагает высокий уровень развития следующих мотивов:</vt:lpstr>
      <vt:lpstr>Методика Л.А. Венгера «Две школы» Участие принимали 29 детей подготовительной группы </vt:lpstr>
      <vt:lpstr>Цель: повысить уровень сформированности у детей внутренней позиции школьника </vt:lpstr>
      <vt:lpstr>План мероприятий по мотивационной готовности к школе </vt:lpstr>
      <vt:lpstr>Чтение книг о школе </vt:lpstr>
      <vt:lpstr>Встреча с будущей учительницей и учениками 4 класса</vt:lpstr>
      <vt:lpstr>Встреча с учениками Задворковской школы</vt:lpstr>
      <vt:lpstr>Экскурсия в Задворковскую школу </vt:lpstr>
      <vt:lpstr>СРИ «Школа» </vt:lpstr>
      <vt:lpstr>Встреча с учениками 4 класса </vt:lpstr>
      <vt:lpstr>Дидактические игры, проблемные ситуации </vt:lpstr>
      <vt:lpstr>Работа с родителями</vt:lpstr>
      <vt:lpstr>Тестирование в конце года по методике «Две школы»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Мотивационная готовность детей  к школе</dc:title>
  <dc:creator>Home</dc:creator>
  <cp:lastModifiedBy>samsung</cp:lastModifiedBy>
  <cp:revision>63</cp:revision>
  <dcterms:created xsi:type="dcterms:W3CDTF">2015-05-18T16:09:05Z</dcterms:created>
  <dcterms:modified xsi:type="dcterms:W3CDTF">2019-03-17T11:59:21Z</dcterms:modified>
</cp:coreProperties>
</file>