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58" r:id="rId5"/>
    <p:sldId id="259" r:id="rId6"/>
    <p:sldId id="266" r:id="rId7"/>
    <p:sldId id="265" r:id="rId8"/>
    <p:sldId id="269" r:id="rId9"/>
    <p:sldId id="260" r:id="rId10"/>
    <p:sldId id="267" r:id="rId11"/>
    <p:sldId id="261" r:id="rId12"/>
    <p:sldId id="26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2304255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Компьютерная презентация практических достижений профессиональной деятельности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(личного вклада в развитие образования) педагогического работника ДОУ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 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600" b="1" dirty="0" smtClean="0"/>
              <a:t>На основе Методических рекомендаций  НИРО по оценке профессиональной деятельности </a:t>
            </a:r>
            <a:endParaRPr lang="ru-RU" sz="1600" dirty="0" smtClean="0"/>
          </a:p>
          <a:p>
            <a:r>
              <a:rPr lang="ru-RU" sz="1600" b="1" dirty="0" smtClean="0"/>
              <a:t>педагогических работников </a:t>
            </a:r>
            <a:endParaRPr lang="ru-RU" sz="1600" dirty="0" smtClean="0"/>
          </a:p>
          <a:p>
            <a:r>
              <a:rPr lang="ru-RU" sz="1600" b="1" dirty="0" smtClean="0"/>
              <a:t>в целях установления квалификационной категории</a:t>
            </a:r>
            <a:endParaRPr lang="ru-RU" sz="1600" dirty="0" smtClean="0"/>
          </a:p>
          <a:p>
            <a:r>
              <a:rPr lang="ru-RU" sz="1600" b="1" dirty="0" smtClean="0"/>
              <a:t> на основе результатов их работы (2014)</a:t>
            </a:r>
            <a:endParaRPr lang="ru-RU" sz="1600" dirty="0" smtClean="0"/>
          </a:p>
          <a:p>
            <a:endParaRPr lang="ru-RU" sz="1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66936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i="1" dirty="0" smtClean="0"/>
          </a:p>
          <a:p>
            <a:pPr algn="ctr">
              <a:buNone/>
            </a:pPr>
            <a:r>
              <a:rPr lang="ru-RU" sz="2400" b="1" dirty="0" err="1" smtClean="0"/>
              <a:t>Критериальная</a:t>
            </a:r>
            <a:r>
              <a:rPr lang="ru-RU" sz="2400" b="1" dirty="0" smtClean="0"/>
              <a:t> база </a:t>
            </a:r>
          </a:p>
          <a:p>
            <a:pPr algn="ctr">
              <a:buNone/>
            </a:pPr>
            <a:endParaRPr lang="ru-RU" sz="2400" b="1" dirty="0" smtClean="0"/>
          </a:p>
          <a:p>
            <a:pPr>
              <a:buNone/>
            </a:pPr>
            <a:r>
              <a:rPr lang="ru-RU" sz="2000" i="1" dirty="0" smtClean="0"/>
              <a:t>10 критериев </a:t>
            </a:r>
          </a:p>
          <a:p>
            <a:pPr>
              <a:buNone/>
            </a:pPr>
            <a:endParaRPr lang="ru-RU" sz="2000" i="1" dirty="0" smtClean="0"/>
          </a:p>
          <a:p>
            <a:pPr>
              <a:buNone/>
            </a:pPr>
            <a:r>
              <a:rPr lang="ru-RU" sz="2200" i="1" dirty="0" smtClean="0"/>
              <a:t>0 баллов – критерий не представлен</a:t>
            </a:r>
            <a:endParaRPr lang="ru-RU" sz="2200" dirty="0" smtClean="0"/>
          </a:p>
          <a:p>
            <a:pPr>
              <a:buNone/>
            </a:pPr>
            <a:r>
              <a:rPr lang="ru-RU" sz="2200" i="1" dirty="0" smtClean="0"/>
              <a:t>1 балл – критерий представлен частично</a:t>
            </a:r>
            <a:endParaRPr lang="ru-RU" sz="2200" dirty="0" smtClean="0"/>
          </a:p>
          <a:p>
            <a:pPr>
              <a:buNone/>
            </a:pPr>
            <a:r>
              <a:rPr lang="ru-RU" sz="2200" i="1" dirty="0" smtClean="0"/>
              <a:t>2 балла – критерий представлен на допустимом уровне</a:t>
            </a:r>
            <a:endParaRPr lang="ru-RU" sz="2200" dirty="0" smtClean="0"/>
          </a:p>
          <a:p>
            <a:pPr>
              <a:buNone/>
            </a:pPr>
            <a:r>
              <a:rPr lang="ru-RU" sz="2200" i="1" dirty="0" smtClean="0"/>
              <a:t>3 балла – критерий полностью представлен в компьютерной презентации практических достижений профессиональной деятельности (личного вклада в развитие образования) педагогического работника.</a:t>
            </a:r>
            <a:endParaRPr lang="ru-RU" sz="2200" dirty="0" smtClean="0"/>
          </a:p>
          <a:p>
            <a:pPr>
              <a:buNone/>
            </a:pPr>
            <a:r>
              <a:rPr lang="ru-RU" sz="2200" dirty="0" smtClean="0"/>
              <a:t> </a:t>
            </a:r>
          </a:p>
          <a:p>
            <a:pPr>
              <a:buNone/>
            </a:pPr>
            <a:endParaRPr lang="ru-RU" sz="2200" dirty="0" smtClean="0"/>
          </a:p>
          <a:p>
            <a:pPr>
              <a:buNone/>
            </a:pPr>
            <a:r>
              <a:rPr lang="ru-RU" sz="2200" i="1" dirty="0" smtClean="0"/>
              <a:t>Первая квалификационная категория – от 21 до 23 баллов (70% и более)</a:t>
            </a:r>
            <a:endParaRPr lang="ru-RU" sz="2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>Критерии оценки компьютерной презентации практических достижений профессиональной деятельности (личного вклада в развитие образования) педагогического работника 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1.   Актуальность и социально — педагогическая значимость презентуемого личного вклада педагогического работника в развитие образования</a:t>
            </a:r>
            <a:r>
              <a:rPr lang="ru-RU" sz="1600" dirty="0" smtClean="0">
                <a:solidFill>
                  <a:srgbClr val="FF0000"/>
                </a:solidFill>
              </a:rPr>
              <a:t>  (4 слайд) </a:t>
            </a: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AutoNum type="arabicPeriod" startAt="2"/>
            </a:pPr>
            <a:r>
              <a:rPr lang="ru-RU" sz="1600" dirty="0" smtClean="0"/>
              <a:t>Новизна личного вклада педагогического работника в развитие образования: оригинальность решений и подходов; внесение изменений в практику преподавания на основе требований ФГОС; творческий подход (умение осмыслить и переработать имеющийся опыт)</a:t>
            </a:r>
            <a:r>
              <a:rPr lang="ru-RU" sz="1600" dirty="0" smtClean="0">
                <a:solidFill>
                  <a:srgbClr val="FF0000"/>
                </a:solidFill>
              </a:rPr>
              <a:t> (2,7 слайд) </a:t>
            </a: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AutoNum type="arabicPeriod" startAt="3"/>
            </a:pPr>
            <a:r>
              <a:rPr lang="ru-RU" sz="1600" dirty="0" smtClean="0"/>
              <a:t>Опора на теоретическое осмысление и анализ существующей практики по аналогичной проблематике, знание соответствующей литературы</a:t>
            </a:r>
            <a:r>
              <a:rPr lang="ru-RU" sz="1600" dirty="0" smtClean="0">
                <a:solidFill>
                  <a:srgbClr val="FF0000"/>
                </a:solidFill>
              </a:rPr>
              <a:t>  (5 слайд) </a:t>
            </a: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AutoNum type="arabicPeriod" startAt="4"/>
            </a:pPr>
            <a:r>
              <a:rPr lang="ru-RU" sz="1600" dirty="0" smtClean="0"/>
              <a:t>Системность презентуемого личного вклада педагогического работника в развитие образования (соответствие структуре </a:t>
            </a:r>
            <a:r>
              <a:rPr lang="ru-RU" sz="1600" dirty="0" err="1" smtClean="0"/>
              <a:t>деятельностного</a:t>
            </a:r>
            <a:r>
              <a:rPr lang="ru-RU" sz="1600" dirty="0" smtClean="0"/>
              <a:t> аспекта личного вклада педагога, наличие этапов деятельности, полнота средств ее реализации)</a:t>
            </a:r>
            <a:r>
              <a:rPr lang="ru-RU" sz="1600" dirty="0" smtClean="0">
                <a:solidFill>
                  <a:srgbClr val="FF0000"/>
                </a:solidFill>
              </a:rPr>
              <a:t> 8 - 10 слайды </a:t>
            </a: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5.     Ориентация профессиональной деятельности аттестующегося педагогического работника на применение в образовательном процессе современных образовательных и информационно-коммуникационных технологий</a:t>
            </a:r>
            <a:r>
              <a:rPr lang="ru-RU" sz="1600" dirty="0" smtClean="0">
                <a:solidFill>
                  <a:srgbClr val="FF0000"/>
                </a:solidFill>
              </a:rPr>
              <a:t>   (3 слайд , 15 слайд) </a:t>
            </a:r>
            <a:endParaRPr lang="ru-RU" sz="1600" dirty="0" smtClean="0"/>
          </a:p>
          <a:p>
            <a:pPr>
              <a:buNone/>
            </a:pPr>
            <a:endParaRPr lang="ru-RU" sz="1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9144000" cy="6480720"/>
          </a:xfrm>
        </p:spPr>
        <p:txBody>
          <a:bodyPr>
            <a:normAutofit/>
          </a:bodyPr>
          <a:lstStyle/>
          <a:p>
            <a:pPr>
              <a:buAutoNum type="arabicPeriod" startAt="6"/>
            </a:pPr>
            <a:r>
              <a:rPr lang="ru-RU" sz="1600" dirty="0" smtClean="0"/>
              <a:t>Качество представления результатов и эффектов профессиональной деятельности аттестующегося педагогического работника: формулирование планируемых результатов, наличие количественных и качественных показателей достижения результата, </a:t>
            </a:r>
            <a:r>
              <a:rPr lang="ru-RU" sz="1600" dirty="0" err="1" smtClean="0"/>
              <a:t>представленность</a:t>
            </a:r>
            <a:r>
              <a:rPr lang="ru-RU" sz="1600" dirty="0" smtClean="0"/>
              <a:t> методик диагностики уровня достигнутых результатов и аналитических данных</a:t>
            </a:r>
            <a:r>
              <a:rPr lang="ru-RU" sz="1600" dirty="0" smtClean="0">
                <a:solidFill>
                  <a:srgbClr val="FF0000"/>
                </a:solidFill>
              </a:rPr>
              <a:t>  (12 - 13 слайды) </a:t>
            </a: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AutoNum type="arabicPeriod" startAt="7"/>
            </a:pPr>
            <a:r>
              <a:rPr lang="ru-RU" sz="1600" dirty="0" err="1" smtClean="0"/>
              <a:t>Транслируемость</a:t>
            </a:r>
            <a:r>
              <a:rPr lang="ru-RU" sz="1600" dirty="0" smtClean="0"/>
              <a:t> и </a:t>
            </a:r>
            <a:r>
              <a:rPr lang="ru-RU" sz="1600" dirty="0" err="1" smtClean="0"/>
              <a:t>тиражируемость</a:t>
            </a:r>
            <a:r>
              <a:rPr lang="ru-RU" sz="1600" dirty="0" smtClean="0"/>
              <a:t> презентуемого личного вклада педагогического работника в развитие образования: доступность презентуемого материала для понимания, технологичность, конкретность (примеры из педагогической практики)</a:t>
            </a:r>
            <a:r>
              <a:rPr lang="ru-RU" sz="1600" dirty="0" smtClean="0">
                <a:solidFill>
                  <a:srgbClr val="FF0000"/>
                </a:solidFill>
              </a:rPr>
              <a:t>       (14 слайд )</a:t>
            </a: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AutoNum type="arabicPeriod" startAt="8"/>
            </a:pPr>
            <a:r>
              <a:rPr lang="ru-RU" sz="1600" dirty="0" smtClean="0"/>
              <a:t>Демонстрация способности аттестующегося к анализу, осмыслению и представлению своей педагогической деятельности: </a:t>
            </a:r>
            <a:r>
              <a:rPr lang="ru-RU" sz="1600" dirty="0" err="1" smtClean="0"/>
              <a:t>проблематизация</a:t>
            </a:r>
            <a:r>
              <a:rPr lang="ru-RU" sz="1600" dirty="0" smtClean="0"/>
              <a:t> (видение ключевой педагогической или учебно-методической проблемы), логическая последовательность изложения, анализ и интерпретация теоретических положений и реальных фактов педагогической практики, наличие иллюстративных форм представления аналитических данных</a:t>
            </a:r>
            <a:r>
              <a:rPr lang="ru-RU" sz="1600" dirty="0" smtClean="0">
                <a:solidFill>
                  <a:srgbClr val="FF0000"/>
                </a:solidFill>
              </a:rPr>
              <a:t>  (11 слайд) </a:t>
            </a: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AutoNum type="arabicPeriod" startAt="9"/>
            </a:pPr>
            <a:r>
              <a:rPr lang="ru-RU" sz="1600" dirty="0" smtClean="0"/>
              <a:t>Соответствие цели, задач педагогической деятельности, ведущей педагогической идеи, способа и результатов ее реализации в практике образования</a:t>
            </a:r>
            <a:r>
              <a:rPr lang="ru-RU" sz="1600" dirty="0" smtClean="0">
                <a:solidFill>
                  <a:srgbClr val="FF0000"/>
                </a:solidFill>
              </a:rPr>
              <a:t>    (6 -7 слайд) </a:t>
            </a: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10.   Культура презентации личного вклада педагогического работника в развитие образования (оптимальность количества слайдов, выбранных эффектов анимации, соотношения текста и иллюстративного материала в компьютерной презентации; ясность и логичность изложения и т.п.)</a:t>
            </a:r>
          </a:p>
          <a:p>
            <a:pPr>
              <a:buNone/>
            </a:pPr>
            <a:endParaRPr lang="ru-RU" sz="1200" i="1" dirty="0" smtClean="0"/>
          </a:p>
          <a:p>
            <a:pPr>
              <a:buNone/>
            </a:pPr>
            <a:endParaRPr lang="ru-RU" sz="1200" i="1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  <a:buNone/>
            </a:pPr>
            <a:r>
              <a:rPr lang="ru-RU" sz="2400" dirty="0" smtClean="0"/>
              <a:t>     		</a:t>
            </a:r>
            <a:r>
              <a:rPr lang="ru-RU" sz="2800" dirty="0" smtClean="0"/>
              <a:t>Компьютерная презентация практических достижений профессиональной деятельности педагогического работника представляет собой </a:t>
            </a:r>
            <a:r>
              <a:rPr lang="ru-RU" sz="2800" dirty="0" smtClean="0">
                <a:solidFill>
                  <a:srgbClr val="FF0000"/>
                </a:solidFill>
              </a:rPr>
              <a:t>демонстрацию системы или отдельных компонентов</a:t>
            </a:r>
            <a:r>
              <a:rPr lang="ru-RU" sz="2800" dirty="0" smtClean="0"/>
              <a:t> педагогической деятельности, которые </a:t>
            </a:r>
            <a:r>
              <a:rPr lang="ru-RU" sz="2800" dirty="0" smtClean="0">
                <a:solidFill>
                  <a:srgbClr val="FF0000"/>
                </a:solidFill>
              </a:rPr>
              <a:t>стабильно дают положительные результаты и обладают новизной </a:t>
            </a:r>
            <a:r>
              <a:rPr lang="ru-RU" sz="2800" dirty="0" smtClean="0"/>
              <a:t>с точки зрения направления профессиональной педагогической деятельности.</a:t>
            </a:r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ПРИМЕРНАЯ СТРУКТУРА КОМЬЮТЕРНОЙ ПРЕЗЕНТАЦИИ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sz="16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1600" dirty="0" smtClean="0">
                <a:solidFill>
                  <a:srgbClr val="FF0000"/>
                </a:solidFill>
              </a:rPr>
              <a:t> 1 слайд - «Визитная карточка»  </a:t>
            </a:r>
            <a:r>
              <a:rPr lang="ru-RU" sz="1600" dirty="0" smtClean="0"/>
              <a:t>(может быть и Титульный лист )</a:t>
            </a:r>
            <a:endParaRPr lang="ru-RU" sz="16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1600" dirty="0" smtClean="0"/>
              <a:t>       Содержит данные об аттестующемся: ФИО педагогического работника, место работы,   должность, указания на профессиональный статус (награды, звания и т.п.); профессиональное кредо (личный девиз) педагога; фотографии (портрет, жанровые фото).</a:t>
            </a:r>
          </a:p>
          <a:p>
            <a:pPr>
              <a:buNone/>
            </a:pPr>
            <a:r>
              <a:rPr lang="ru-RU" sz="1600" b="1" dirty="0" smtClean="0"/>
              <a:t>Например:</a:t>
            </a:r>
            <a:endParaRPr lang="ru-RU" sz="1600" dirty="0" smtClean="0"/>
          </a:p>
          <a:p>
            <a:pPr lvl="0">
              <a:buNone/>
            </a:pPr>
            <a:r>
              <a:rPr lang="ru-RU" sz="1600" dirty="0" smtClean="0"/>
              <a:t>Наименование направляющей организации, название формы и дата разработки. Краткие сведения об образовательной организации (фото , адрес, сайт).</a:t>
            </a:r>
          </a:p>
          <a:p>
            <a:pPr>
              <a:buNone/>
            </a:pPr>
            <a:r>
              <a:rPr lang="ru-RU" sz="1600" dirty="0" smtClean="0"/>
              <a:t>Ф.И.О. педагогического работника</a:t>
            </a:r>
          </a:p>
          <a:p>
            <a:pPr>
              <a:buNone/>
            </a:pPr>
            <a:r>
              <a:rPr lang="ru-RU" sz="1600" dirty="0" smtClean="0"/>
              <a:t>Должность</a:t>
            </a:r>
          </a:p>
          <a:p>
            <a:pPr>
              <a:buNone/>
            </a:pPr>
            <a:r>
              <a:rPr lang="ru-RU" sz="1600" dirty="0" smtClean="0"/>
              <a:t>Образование, какое профессиональное учреждение закончили</a:t>
            </a:r>
          </a:p>
          <a:p>
            <a:pPr>
              <a:buNone/>
            </a:pPr>
            <a:r>
              <a:rPr lang="ru-RU" sz="1600" dirty="0" smtClean="0"/>
              <a:t>Стаж педагогического работника</a:t>
            </a:r>
          </a:p>
          <a:p>
            <a:pPr>
              <a:buNone/>
            </a:pPr>
            <a:r>
              <a:rPr lang="ru-RU" sz="1600" dirty="0" smtClean="0"/>
              <a:t>Квалификационная категория (имеющаяся и заявленная)</a:t>
            </a:r>
          </a:p>
          <a:p>
            <a:pPr>
              <a:buNone/>
            </a:pPr>
            <a:r>
              <a:rPr lang="ru-RU" sz="1600" dirty="0" smtClean="0"/>
              <a:t>Курсы повышения квалификации</a:t>
            </a:r>
          </a:p>
          <a:p>
            <a:pPr>
              <a:buNone/>
            </a:pPr>
            <a:r>
              <a:rPr lang="ru-RU" sz="1600" dirty="0" smtClean="0"/>
              <a:t>Педагогическое кредо, фото , </a:t>
            </a:r>
            <a:r>
              <a:rPr lang="en-US" sz="1600" dirty="0" smtClean="0"/>
              <a:t>email</a:t>
            </a:r>
            <a:r>
              <a:rPr lang="ru-RU" sz="1600" dirty="0" smtClean="0"/>
              <a:t> автора(по желанию)</a:t>
            </a:r>
          </a:p>
          <a:p>
            <a:pPr>
              <a:buNone/>
            </a:pPr>
            <a:r>
              <a:rPr lang="ru-RU" sz="1600" dirty="0" smtClean="0"/>
              <a:t>Личные достижения педагогического работника: дипломы, грамоты, сертификаты</a:t>
            </a:r>
            <a:endParaRPr lang="ru-RU" sz="16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1600" dirty="0" smtClean="0">
                <a:solidFill>
                  <a:srgbClr val="FF0000"/>
                </a:solidFill>
              </a:rPr>
              <a:t>2 слайд - «Тема презентации» </a:t>
            </a:r>
          </a:p>
          <a:p>
            <a:pPr>
              <a:buNone/>
            </a:pPr>
            <a:r>
              <a:rPr lang="ru-RU" sz="1600" dirty="0" smtClean="0"/>
              <a:t>        Характеризует область профессиональной деятельности аттестующегося, в которой  им получены практические достижения; содержит указание на характер решаемой педагогом педагогической или учебно-методической проблемы, что составляет суть его личного вклада в развитие образования. Например, «Технология организации форм  оздоровительной работы с младшими дошкольниками».</a:t>
            </a:r>
          </a:p>
          <a:p>
            <a:pPr>
              <a:buNone/>
            </a:pPr>
            <a:endParaRPr lang="ru-RU" sz="16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6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1600" dirty="0" smtClean="0">
                <a:solidFill>
                  <a:srgbClr val="FF0000"/>
                </a:solidFill>
              </a:rPr>
              <a:t>3 слайд - «Условия формирования личного вклада педагога в развитие образования» </a:t>
            </a:r>
          </a:p>
          <a:p>
            <a:pPr>
              <a:buNone/>
            </a:pPr>
            <a:r>
              <a:rPr lang="ru-RU" sz="1600" dirty="0" smtClean="0">
                <a:solidFill>
                  <a:srgbClr val="FF0000"/>
                </a:solidFill>
              </a:rPr>
              <a:t>        </a:t>
            </a:r>
            <a:r>
              <a:rPr lang="ru-RU" sz="1600" dirty="0" smtClean="0"/>
              <a:t>- научно-исследовательские условия, отображающие поисково-исследовательскую деятельность педагога  связанную с проблематикой темы презентации; </a:t>
            </a:r>
          </a:p>
          <a:p>
            <a:pPr>
              <a:buNone/>
            </a:pPr>
            <a:r>
              <a:rPr lang="ru-RU" sz="1600" dirty="0" smtClean="0"/>
              <a:t>       - методические условия, демонстрирующие участие педагога в педагогическом поиске в области (методики реализации презентуемого направления профессиональной педагогической деятельности); работа  педагога над методической темой в </a:t>
            </a:r>
            <a:r>
              <a:rPr lang="ru-RU" sz="1600" dirty="0" err="1" smtClean="0"/>
              <a:t>межаттестационный</a:t>
            </a:r>
            <a:r>
              <a:rPr lang="ru-RU" sz="1600" dirty="0" smtClean="0"/>
              <a:t> период;</a:t>
            </a:r>
          </a:p>
          <a:p>
            <a:pPr>
              <a:buNone/>
            </a:pPr>
            <a:r>
              <a:rPr lang="ru-RU" sz="1600" dirty="0" smtClean="0"/>
              <a:t>        -  организационно-педагогические условия, связанные с участием педагога в работе методических объединений, проблемно-творческих групп, профессиональных педагогических сообществ (в том числе сетевых).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>
                <a:solidFill>
                  <a:srgbClr val="FF0000"/>
                </a:solidFill>
              </a:rPr>
              <a:t>4 слайд - «Актуальность личного вклада педагога в развитие образования» </a:t>
            </a:r>
          </a:p>
          <a:p>
            <a:pPr>
              <a:buNone/>
            </a:pPr>
            <a:endParaRPr lang="ru-RU" sz="16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1600" dirty="0" smtClean="0"/>
              <a:t>         Демонстрация значимости решаемой педагогом педагогической или учебно-методической проблемы, особенности её решения на современном этапе развития образования; анализ проблем собственной педагогической деятельности и  выявление противоречий, которые встречаются в образовательной практике и успешно решаются педагогом в практике.</a:t>
            </a:r>
          </a:p>
          <a:p>
            <a:pPr>
              <a:buNone/>
            </a:pPr>
            <a:endParaRPr lang="ru-RU" sz="16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1600" dirty="0" smtClean="0">
                <a:solidFill>
                  <a:srgbClr val="FF0000"/>
                </a:solidFill>
              </a:rPr>
              <a:t>5 слайд - «Теоретическое обоснование личного вклада педагога в развитие образования» </a:t>
            </a:r>
          </a:p>
          <a:p>
            <a:pPr>
              <a:buNone/>
            </a:pPr>
            <a:r>
              <a:rPr lang="ru-RU" sz="1600" dirty="0" smtClean="0">
                <a:solidFill>
                  <a:srgbClr val="FF0000"/>
                </a:solidFill>
              </a:rPr>
              <a:t>         </a:t>
            </a:r>
            <a:r>
              <a:rPr lang="ru-RU" sz="1600" dirty="0" smtClean="0"/>
              <a:t>Подходы и принципы  той научной школы, в русле которой педагог осуществляет свою профессиональную педагогическую деятельность (какие теории, законы, закономерности творчески решаются педагогом). Концептуальные  основы, теоретические и методические пособия, на которые опирается автор. </a:t>
            </a:r>
          </a:p>
          <a:p>
            <a:pPr>
              <a:buNone/>
            </a:pPr>
            <a:r>
              <a:rPr lang="ru-RU" sz="1600" dirty="0" smtClean="0"/>
              <a:t> 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1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1600" dirty="0" smtClean="0">
                <a:solidFill>
                  <a:srgbClr val="FF0000"/>
                </a:solidFill>
              </a:rPr>
              <a:t>6 слайд - «Цель и задачи педагогической деятельности» </a:t>
            </a:r>
          </a:p>
          <a:p>
            <a:pPr>
              <a:buNone/>
            </a:pPr>
            <a:r>
              <a:rPr lang="ru-RU" sz="1600" dirty="0" smtClean="0"/>
              <a:t>        Ведущая цель деятельности педагога и конечный результат, задачи, раскрывающие, что нужно сделать, чтобы цель была достигнута при выборе тех или иных форм, методов и приемов.</a:t>
            </a:r>
          </a:p>
          <a:p>
            <a:pPr>
              <a:buNone/>
            </a:pPr>
            <a:endParaRPr lang="ru-RU" sz="16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16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1600" dirty="0" smtClean="0">
                <a:solidFill>
                  <a:srgbClr val="FF0000"/>
                </a:solidFill>
              </a:rPr>
              <a:t>7 слайд - «Ведущая педагогическая идея» </a:t>
            </a:r>
          </a:p>
          <a:p>
            <a:pPr>
              <a:buNone/>
            </a:pPr>
            <a:r>
              <a:rPr lang="ru-RU" sz="1600" dirty="0" smtClean="0"/>
              <a:t>        Концептуальная мысль, ориентированная на творческое преобразование практики образования. 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       Например, </a:t>
            </a:r>
            <a:r>
              <a:rPr lang="ru-RU" sz="1600" dirty="0" smtClean="0"/>
              <a:t>«</a:t>
            </a:r>
            <a:r>
              <a:rPr lang="ru-RU" sz="1600" dirty="0" smtClean="0"/>
              <a:t>Организация профилактики заболеваний младших дошкольников, формирование у них потребности в физической активности, здоровом образе жизни путем организации физкультурно-оздоровительной работы с использованием нетрадиционных оздоровительных средств при проведении режимных моментов».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>
                <a:solidFill>
                  <a:srgbClr val="FF0000"/>
                </a:solidFill>
              </a:rPr>
              <a:t>8 - 10 слайды - «</a:t>
            </a:r>
            <a:r>
              <a:rPr lang="ru-RU" sz="1600" dirty="0" err="1" smtClean="0">
                <a:solidFill>
                  <a:srgbClr val="FF0000"/>
                </a:solidFill>
              </a:rPr>
              <a:t>Деятельностный</a:t>
            </a:r>
            <a:r>
              <a:rPr lang="ru-RU" sz="1600" dirty="0" smtClean="0">
                <a:solidFill>
                  <a:srgbClr val="FF0000"/>
                </a:solidFill>
              </a:rPr>
              <a:t> аспект личного вклада педагога в развитие образования» 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       Описание метода / приема, технологии и др. компонента профессиональной педагогической деятельности в следующей логике: место в структуре образовательного процесса, технология реализации (формы, методы, средства),   результат («продукты») образовательной деятельности педагога с учетом  вида ДОУ, возрастных особенностей воспитанников, условия реализации (взаимодействие с семьями воспитанников, особенности РППС  и дидактического обеспечения)/. </a:t>
            </a:r>
          </a:p>
          <a:p>
            <a:pPr>
              <a:buNone/>
            </a:pPr>
            <a:r>
              <a:rPr lang="ru-RU" sz="1600" dirty="0" smtClean="0"/>
              <a:t>    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600" dirty="0" smtClean="0">
                <a:solidFill>
                  <a:srgbClr val="FF0000"/>
                </a:solidFill>
              </a:rPr>
              <a:t>11 слайд - «Диапазон личного вклада педагога в развитие образования и степень его новизны» 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        Представляется диапазон деятельности, охваченный личным вкладом педагога: система планирования, примеры конспектов отдельных форм образовательной деятельности, система форм, система НОД и др. Демонстрируются преимущества личного вклада педагога по сравнению с другими новшествами, применяемыми в данной области педагогической практики.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>
                <a:solidFill>
                  <a:srgbClr val="FF0000"/>
                </a:solidFill>
              </a:rPr>
              <a:t>12 - 13 слайды - «Результативность профессиональной педагогической деятельности и достигнутые эффекты» </a:t>
            </a:r>
          </a:p>
          <a:p>
            <a:pPr>
              <a:buNone/>
            </a:pPr>
            <a:r>
              <a:rPr lang="ru-RU" sz="1600" dirty="0" smtClean="0"/>
              <a:t>        </a:t>
            </a:r>
          </a:p>
          <a:p>
            <a:pPr>
              <a:buNone/>
            </a:pPr>
            <a:r>
              <a:rPr lang="ru-RU" sz="1600" dirty="0" smtClean="0"/>
              <a:t>       - Оценка эффективности  собственных педагогических  действий по результатам  педагогической диагностики динамики индивидуального развития детей, а также описание  механизма используемых диагностических методик  и перечень диагностических средств.</a:t>
            </a:r>
          </a:p>
          <a:p>
            <a:pPr>
              <a:buNone/>
            </a:pPr>
            <a:r>
              <a:rPr lang="ru-RU" sz="1600" dirty="0" smtClean="0"/>
              <a:t>      - Участие воспитанников  в конкурсах, фестивалях, соревнованиях.</a:t>
            </a:r>
          </a:p>
          <a:p>
            <a:pPr>
              <a:buNone/>
            </a:pPr>
            <a:r>
              <a:rPr lang="ru-RU" sz="1600" dirty="0" smtClean="0"/>
              <a:t>     - Формы представления «методических продуктов» практических достижений педагогического работника:  участие в разработке программно-методического сопровождения образовательного процесса ДОУ, представление опыта работы в ДОУ, публикации, выступления, мастер-классы, открытые просмотры в рамках ГМО (КПК и др.) , участие в конкурсах профессионального мастерства, представление в сетевом педагогическом сообществе и другое.</a:t>
            </a:r>
          </a:p>
          <a:p>
            <a:pPr>
              <a:buNone/>
            </a:pPr>
            <a:endParaRPr lang="ru-RU" sz="1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40871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16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16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1600" dirty="0" smtClean="0">
                <a:solidFill>
                  <a:srgbClr val="FF0000"/>
                </a:solidFill>
              </a:rPr>
              <a:t>14 слайд - «</a:t>
            </a:r>
            <a:r>
              <a:rPr lang="ru-RU" sz="1600" dirty="0" err="1" smtClean="0">
                <a:solidFill>
                  <a:srgbClr val="FF0000"/>
                </a:solidFill>
              </a:rPr>
              <a:t>Транслируемость</a:t>
            </a:r>
            <a:r>
              <a:rPr lang="ru-RU" sz="1600" dirty="0" smtClean="0">
                <a:solidFill>
                  <a:srgbClr val="FF0000"/>
                </a:solidFill>
              </a:rPr>
              <a:t> практических достижений профессиональной деятельности педагогического работника» 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Ключевые выводы и обобщения, определение перспектив и дальнейших задач. Описание возможности применения данных практических достижений   в других возрастных группах (формах, условиях), описывает трудности и риски, которые могут возникнуть при решении обозначенной в презентации педагогической или учебно-методической проблемы.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>
                <a:solidFill>
                  <a:srgbClr val="FF0000"/>
                </a:solidFill>
              </a:rPr>
              <a:t>15 слайд - «Литература»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       Перечень источников информации, как печатных, так и электронных, используемых педагогом при подготовке презентации. </a:t>
            </a:r>
          </a:p>
          <a:p>
            <a:pPr>
              <a:buNone/>
            </a:pPr>
            <a:endParaRPr lang="ru-RU" sz="1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/>
              <a:t>Структура и содержание компьютерной презентации практических достижений  профессиональной деятельности педагога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(для учителей русского языка, литературы, ИЗО, МХК, музыки).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/>
              <a:t>Титульный лист </a:t>
            </a:r>
          </a:p>
          <a:p>
            <a:pPr>
              <a:buNone/>
            </a:pPr>
            <a:r>
              <a:rPr lang="ru-RU" sz="1800" dirty="0" smtClean="0"/>
              <a:t>Указывается направляющая организация, тема и дата разработки, ФИО автора. Краткие сведения об образовательной организации (адрес, сайт), фото и </a:t>
            </a:r>
            <a:r>
              <a:rPr lang="en-US" sz="1800" dirty="0" smtClean="0"/>
              <a:t>email</a:t>
            </a:r>
            <a:r>
              <a:rPr lang="ru-RU" sz="1800" dirty="0" smtClean="0"/>
              <a:t> автора.</a:t>
            </a:r>
          </a:p>
          <a:p>
            <a:pPr lvl="0"/>
            <a:r>
              <a:rPr lang="ru-RU" sz="1800" dirty="0" smtClean="0"/>
              <a:t>Тема  и актуальность выбранного направления по обобщению профессионального опыта  (с учетом  вида ДОУ, возрастных особенностей детей)</a:t>
            </a:r>
          </a:p>
          <a:p>
            <a:pPr lvl="0"/>
            <a:r>
              <a:rPr lang="ru-RU" sz="1800" dirty="0" smtClean="0"/>
              <a:t>Цели и задачи профессиональной  деятельности. Концептуальные  основы, теоретические и методические разработки, на которые опирается автор. </a:t>
            </a:r>
          </a:p>
          <a:p>
            <a:pPr lvl="0"/>
            <a:r>
              <a:rPr lang="ru-RU" sz="1800" dirty="0" smtClean="0"/>
              <a:t>Новизна и практическая значимость собственного педагогического опыта.</a:t>
            </a:r>
          </a:p>
          <a:p>
            <a:pPr lvl="0"/>
            <a:r>
              <a:rPr lang="ru-RU" sz="1800" dirty="0" smtClean="0"/>
              <a:t>Содержание опыта:</a:t>
            </a:r>
          </a:p>
          <a:p>
            <a:pPr lvl="0">
              <a:buNone/>
            </a:pPr>
            <a:r>
              <a:rPr lang="ru-RU" sz="1800" dirty="0" smtClean="0"/>
              <a:t>Примеры разработок  форм образовательной деятельности;</a:t>
            </a:r>
          </a:p>
          <a:p>
            <a:pPr lvl="0">
              <a:buNone/>
            </a:pPr>
            <a:r>
              <a:rPr lang="ru-RU" sz="1800" dirty="0" smtClean="0"/>
              <a:t>Планирование;</a:t>
            </a:r>
          </a:p>
          <a:p>
            <a:pPr lvl="0">
              <a:buNone/>
            </a:pPr>
            <a:r>
              <a:rPr lang="ru-RU" sz="1800" dirty="0" smtClean="0"/>
              <a:t>Аналитические материалы ,  свидетельствующие  об эффективности  профессионального опыта;</a:t>
            </a:r>
          </a:p>
          <a:p>
            <a:pPr lvl="0"/>
            <a:r>
              <a:rPr lang="ru-RU" sz="1800" dirty="0" smtClean="0"/>
              <a:t>Заключение.  Ключевые выводы и обобщения, способы распространения  опыта, определение перспектив и дальнейших задач.</a:t>
            </a:r>
          </a:p>
          <a:p>
            <a:pPr lvl="0"/>
            <a:r>
              <a:rPr lang="ru-RU" sz="1800" dirty="0" smtClean="0"/>
              <a:t>Список литературы.</a:t>
            </a:r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Требования к оформлению компьютерной презентации практических достижений профессиональной деятельности (личного вклада в развитие образования) педагогического работника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1. Единый стиль оформления, четкая структура каждого слайда. </a:t>
            </a:r>
          </a:p>
          <a:p>
            <a:pPr>
              <a:buNone/>
            </a:pPr>
            <a:r>
              <a:rPr lang="ru-RU" sz="1800" dirty="0" smtClean="0"/>
              <a:t>2. Оптимальное количество слайдов - 15. При условии использования иллюстративного материала количество слайдов может быть увеличено до 20.</a:t>
            </a:r>
          </a:p>
          <a:p>
            <a:pPr>
              <a:buNone/>
            </a:pPr>
            <a:r>
              <a:rPr lang="ru-RU" sz="1800" dirty="0" smtClean="0"/>
              <a:t>3. Оправданное использование анимации, видеовставок, звуковых фрагментов и т.п. Выбранные эффекты не должны отвлекать внимание экспертов, а акцентировать основные содержательные моменты выступления. </a:t>
            </a:r>
          </a:p>
          <a:p>
            <a:pPr>
              <a:buNone/>
            </a:pPr>
            <a:r>
              <a:rPr lang="ru-RU" sz="1800" dirty="0" smtClean="0"/>
              <a:t>4. Для удобства навигации и оптимизации материала рекомендуется использовать гиперссылки. </a:t>
            </a:r>
          </a:p>
          <a:p>
            <a:pPr>
              <a:buNone/>
            </a:pPr>
            <a:r>
              <a:rPr lang="ru-RU" sz="1800" dirty="0" smtClean="0"/>
              <a:t>5. Шрифт для заголовка – не менее 24, для информации – не менее 18.</a:t>
            </a:r>
          </a:p>
          <a:p>
            <a:pPr>
              <a:buNone/>
            </a:pPr>
            <a:r>
              <a:rPr lang="ru-RU" sz="1800" dirty="0" smtClean="0"/>
              <a:t> </a:t>
            </a:r>
          </a:p>
          <a:p>
            <a:pPr>
              <a:buNone/>
            </a:pPr>
            <a:r>
              <a:rPr lang="ru-RU" sz="1800" dirty="0" smtClean="0"/>
              <a:t>6. Текст презентации должен быть представлен ключевыми словами и фразами. Содержание презентации не дублирует, а дополняет и иллюстрирует устное выступление. </a:t>
            </a:r>
          </a:p>
          <a:p>
            <a:pPr>
              <a:buNone/>
            </a:pPr>
            <a:r>
              <a:rPr lang="ru-RU" sz="1800" dirty="0" smtClean="0"/>
              <a:t>7. Иллюстративные материалы соответствуют содержанию презентации практических достижений профессиональной деятельности (личного вклада в развитие образования) педагогического работника.</a:t>
            </a:r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1441</Words>
  <Application>Microsoft Office PowerPoint</Application>
  <PresentationFormat>Экран (4:3)</PresentationFormat>
  <Paragraphs>128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Компьютерная презентация практических достижений профессиональной деятельности  (личного вклада в развитие образования) педагогического работника ДОУ   </vt:lpstr>
      <vt:lpstr>Слайд 2</vt:lpstr>
      <vt:lpstr>ПРИМЕРНАЯ СТРУКТУРА КОМЬЮТЕРНОЙ ПРЕЗЕНТАЦИИ</vt:lpstr>
      <vt:lpstr>Слайд 4</vt:lpstr>
      <vt:lpstr>Слайд 5</vt:lpstr>
      <vt:lpstr>Слайд 6</vt:lpstr>
      <vt:lpstr>Слайд 7</vt:lpstr>
      <vt:lpstr>Структура и содержание компьютерной презентации практических достижений  профессиональной деятельности педагога  (для учителей русского языка, литературы, ИЗО, МХК, музыки). </vt:lpstr>
      <vt:lpstr>Требования к оформлению компьютерной презентации практических достижений профессиональной деятельности (личного вклада в развитие образования) педагогического работника</vt:lpstr>
      <vt:lpstr>Слайд 10</vt:lpstr>
      <vt:lpstr>Критерии оценки компьютерной презентации практических достижений профессиональной деятельности (личного вклада в развитие образования) педагогического работника  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Компьютерная презентация практических достижений профессиональной деятельности  (личного вклада в развитие образования) педагогического работника   </dc:title>
  <cp:lastModifiedBy>Acer</cp:lastModifiedBy>
  <cp:revision>38</cp:revision>
  <cp:lastPrinted>2014-12-19T11:10:41Z</cp:lastPrinted>
  <dcterms:modified xsi:type="dcterms:W3CDTF">2014-12-24T12:30:57Z</dcterms:modified>
</cp:coreProperties>
</file>