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Интернет- ресурс педагогического работника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На основе Методических рекомендаций  НИРО по оценке профессиональной деятельности </a:t>
            </a:r>
            <a:endParaRPr lang="ru-RU" dirty="0" smtClean="0"/>
          </a:p>
          <a:p>
            <a:r>
              <a:rPr lang="ru-RU" b="1" dirty="0" smtClean="0"/>
              <a:t>педагогических работников </a:t>
            </a:r>
            <a:endParaRPr lang="ru-RU" dirty="0" smtClean="0"/>
          </a:p>
          <a:p>
            <a:r>
              <a:rPr lang="ru-RU" b="1" dirty="0" smtClean="0"/>
              <a:t>в целях установления квалификационной категории</a:t>
            </a:r>
            <a:endParaRPr lang="ru-RU" dirty="0" smtClean="0"/>
          </a:p>
          <a:p>
            <a:r>
              <a:rPr lang="ru-RU" b="1" dirty="0" smtClean="0"/>
              <a:t> на основе результатов их работы (2014)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66936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6.  </a:t>
            </a:r>
            <a:r>
              <a:rPr lang="ru-RU" dirty="0" smtClean="0">
                <a:solidFill>
                  <a:srgbClr val="FF0000"/>
                </a:solidFill>
              </a:rPr>
              <a:t>Технологичность и репрезентативность (возможность заимствования) </a:t>
            </a:r>
            <a:r>
              <a:rPr lang="ru-RU" dirty="0" smtClean="0"/>
              <a:t>педагогического опыта: представлена система деятельности педагога: от концепции к программам, затем к планам, вслед за этим к конкретным образцам педагогической деятельности, ее результатам и эффектам, способам их диагностики</a:t>
            </a:r>
          </a:p>
          <a:p>
            <a:pPr>
              <a:buNone/>
            </a:pPr>
            <a:r>
              <a:rPr lang="ru-RU" dirty="0" smtClean="0"/>
              <a:t>7.   </a:t>
            </a:r>
            <a:r>
              <a:rPr lang="ru-RU" dirty="0" smtClean="0">
                <a:solidFill>
                  <a:srgbClr val="FF0000"/>
                </a:solidFill>
              </a:rPr>
              <a:t>Информационная компетентность автора </a:t>
            </a:r>
            <a:r>
              <a:rPr lang="ru-RU" dirty="0" smtClean="0"/>
              <a:t>интернет – ресурса: надежность (ссылки на авторитетные источники и аргументация собственным опытом) и современность представленной информации; </a:t>
            </a:r>
            <a:r>
              <a:rPr lang="ru-RU" dirty="0" err="1" smtClean="0"/>
              <a:t>культуросообразность</a:t>
            </a:r>
            <a:r>
              <a:rPr lang="ru-RU" dirty="0" smtClean="0"/>
              <a:t> информации (ее соответствие возрасту и уровню восприятия конкретных адресатов, влияние на развитие всех участников интернет – общения); объективность информации (влияние на формирование целостного плюралистического взгляда на реальность)</a:t>
            </a:r>
          </a:p>
          <a:p>
            <a:pPr>
              <a:buNone/>
            </a:pPr>
            <a:r>
              <a:rPr lang="ru-RU" dirty="0" smtClean="0"/>
              <a:t>8.   </a:t>
            </a:r>
            <a:r>
              <a:rPr lang="ru-RU" dirty="0" smtClean="0">
                <a:solidFill>
                  <a:srgbClr val="FF0000"/>
                </a:solidFill>
              </a:rPr>
              <a:t>Демонстрация способности аттестуемого к анализу, </a:t>
            </a:r>
            <a:r>
              <a:rPr lang="ru-RU" dirty="0" smtClean="0"/>
              <a:t>осмыслению и представлению своей педагогической деятельности: описание результатов собственной педагогической деятельности по актуальным проблемам современного образования, аналитическое представление ее эффективности, продуктивности и перспективности</a:t>
            </a:r>
          </a:p>
          <a:p>
            <a:pPr>
              <a:buNone/>
            </a:pPr>
            <a:r>
              <a:rPr lang="ru-RU" dirty="0" smtClean="0"/>
              <a:t>9.    Доступность информации и </a:t>
            </a:r>
            <a:r>
              <a:rPr lang="ru-RU" dirty="0" smtClean="0">
                <a:solidFill>
                  <a:srgbClr val="FF0000"/>
                </a:solidFill>
              </a:rPr>
              <a:t>удобство пользования интернет - ресурсом: </a:t>
            </a:r>
            <a:r>
              <a:rPr lang="ru-RU" dirty="0" smtClean="0"/>
              <a:t>единство дизайна и структуры меню на всех страницах; ссылки на сторонние ресурсы, указание формата и/или размера скачиваемых файлов либо других способов явного обозначения скачиваемых файлов (при необходимости); доступность  релевантного поиска;  возможность оставлять комментарии к представленному материалу, отсутствие грамматических ошибок; соблюдение речевой культуры и культуры межличностных отношений участников интернет – общения.  </a:t>
            </a:r>
          </a:p>
          <a:p>
            <a:pPr>
              <a:buNone/>
            </a:pPr>
            <a:r>
              <a:rPr lang="ru-RU" dirty="0" smtClean="0"/>
              <a:t>10.   </a:t>
            </a:r>
            <a:r>
              <a:rPr lang="ru-RU" dirty="0" smtClean="0">
                <a:solidFill>
                  <a:srgbClr val="FF0000"/>
                </a:solidFill>
              </a:rPr>
              <a:t>Эстетика интернет – ресурса: </a:t>
            </a:r>
            <a:r>
              <a:rPr lang="ru-RU" dirty="0" smtClean="0"/>
              <a:t>оригинальность стиля, адекватность цветового решения, корректность обработки графики, разумность скорости загрузки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Система оценки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0 баллов – критерий не представлен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1 балл – критерий представлен частично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2 балла – критерий представлен на допустимом уровне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3 балла – критерий полностью представлен в интернет – ресурсе педагогического работника.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i="1" dirty="0" smtClean="0"/>
              <a:t>Первая квалификационная категория – от 21 до 23 баллов (70% и более)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 рамках аттестации </a:t>
            </a:r>
            <a:r>
              <a:rPr lang="ru-RU" dirty="0" smtClean="0">
                <a:solidFill>
                  <a:srgbClr val="FF0000"/>
                </a:solidFill>
              </a:rPr>
              <a:t>интернет-ресурс</a:t>
            </a:r>
            <a:r>
              <a:rPr lang="ru-RU" dirty="0" smtClean="0"/>
              <a:t> выступает в качестве вариативной формы представления личного вклада педагогического работника в развитие образования (</a:t>
            </a:r>
            <a:r>
              <a:rPr lang="ru-RU" dirty="0" smtClean="0">
                <a:solidFill>
                  <a:srgbClr val="FF0000"/>
                </a:solidFill>
              </a:rPr>
              <a:t>наряду с компьютерной презентацией</a:t>
            </a:r>
            <a:r>
              <a:rPr lang="ru-RU" dirty="0" smtClean="0"/>
              <a:t>) и может существовать </a:t>
            </a:r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ru-RU" dirty="0" smtClean="0"/>
              <a:t>следующих </a:t>
            </a:r>
            <a:r>
              <a:rPr lang="ru-RU" dirty="0" smtClean="0">
                <a:solidFill>
                  <a:srgbClr val="FF0000"/>
                </a:solidFill>
              </a:rPr>
              <a:t>форматах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персональный сайт </a:t>
            </a:r>
            <a:r>
              <a:rPr lang="ru-RU" dirty="0" smtClean="0"/>
              <a:t>педагога;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персональная страница педагога на сайте образовательной организации</a:t>
            </a:r>
            <a:r>
              <a:rPr lang="ru-RU" dirty="0" smtClean="0"/>
              <a:t>, в которой осуществляется его профессиональная деятельность.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Нормативно-правовые основы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Интернет-ресурс педагогического работника должен соответствовать следующим положениям приказа </a:t>
            </a:r>
            <a:r>
              <a:rPr lang="ru-RU" dirty="0" err="1" smtClean="0"/>
              <a:t>Рособрнадзора</a:t>
            </a:r>
            <a:r>
              <a:rPr lang="ru-RU" dirty="0" smtClean="0"/>
              <a:t> от 29.05.2014   N 785 «Об утверждении требований к структуре официального сайта образовательной организации в информационно-телекоммуникационной сети "Интернет" и формату представления на нем информации»: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/>
              <a:t>- файлы </a:t>
            </a:r>
            <a:r>
              <a:rPr lang="ru-RU" dirty="0" smtClean="0"/>
              <a:t>документов представляются на сайте в форматах </a:t>
            </a:r>
            <a:r>
              <a:rPr lang="ru-RU" dirty="0" err="1" smtClean="0"/>
              <a:t>Portable</a:t>
            </a:r>
            <a:r>
              <a:rPr lang="ru-RU" dirty="0" smtClean="0"/>
              <a:t> </a:t>
            </a:r>
            <a:r>
              <a:rPr lang="ru-RU" dirty="0" err="1" smtClean="0"/>
              <a:t>Document</a:t>
            </a:r>
            <a:r>
              <a:rPr lang="ru-RU" dirty="0" smtClean="0"/>
              <a:t> </a:t>
            </a:r>
            <a:r>
              <a:rPr lang="ru-RU" dirty="0" err="1" smtClean="0"/>
              <a:t>Files</a:t>
            </a:r>
            <a:r>
              <a:rPr lang="ru-RU" dirty="0" smtClean="0"/>
              <a:t> (.</a:t>
            </a:r>
            <a:r>
              <a:rPr lang="ru-RU" dirty="0" err="1" smtClean="0"/>
              <a:t>pdf</a:t>
            </a:r>
            <a:r>
              <a:rPr lang="ru-RU" dirty="0" smtClean="0"/>
              <a:t>), </a:t>
            </a:r>
            <a:r>
              <a:rPr lang="ru-RU" dirty="0" err="1" smtClean="0"/>
              <a:t>Microsoft</a:t>
            </a:r>
            <a:r>
              <a:rPr lang="ru-RU" dirty="0" smtClean="0"/>
              <a:t> </a:t>
            </a:r>
            <a:r>
              <a:rPr lang="ru-RU" dirty="0" err="1" smtClean="0"/>
              <a:t>Word</a:t>
            </a:r>
            <a:r>
              <a:rPr lang="ru-RU" dirty="0" smtClean="0"/>
              <a:t> / </a:t>
            </a:r>
            <a:r>
              <a:rPr lang="ru-RU" dirty="0" err="1" smtClean="0"/>
              <a:t>Microsofr</a:t>
            </a:r>
            <a:r>
              <a:rPr lang="ru-RU" dirty="0" smtClean="0"/>
              <a:t> </a:t>
            </a:r>
            <a:r>
              <a:rPr lang="ru-RU" dirty="0" err="1" smtClean="0"/>
              <a:t>Excel</a:t>
            </a:r>
            <a:r>
              <a:rPr lang="ru-RU" dirty="0" smtClean="0"/>
              <a:t> (.</a:t>
            </a:r>
            <a:r>
              <a:rPr lang="ru-RU" dirty="0" err="1" smtClean="0"/>
              <a:t>doc</a:t>
            </a:r>
            <a:r>
              <a:rPr lang="ru-RU" dirty="0" smtClean="0"/>
              <a:t>, .</a:t>
            </a:r>
            <a:r>
              <a:rPr lang="ru-RU" dirty="0" err="1" smtClean="0"/>
              <a:t>docx</a:t>
            </a:r>
            <a:r>
              <a:rPr lang="ru-RU" dirty="0" smtClean="0"/>
              <a:t>, .</a:t>
            </a:r>
            <a:r>
              <a:rPr lang="ru-RU" dirty="0" err="1" smtClean="0"/>
              <a:t>xls</a:t>
            </a:r>
            <a:r>
              <a:rPr lang="ru-RU" dirty="0" smtClean="0"/>
              <a:t>, .</a:t>
            </a:r>
            <a:r>
              <a:rPr lang="ru-RU" dirty="0" err="1" smtClean="0"/>
              <a:t>xlsx</a:t>
            </a:r>
            <a:r>
              <a:rPr lang="ru-RU" dirty="0" smtClean="0"/>
              <a:t>), </a:t>
            </a:r>
            <a:r>
              <a:rPr lang="ru-RU" dirty="0" err="1" smtClean="0"/>
              <a:t>Open</a:t>
            </a:r>
            <a:r>
              <a:rPr lang="ru-RU" dirty="0" smtClean="0"/>
              <a:t> </a:t>
            </a:r>
            <a:r>
              <a:rPr lang="ru-RU" dirty="0" err="1" smtClean="0"/>
              <a:t>Document</a:t>
            </a:r>
            <a:r>
              <a:rPr lang="ru-RU" dirty="0" smtClean="0"/>
              <a:t> </a:t>
            </a:r>
            <a:r>
              <a:rPr lang="ru-RU" dirty="0" err="1" smtClean="0"/>
              <a:t>Files</a:t>
            </a:r>
            <a:r>
              <a:rPr lang="ru-RU" dirty="0" smtClean="0"/>
              <a:t> (.</a:t>
            </a:r>
            <a:r>
              <a:rPr lang="ru-RU" dirty="0" err="1" smtClean="0"/>
              <a:t>odt</a:t>
            </a:r>
            <a:r>
              <a:rPr lang="ru-RU" dirty="0" smtClean="0"/>
              <a:t>, .</a:t>
            </a:r>
            <a:r>
              <a:rPr lang="ru-RU" dirty="0" err="1" smtClean="0"/>
              <a:t>ods</a:t>
            </a:r>
            <a:r>
              <a:rPr lang="ru-RU" dirty="0" smtClean="0"/>
              <a:t>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ru-RU" dirty="0" smtClean="0"/>
              <a:t>максимальный размер размещаемого файла не должен превышать 15 </a:t>
            </a:r>
            <a:r>
              <a:rPr lang="ru-RU" dirty="0" err="1" smtClean="0"/>
              <a:t>мб</a:t>
            </a:r>
            <a:r>
              <a:rPr lang="ru-RU" dirty="0" smtClean="0"/>
              <a:t>. Если размер файла превышает максимальное значение, то он должен быть разделен на несколько частей (файлов), размер которых не должен превышать максимальное значение размера файла;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сканирование документа должно быть выполнено с разрешением не менее 75 </a:t>
            </a:r>
            <a:r>
              <a:rPr lang="ru-RU" dirty="0" err="1" smtClean="0"/>
              <a:t>dpi</a:t>
            </a:r>
            <a:r>
              <a:rPr lang="ru-RU" dirty="0" smtClean="0"/>
              <a:t>;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отсканированный текст в электронной копии документа должен быть читаемым;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информация представляется на сайте в текстовом и (или) табличном формате, обеспечивающем ее автоматическую обработку (машиночитаемый формат) в целях повторного использования без предварительного изменения человеком.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3.6. Подраздел "Руководство. Педагогический (научно-педагогический) состав".</a:t>
            </a:r>
          </a:p>
          <a:p>
            <a:pPr>
              <a:buNone/>
            </a:pPr>
            <a:r>
              <a:rPr lang="ru-RU" dirty="0" smtClean="0"/>
              <a:t>б</a:t>
            </a:r>
            <a:r>
              <a:rPr lang="ru-RU" dirty="0" smtClean="0"/>
              <a:t>) о персональном составе педагогических работников с указанием уровня образования, квалификации и опыта работы, в том числе фамилию, имя, отчество (при наличии) работника, занимаемую должность (должности), преподаваемые дисциплины, ученую степень (при наличии), ученое звание (при наличии), наименование направления подготовки и (или) специальности, данные о повышении квалификации и (или) профессиональной переподготовке (при наличии), общий стаж работы, стаж работы по специальности.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3.4. Подраздел "Образование".</a:t>
            </a:r>
          </a:p>
          <a:p>
            <a:pPr algn="just">
              <a:buNone/>
            </a:pPr>
            <a:r>
              <a:rPr lang="ru-RU" dirty="0" smtClean="0"/>
              <a:t>Подраздел должен содержать информацию о реализуемых уровнях образования, о формах обучения, нормативных сроках обучения, </a:t>
            </a:r>
            <a:r>
              <a:rPr lang="ru-RU" dirty="0" smtClean="0"/>
              <a:t>…  об </a:t>
            </a:r>
            <a:r>
              <a:rPr lang="ru-RU" dirty="0" smtClean="0"/>
              <a:t>аннотации к рабочим программам дисциплин (по каждой дисциплине в составе образовательной программы) с приложением их копий (при наличии), </a:t>
            </a:r>
            <a:r>
              <a:rPr lang="ru-RU" dirty="0" smtClean="0"/>
              <a:t>… о </a:t>
            </a:r>
            <a:r>
              <a:rPr lang="ru-RU" dirty="0" smtClean="0"/>
              <a:t>методических и об иных документах, разработанных образовательной организацией для обеспечения образовательного процесса, о реализуемых образовательных </a:t>
            </a:r>
            <a:r>
              <a:rPr lang="ru-RU" dirty="0" smtClean="0"/>
              <a:t>программах.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Требования к Интернет-ресурсу как аттестационной форме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900" dirty="0" smtClean="0"/>
              <a:t>Интернет-ресурс педагогического работника должен отражать:</a:t>
            </a:r>
          </a:p>
          <a:p>
            <a:pPr>
              <a:buNone/>
            </a:pPr>
            <a:r>
              <a:rPr lang="ru-RU" sz="2900" dirty="0" smtClean="0"/>
              <a:t>1. Информацию об авторе и его педагогической деятельности</a:t>
            </a:r>
            <a:r>
              <a:rPr lang="ru-RU" sz="2900" b="1" dirty="0" smtClean="0"/>
              <a:t>: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- должность, место работы, образование, квалификация;</a:t>
            </a:r>
          </a:p>
          <a:p>
            <a:pPr>
              <a:buNone/>
            </a:pPr>
            <a:r>
              <a:rPr lang="ru-RU" sz="2900" dirty="0" smtClean="0"/>
              <a:t>- краткая биография;</a:t>
            </a:r>
          </a:p>
          <a:p>
            <a:pPr>
              <a:buNone/>
            </a:pPr>
            <a:r>
              <a:rPr lang="ru-RU" sz="2900" dirty="0" smtClean="0"/>
              <a:t>- электронный </a:t>
            </a:r>
            <a:r>
              <a:rPr lang="ru-RU" sz="2900" dirty="0" err="1" smtClean="0"/>
              <a:t>портфолио</a:t>
            </a:r>
            <a:r>
              <a:rPr lang="ru-RU" sz="2900" dirty="0" smtClean="0"/>
              <a:t>: достижения, награды, публикации;</a:t>
            </a:r>
          </a:p>
          <a:p>
            <a:pPr>
              <a:buNone/>
            </a:pPr>
            <a:r>
              <a:rPr lang="ru-RU" sz="2900" dirty="0" smtClean="0"/>
              <a:t>- фотографии, статьи, видео об авторе;</a:t>
            </a:r>
          </a:p>
          <a:p>
            <a:pPr lvl="0">
              <a:buNone/>
            </a:pPr>
            <a:r>
              <a:rPr lang="ru-RU" sz="2900" dirty="0" smtClean="0"/>
              <a:t>достижения воспитанников: участие в конкурсах, проектах.</a:t>
            </a:r>
          </a:p>
          <a:p>
            <a:pPr lvl="0">
              <a:buNone/>
            </a:pP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2. Методический аспект профессиональной педагогической деятельности: </a:t>
            </a:r>
          </a:p>
          <a:p>
            <a:pPr>
              <a:buNone/>
            </a:pPr>
            <a:r>
              <a:rPr lang="ru-RU" sz="2900" dirty="0" smtClean="0"/>
              <a:t>- методические материалы;</a:t>
            </a:r>
          </a:p>
          <a:p>
            <a:pPr>
              <a:buNone/>
            </a:pPr>
            <a:r>
              <a:rPr lang="ru-RU" sz="2900" dirty="0" smtClean="0"/>
              <a:t>-дидактические материалы (в том числе по моделированию РППС)</a:t>
            </a:r>
          </a:p>
          <a:p>
            <a:pPr>
              <a:buNone/>
            </a:pPr>
            <a:r>
              <a:rPr lang="ru-RU" sz="2900" dirty="0" smtClean="0"/>
              <a:t>- образцы работ воспитанников, </a:t>
            </a:r>
            <a:r>
              <a:rPr lang="ru-RU" sz="2900" dirty="0" err="1" smtClean="0"/>
              <a:t>фотоотчетов</a:t>
            </a:r>
            <a:r>
              <a:rPr lang="ru-RU" sz="2900" dirty="0" smtClean="0"/>
              <a:t> по итогам образовательной темы/проекта.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200" dirty="0" smtClean="0"/>
              <a:t>3. Интерактивные формы общения с семьями воспитанников и обратной связи</a:t>
            </a:r>
          </a:p>
          <a:p>
            <a:pPr>
              <a:buNone/>
            </a:pPr>
            <a:r>
              <a:rPr lang="ru-RU" sz="2200" dirty="0" smtClean="0"/>
              <a:t>- контактная информация, </a:t>
            </a:r>
            <a:r>
              <a:rPr lang="ru-RU" sz="2200" dirty="0" err="1" smtClean="0"/>
              <a:t>e-mail</a:t>
            </a:r>
            <a:r>
              <a:rPr lang="ru-RU" sz="2200" dirty="0" smtClean="0"/>
              <a:t>, ссылки на профили в социальных сетях, если такие имеются;</a:t>
            </a:r>
          </a:p>
          <a:p>
            <a:pPr>
              <a:buNone/>
            </a:pPr>
            <a:r>
              <a:rPr lang="ru-RU" sz="2200" dirty="0" smtClean="0"/>
              <a:t>- форум, чат или </a:t>
            </a:r>
            <a:r>
              <a:rPr lang="ru-RU" sz="2200" dirty="0" err="1" smtClean="0"/>
              <a:t>блог</a:t>
            </a:r>
            <a:r>
              <a:rPr lang="ru-RU" sz="2200" dirty="0" smtClean="0"/>
              <a:t>;</a:t>
            </a:r>
          </a:p>
          <a:p>
            <a:pPr>
              <a:buNone/>
            </a:pPr>
            <a:r>
              <a:rPr lang="ru-RU" sz="2200" dirty="0" smtClean="0"/>
              <a:t>- гостевая книга, отзывы посетителей;</a:t>
            </a:r>
          </a:p>
          <a:p>
            <a:pPr>
              <a:buNone/>
            </a:pPr>
            <a:r>
              <a:rPr lang="ru-RU" sz="2200" dirty="0" smtClean="0"/>
              <a:t>- опросы;</a:t>
            </a:r>
          </a:p>
          <a:p>
            <a:pPr>
              <a:buFontTx/>
              <a:buChar char="-"/>
            </a:pPr>
            <a:r>
              <a:rPr lang="ru-RU" sz="2200" dirty="0" smtClean="0"/>
              <a:t>новостная лента.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4. Нормативно-правовую базу профессиональной педагогической деятельности:</a:t>
            </a:r>
          </a:p>
          <a:p>
            <a:pPr>
              <a:buNone/>
            </a:pPr>
            <a:r>
              <a:rPr lang="ru-RU" sz="2200" dirty="0" smtClean="0"/>
              <a:t>- ссылки на основные нормативные документы, отражающие требования к содержанию и результатам по направлению профессиональной педагогической деятельности;</a:t>
            </a:r>
          </a:p>
          <a:p>
            <a:pPr>
              <a:buNone/>
            </a:pPr>
            <a:r>
              <a:rPr lang="ru-RU" sz="2200" dirty="0" smtClean="0"/>
              <a:t>- информация об используемых в работе  учебно-методических комплексах, педагогических технологиях и т.п.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Критерии оценки интернет - ресурса педагогического работника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4200" i="1" dirty="0" smtClean="0"/>
              <a:t>.  </a:t>
            </a:r>
            <a:r>
              <a:rPr lang="ru-RU" sz="4200" dirty="0" smtClean="0">
                <a:solidFill>
                  <a:srgbClr val="FF0000"/>
                </a:solidFill>
              </a:rPr>
              <a:t>Актуальность и социально-педагогическая значимость </a:t>
            </a:r>
            <a:r>
              <a:rPr lang="ru-RU" sz="4200" dirty="0" smtClean="0"/>
              <a:t>представляемого в материалах </a:t>
            </a:r>
            <a:r>
              <a:rPr lang="ru-RU" sz="4200" dirty="0" err="1" smtClean="0"/>
              <a:t>интернет-ресурса</a:t>
            </a:r>
            <a:r>
              <a:rPr lang="ru-RU" sz="4200" dirty="0" smtClean="0"/>
              <a:t> личного вклада педагогического работника в развитие образования</a:t>
            </a:r>
          </a:p>
          <a:p>
            <a:pPr>
              <a:buNone/>
            </a:pPr>
            <a:r>
              <a:rPr lang="ru-RU" sz="4200" dirty="0" smtClean="0"/>
              <a:t>2. </a:t>
            </a:r>
            <a:r>
              <a:rPr lang="ru-RU" sz="4200" dirty="0" smtClean="0">
                <a:solidFill>
                  <a:srgbClr val="FF0000"/>
                </a:solidFill>
              </a:rPr>
              <a:t>Содержательная насыщенность и тематическая организованность </a:t>
            </a:r>
            <a:r>
              <a:rPr lang="ru-RU" sz="4200" dirty="0" smtClean="0"/>
              <a:t>представленной информации: Интернет - ресурс имеет богатое содержание, внутренний смысл, значение для различных участников образовательного процесса; информация четко структурирована по рубрикам, тематическим концентрам</a:t>
            </a:r>
          </a:p>
          <a:p>
            <a:pPr>
              <a:buNone/>
            </a:pPr>
            <a:r>
              <a:rPr lang="ru-RU" sz="4200" dirty="0" smtClean="0"/>
              <a:t>3. </a:t>
            </a:r>
            <a:r>
              <a:rPr lang="ru-RU" sz="4200" dirty="0" smtClean="0">
                <a:solidFill>
                  <a:srgbClr val="FF0000"/>
                </a:solidFill>
              </a:rPr>
              <a:t>Образовательная и методическая ценность </a:t>
            </a:r>
            <a:r>
              <a:rPr lang="ru-RU" sz="4200" dirty="0" smtClean="0"/>
              <a:t>размещенных материалов: представлены как материалы, демонстрирующие новые знания и способы действия в той предметной области, в которой специализируется педагог (и способствующие их освоению), так и методические разработки (сценарии или конспекты, методические рекомендации, памятки и т.п.); оптимальность соотношения количества материалов и частоты их пополнения</a:t>
            </a:r>
          </a:p>
          <a:p>
            <a:pPr>
              <a:buNone/>
            </a:pPr>
            <a:r>
              <a:rPr lang="ru-RU" sz="4200" dirty="0" smtClean="0"/>
              <a:t>4. </a:t>
            </a:r>
            <a:r>
              <a:rPr lang="ru-RU" sz="4200" dirty="0" smtClean="0">
                <a:solidFill>
                  <a:srgbClr val="FF0000"/>
                </a:solidFill>
              </a:rPr>
              <a:t>Оригинальность и новизна представленных разработок</a:t>
            </a:r>
            <a:r>
              <a:rPr lang="ru-RU" sz="4200" dirty="0" smtClean="0"/>
              <a:t>, творческий подход: материалы имеют «авторское лицо», освещают новые идеи, подходы</a:t>
            </a:r>
          </a:p>
          <a:p>
            <a:pPr>
              <a:buNone/>
            </a:pPr>
            <a:r>
              <a:rPr lang="ru-RU" sz="4200" dirty="0" smtClean="0"/>
              <a:t>5.   Создание насыщенной, мотивирующей информационной </a:t>
            </a:r>
            <a:r>
              <a:rPr lang="ru-RU" sz="4200" dirty="0" smtClean="0">
                <a:solidFill>
                  <a:srgbClr val="FF0000"/>
                </a:solidFill>
              </a:rPr>
              <a:t>среды для всех участников образовательного процесса:</a:t>
            </a:r>
            <a:r>
              <a:rPr lang="ru-RU" sz="4200" dirty="0" smtClean="0"/>
              <a:t> наличие мест представления индивидуальных и коллективных достижений, интерактивные формы общения и обратной связи, ориентация материалов на разные группы потребителей образовательной услуги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1036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Интернет- ресурс педагогического работника   </vt:lpstr>
      <vt:lpstr>Слайд 2</vt:lpstr>
      <vt:lpstr>Нормативно-правовые основы</vt:lpstr>
      <vt:lpstr>Слайд 4</vt:lpstr>
      <vt:lpstr>Слайд 5</vt:lpstr>
      <vt:lpstr>Слайд 6</vt:lpstr>
      <vt:lpstr>Требования к Интернет-ресурсу как аттестационной форме</vt:lpstr>
      <vt:lpstr>Слайд 8</vt:lpstr>
      <vt:lpstr>Критерии оценки интернет - ресурса педагогического работника  </vt:lpstr>
      <vt:lpstr>Слайд 10</vt:lpstr>
      <vt:lpstr>Система оценки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Интернет- ресурс педагогического работника   </dc:title>
  <cp:lastModifiedBy>oshmarina.og</cp:lastModifiedBy>
  <cp:revision>13</cp:revision>
  <dcterms:modified xsi:type="dcterms:W3CDTF">2014-12-02T06:40:47Z</dcterms:modified>
</cp:coreProperties>
</file>