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8" r:id="rId3"/>
    <p:sldId id="257" r:id="rId4"/>
    <p:sldId id="258" r:id="rId5"/>
    <p:sldId id="259" r:id="rId6"/>
    <p:sldId id="274" r:id="rId7"/>
    <p:sldId id="260" r:id="rId8"/>
    <p:sldId id="261" r:id="rId9"/>
    <p:sldId id="269" r:id="rId10"/>
    <p:sldId id="264" r:id="rId11"/>
    <p:sldId id="265" r:id="rId12"/>
    <p:sldId id="272" r:id="rId13"/>
    <p:sldId id="266" r:id="rId14"/>
    <p:sldId id="271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4265" autoAdjust="0"/>
    <p:restoredTop sz="94660"/>
  </p:normalViewPr>
  <p:slideViewPr>
    <p:cSldViewPr>
      <p:cViewPr>
        <p:scale>
          <a:sx n="100" d="100"/>
          <a:sy n="100" d="100"/>
        </p:scale>
        <p:origin x="-978" y="10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7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2015-2016</c:v>
                </c:pt>
                <c:pt idx="1">
                  <c:v>2016-2017</c:v>
                </c:pt>
                <c:pt idx="2">
                  <c:v>2017-2018</c:v>
                </c:pt>
                <c:pt idx="3">
                  <c:v>2018-2019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40</c:v>
                </c:pt>
                <c:pt idx="1">
                  <c:v>48</c:v>
                </c:pt>
                <c:pt idx="2">
                  <c:v>51</c:v>
                </c:pt>
                <c:pt idx="3">
                  <c:v>52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8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2015-2016</c:v>
                </c:pt>
                <c:pt idx="1">
                  <c:v>2016-2017</c:v>
                </c:pt>
                <c:pt idx="2">
                  <c:v>2017-2018</c:v>
                </c:pt>
                <c:pt idx="3">
                  <c:v>2018-2019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42</c:v>
                </c:pt>
                <c:pt idx="1">
                  <c:v>42</c:v>
                </c:pt>
                <c:pt idx="2">
                  <c:v>47</c:v>
                </c:pt>
                <c:pt idx="3">
                  <c:v>51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9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2015-2016</c:v>
                </c:pt>
                <c:pt idx="1">
                  <c:v>2016-2017</c:v>
                </c:pt>
                <c:pt idx="2">
                  <c:v>2017-2018</c:v>
                </c:pt>
                <c:pt idx="3">
                  <c:v>2018-2019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36</c:v>
                </c:pt>
                <c:pt idx="1">
                  <c:v>38</c:v>
                </c:pt>
                <c:pt idx="2">
                  <c:v>38</c:v>
                </c:pt>
                <c:pt idx="3">
                  <c:v>39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10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2015-2016</c:v>
                </c:pt>
                <c:pt idx="1">
                  <c:v>2016-2017</c:v>
                </c:pt>
                <c:pt idx="2">
                  <c:v>2017-2018</c:v>
                </c:pt>
                <c:pt idx="3">
                  <c:v>2018-2019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40</c:v>
                </c:pt>
                <c:pt idx="1">
                  <c:v>44</c:v>
                </c:pt>
                <c:pt idx="2">
                  <c:v>44</c:v>
                </c:pt>
                <c:pt idx="3">
                  <c:v>47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11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2015-2016</c:v>
                </c:pt>
                <c:pt idx="1">
                  <c:v>2016-2017</c:v>
                </c:pt>
                <c:pt idx="2">
                  <c:v>2017-2018</c:v>
                </c:pt>
                <c:pt idx="3">
                  <c:v>2018-2019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42</c:v>
                </c:pt>
                <c:pt idx="1">
                  <c:v>44</c:v>
                </c:pt>
                <c:pt idx="2">
                  <c:v>45</c:v>
                </c:pt>
                <c:pt idx="3">
                  <c:v>45</c:v>
                </c:pt>
              </c:numCache>
            </c:numRef>
          </c:val>
        </c:ser>
        <c:axId val="72477696"/>
        <c:axId val="84181760"/>
      </c:barChart>
      <c:catAx>
        <c:axId val="72477696"/>
        <c:scaling>
          <c:orientation val="minMax"/>
        </c:scaling>
        <c:axPos val="b"/>
        <c:tickLblPos val="nextTo"/>
        <c:crossAx val="84181760"/>
        <c:crosses val="autoZero"/>
        <c:auto val="1"/>
        <c:lblAlgn val="ctr"/>
        <c:lblOffset val="100"/>
      </c:catAx>
      <c:valAx>
        <c:axId val="84181760"/>
        <c:scaling>
          <c:orientation val="minMax"/>
        </c:scaling>
        <c:axPos val="l"/>
        <c:majorGridlines/>
        <c:numFmt formatCode="General" sourceLinked="1"/>
        <c:tickLblPos val="nextTo"/>
        <c:crossAx val="7247769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219D-0C5F-41AC-9E29-2DDF34D5B31C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F6F9-46DB-442C-899B-EE56F9137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219D-0C5F-41AC-9E29-2DDF34D5B31C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F6F9-46DB-442C-899B-EE56F9137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219D-0C5F-41AC-9E29-2DDF34D5B31C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F6F9-46DB-442C-899B-EE56F9137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219D-0C5F-41AC-9E29-2DDF34D5B31C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F6F9-46DB-442C-899B-EE56F9137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219D-0C5F-41AC-9E29-2DDF34D5B31C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F6F9-46DB-442C-899B-EE56F9137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219D-0C5F-41AC-9E29-2DDF34D5B31C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F6F9-46DB-442C-899B-EE56F9137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219D-0C5F-41AC-9E29-2DDF34D5B31C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F6F9-46DB-442C-899B-EE56F9137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219D-0C5F-41AC-9E29-2DDF34D5B31C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F6F9-46DB-442C-899B-EE56F9137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219D-0C5F-41AC-9E29-2DDF34D5B31C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F6F9-46DB-442C-899B-EE56F9137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219D-0C5F-41AC-9E29-2DDF34D5B31C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F6F9-46DB-442C-899B-EE56F9137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9219D-0C5F-41AC-9E29-2DDF34D5B31C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DF6F9-46DB-442C-899B-EE56F9137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9219D-0C5F-41AC-9E29-2DDF34D5B31C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DF6F9-46DB-442C-899B-EE56F9137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3100409"/>
          </a:xfrm>
        </p:spPr>
        <p:txBody>
          <a:bodyPr>
            <a:no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200" b="1" dirty="0" smtClean="0">
                <a:solidFill>
                  <a:srgbClr val="0070C0"/>
                </a:solidFill>
              </a:rPr>
              <a:t>Конкурсное задание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 «Методический семинар» 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учителя истории МБОУ  Алдан-Маадырской СОШ 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err="1" smtClean="0">
                <a:solidFill>
                  <a:srgbClr val="0070C0"/>
                </a:solidFill>
              </a:rPr>
              <a:t>Ооржак</a:t>
            </a:r>
            <a:r>
              <a:rPr lang="ru-RU" sz="3200" b="1" dirty="0" smtClean="0">
                <a:solidFill>
                  <a:srgbClr val="0070C0"/>
                </a:solidFill>
              </a:rPr>
              <a:t> Елены </a:t>
            </a:r>
            <a:r>
              <a:rPr lang="ru-RU" sz="3200" b="1" dirty="0" err="1" smtClean="0">
                <a:solidFill>
                  <a:srgbClr val="0070C0"/>
                </a:solidFill>
              </a:rPr>
              <a:t>Чечек-ооловны</a:t>
            </a:r>
            <a:r>
              <a:rPr lang="ru-RU" sz="3200" b="1" dirty="0">
                <a:solidFill>
                  <a:srgbClr val="0070C0"/>
                </a:solidFill>
              </a:rPr>
              <a:t/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429264"/>
            <a:ext cx="7129490" cy="20953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уул\Desktop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Куул\Desktop\img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Качество знаний учащихся за последние 4 года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учащихся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60" y="1285861"/>
          <a:ext cx="8429652" cy="5333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942"/>
                <a:gridCol w="1404942"/>
                <a:gridCol w="1404942"/>
                <a:gridCol w="1404942"/>
                <a:gridCol w="1404942"/>
                <a:gridCol w="1404942"/>
              </a:tblGrid>
              <a:tr h="1150779">
                <a:tc>
                  <a:txBody>
                    <a:bodyPr/>
                    <a:lstStyle/>
                    <a:p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ФИО участника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Конференции, олимпиады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Итоги в </a:t>
                      </a:r>
                      <a:r>
                        <a:rPr lang="ru-RU" dirty="0" err="1" smtClean="0"/>
                        <a:t>кожууне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0690">
                <a:tc>
                  <a:txBody>
                    <a:bodyPr/>
                    <a:lstStyle/>
                    <a:p>
                      <a:r>
                        <a:rPr lang="ru-RU" dirty="0" smtClean="0"/>
                        <a:t>2017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Ооржак </a:t>
                      </a:r>
                      <a:r>
                        <a:rPr lang="ru-RU" dirty="0" err="1" smtClean="0"/>
                        <a:t>Айслана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r>
                        <a:rPr lang="ru-RU" baseline="0" dirty="0" smtClean="0"/>
                        <a:t>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0690">
                <a:tc>
                  <a:txBody>
                    <a:bodyPr/>
                    <a:lstStyle/>
                    <a:p>
                      <a:r>
                        <a:rPr lang="ru-RU" dirty="0" smtClean="0"/>
                        <a:t>2017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Монгуш </a:t>
                      </a:r>
                      <a:r>
                        <a:rPr lang="ru-RU" dirty="0" err="1" smtClean="0"/>
                        <a:t>Айза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0690">
                <a:tc>
                  <a:txBody>
                    <a:bodyPr/>
                    <a:lstStyle/>
                    <a:p>
                      <a:r>
                        <a:rPr lang="ru-RU" dirty="0" smtClean="0"/>
                        <a:t>2017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Ооржак </a:t>
                      </a:r>
                      <a:r>
                        <a:rPr lang="ru-RU" dirty="0" err="1" smtClean="0"/>
                        <a:t>Алдынай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0690">
                <a:tc>
                  <a:txBody>
                    <a:bodyPr/>
                    <a:lstStyle/>
                    <a:p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Монгуш </a:t>
                      </a:r>
                      <a:r>
                        <a:rPr lang="ru-RU" dirty="0" err="1" smtClean="0"/>
                        <a:t>Ачыты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0690">
                <a:tc>
                  <a:txBody>
                    <a:bodyPr/>
                    <a:lstStyle/>
                    <a:p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Ооржак </a:t>
                      </a:r>
                      <a:r>
                        <a:rPr lang="ru-RU" dirty="0" err="1" smtClean="0"/>
                        <a:t>Алдынай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8966">
                <a:tc>
                  <a:txBody>
                    <a:bodyPr/>
                    <a:lstStyle/>
                    <a:p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Ондар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Айза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право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Проектная деятельность учащихся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00100" y="1928802"/>
          <a:ext cx="7215239" cy="46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521"/>
                <a:gridCol w="899558"/>
                <a:gridCol w="1202540"/>
                <a:gridCol w="1202540"/>
                <a:gridCol w="1202540"/>
                <a:gridCol w="1202540"/>
              </a:tblGrid>
              <a:tr h="1072604">
                <a:tc>
                  <a:txBody>
                    <a:bodyPr/>
                    <a:lstStyle/>
                    <a:p>
                      <a:r>
                        <a:rPr lang="ru-RU" dirty="0" smtClean="0"/>
                        <a:t>Фамилия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Назва-е</a:t>
                      </a:r>
                      <a:r>
                        <a:rPr lang="ru-RU" baseline="0" dirty="0" smtClean="0"/>
                        <a:t> мероприятия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</a:tr>
              <a:tr h="670378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Ооржак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Айслана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 </a:t>
                      </a:r>
                      <a:r>
                        <a:rPr lang="ru-RU" dirty="0" err="1" smtClean="0"/>
                        <a:t>кл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«Шаг в будущее»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кожууннный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2016</a:t>
                      </a:r>
                      <a:endParaRPr lang="ru-RU" dirty="0"/>
                    </a:p>
                  </a:txBody>
                  <a:tcPr/>
                </a:tc>
              </a:tr>
              <a:tr h="670378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Ооржак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Аялга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 </a:t>
                      </a:r>
                      <a:r>
                        <a:rPr lang="ru-RU" dirty="0" err="1" smtClean="0"/>
                        <a:t>кл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Заочный проект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республ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2016</a:t>
                      </a:r>
                      <a:endParaRPr lang="ru-RU" dirty="0"/>
                    </a:p>
                  </a:txBody>
                  <a:tcPr/>
                </a:tc>
              </a:tr>
              <a:tr h="469264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Ооржак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Алдынай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 </a:t>
                      </a:r>
                      <a:r>
                        <a:rPr lang="ru-RU" dirty="0" err="1" smtClean="0"/>
                        <a:t>кл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«Отечество»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кожуун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2017</a:t>
                      </a:r>
                      <a:endParaRPr lang="ru-RU" dirty="0"/>
                    </a:p>
                  </a:txBody>
                  <a:tcPr/>
                </a:tc>
              </a:tr>
              <a:tr h="871491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Ооржак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айырана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 </a:t>
                      </a:r>
                      <a:r>
                        <a:rPr lang="ru-RU" dirty="0" err="1" smtClean="0"/>
                        <a:t>кл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НПК  по краеведению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республ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/>
                </a:tc>
              </a:tr>
              <a:tr h="469264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Донгак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Аяша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 </a:t>
                      </a:r>
                      <a:r>
                        <a:rPr lang="ru-RU" dirty="0" err="1" smtClean="0"/>
                        <a:t>кл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«Отечество»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кожуун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1.Повышение мотивации изучения предмета.</a:t>
            </a:r>
          </a:p>
          <a:p>
            <a:r>
              <a:rPr lang="ru-RU" dirty="0" smtClean="0"/>
              <a:t>2.Положительная динамика уровня </a:t>
            </a:r>
            <a:r>
              <a:rPr lang="ru-RU" dirty="0" err="1" smtClean="0"/>
              <a:t>обученности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3.Положительная динамика формирования ключевых компетенций.</a:t>
            </a:r>
          </a:p>
          <a:p>
            <a:endParaRPr lang="ru-RU" dirty="0" smtClean="0"/>
          </a:p>
          <a:p>
            <a:r>
              <a:rPr lang="ru-RU" smtClean="0"/>
              <a:t>4.Рост </a:t>
            </a:r>
            <a:r>
              <a:rPr lang="ru-RU" dirty="0" smtClean="0"/>
              <a:t>числа обучающихся, принимающих участие в </a:t>
            </a:r>
            <a:r>
              <a:rPr lang="ru-RU" dirty="0" err="1" smtClean="0"/>
              <a:t>мероприяиях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Немного о себе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1571612"/>
            <a:ext cx="454342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4000" b="1" dirty="0" smtClean="0"/>
              <a:t>Фамилия, имя, отчество </a:t>
            </a:r>
            <a:endParaRPr lang="ru-RU" sz="4000" dirty="0" smtClean="0"/>
          </a:p>
          <a:p>
            <a:r>
              <a:rPr lang="ru-RU" sz="4000" b="1" i="1" dirty="0" err="1" smtClean="0"/>
              <a:t>Ооржак</a:t>
            </a:r>
            <a:r>
              <a:rPr lang="ru-RU" sz="4000" b="1" i="1" dirty="0" smtClean="0"/>
              <a:t> Елена </a:t>
            </a:r>
            <a:r>
              <a:rPr lang="ru-RU" sz="4000" b="1" i="1" dirty="0" err="1" smtClean="0"/>
              <a:t>Чечек-ооловна</a:t>
            </a:r>
            <a:endParaRPr lang="ru-RU" sz="4000" dirty="0" smtClean="0"/>
          </a:p>
          <a:p>
            <a:r>
              <a:rPr lang="ru-RU" sz="4000" b="1" dirty="0" smtClean="0"/>
              <a:t>Дата и год рождения</a:t>
            </a:r>
            <a:endParaRPr lang="ru-RU" sz="4000" dirty="0" smtClean="0"/>
          </a:p>
          <a:p>
            <a:r>
              <a:rPr lang="ru-RU" sz="4000" b="1" i="1" dirty="0" smtClean="0"/>
              <a:t>27 января 1973 года</a:t>
            </a:r>
            <a:endParaRPr lang="ru-RU" sz="4000" dirty="0" smtClean="0"/>
          </a:p>
          <a:p>
            <a:r>
              <a:rPr lang="ru-RU" sz="4000" b="1" dirty="0" smtClean="0"/>
              <a:t>Место работы, должность и дата назначения на эту должность</a:t>
            </a:r>
            <a:endParaRPr lang="ru-RU" sz="4000" dirty="0" smtClean="0"/>
          </a:p>
          <a:p>
            <a:r>
              <a:rPr lang="ru-RU" sz="4000" b="1" i="1" dirty="0" smtClean="0"/>
              <a:t>Муниципальное бюджетное общеобразовательное учреждение </a:t>
            </a:r>
            <a:r>
              <a:rPr lang="ru-RU" sz="4000" b="1" i="1" dirty="0" err="1" smtClean="0"/>
              <a:t>Алдан-Маадырская</a:t>
            </a:r>
            <a:r>
              <a:rPr lang="ru-RU" sz="4000" b="1" i="1" dirty="0" smtClean="0"/>
              <a:t> средняя общеобразовательная школа </a:t>
            </a:r>
            <a:r>
              <a:rPr lang="ru-RU" sz="4000" b="1" i="1" dirty="0" err="1" smtClean="0"/>
              <a:t>Сут-Хольского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кожууна</a:t>
            </a:r>
            <a:r>
              <a:rPr lang="ru-RU" sz="4000" b="1" i="1" dirty="0" smtClean="0"/>
              <a:t> Республики Тыва, учитель истории и обществознания, 1 сентября 1996 года</a:t>
            </a:r>
            <a:endParaRPr lang="ru-RU" sz="4000" dirty="0" smtClean="0"/>
          </a:p>
          <a:p>
            <a:r>
              <a:rPr lang="ru-RU" sz="4000" b="1" dirty="0" smtClean="0"/>
              <a:t>Образование (какое образовательное учреждение окончил и когда, специальность и квалификация по диплому)</a:t>
            </a:r>
            <a:endParaRPr lang="ru-RU" sz="4000" dirty="0" smtClean="0"/>
          </a:p>
          <a:p>
            <a:r>
              <a:rPr lang="ru-RU" sz="4000" b="1" i="1" dirty="0" smtClean="0"/>
              <a:t>Хакасский  государственный университет, 1996 год, специальность «История», квалификация «Учитель истории, обществознания и права». </a:t>
            </a:r>
            <a:endParaRPr lang="ru-RU" sz="4000" dirty="0" smtClean="0"/>
          </a:p>
          <a:p>
            <a:r>
              <a:rPr lang="ru-RU" sz="4000" b="1" dirty="0" smtClean="0"/>
              <a:t>Общий трудовой стаж </a:t>
            </a:r>
            <a:endParaRPr lang="ru-RU" sz="4000" dirty="0" smtClean="0"/>
          </a:p>
          <a:p>
            <a:r>
              <a:rPr lang="ru-RU" sz="4000" b="1" i="1" dirty="0" smtClean="0"/>
              <a:t>28 лет</a:t>
            </a:r>
            <a:endParaRPr lang="ru-RU" sz="4000" dirty="0" smtClean="0"/>
          </a:p>
          <a:p>
            <a:r>
              <a:rPr lang="ru-RU" sz="4000" b="1" dirty="0" smtClean="0"/>
              <a:t>Стаж педагогической работы (по специальности)</a:t>
            </a:r>
            <a:endParaRPr lang="ru-RU" sz="4000" dirty="0" smtClean="0"/>
          </a:p>
          <a:p>
            <a:r>
              <a:rPr lang="ru-RU" sz="4000" b="1" i="1" dirty="0" smtClean="0"/>
              <a:t>23лет</a:t>
            </a:r>
            <a:endParaRPr lang="ru-RU" sz="4000" dirty="0" smtClean="0"/>
          </a:p>
          <a:p>
            <a:r>
              <a:rPr lang="ru-RU" sz="4000" b="1" dirty="0" smtClean="0"/>
              <a:t>Стаж работы в данной должности</a:t>
            </a:r>
            <a:endParaRPr lang="ru-RU" sz="4000" dirty="0" smtClean="0"/>
          </a:p>
          <a:p>
            <a:r>
              <a:rPr lang="ru-RU" sz="4000" b="1" i="1" dirty="0" smtClean="0"/>
              <a:t>23 лет</a:t>
            </a:r>
            <a:endParaRPr lang="ru-RU" sz="4000" dirty="0" smtClean="0"/>
          </a:p>
          <a:p>
            <a:r>
              <a:rPr lang="ru-RU" sz="4000" b="1" dirty="0" smtClean="0"/>
              <a:t>Стаж работы в данном учреждении</a:t>
            </a:r>
            <a:endParaRPr lang="ru-RU" sz="4000" dirty="0" smtClean="0"/>
          </a:p>
          <a:p>
            <a:r>
              <a:rPr lang="ru-RU" sz="4000" b="1" i="1" dirty="0" smtClean="0"/>
              <a:t>21лет</a:t>
            </a:r>
            <a:endParaRPr lang="ru-RU" sz="4000" dirty="0" smtClean="0"/>
          </a:p>
          <a:p>
            <a:r>
              <a:rPr lang="ru-RU" sz="4000" b="1" dirty="0" smtClean="0"/>
              <a:t>Квалификационная категория с указанием срока действия</a:t>
            </a:r>
            <a:endParaRPr lang="ru-RU" sz="4000" dirty="0" smtClean="0"/>
          </a:p>
          <a:p>
            <a:r>
              <a:rPr lang="ru-RU" sz="4000" b="1" i="1" dirty="0" smtClean="0"/>
              <a:t>первая квалификационная категория, срок действия с 20декабря 2010 года по 1 декабря 2015 года </a:t>
            </a:r>
            <a:endParaRPr lang="ru-RU" sz="4000" dirty="0" smtClean="0"/>
          </a:p>
          <a:p>
            <a:r>
              <a:rPr lang="ru-RU" sz="4000" b="1" dirty="0" smtClean="0"/>
              <a:t>Преподаваемый предмет, параллель, классы, классное руководство</a:t>
            </a:r>
            <a:endParaRPr lang="ru-RU" sz="4000" dirty="0" smtClean="0"/>
          </a:p>
          <a:p>
            <a:r>
              <a:rPr lang="ru-RU" sz="4000" b="1" i="1" dirty="0" smtClean="0"/>
              <a:t>история и обществознание -</a:t>
            </a:r>
            <a:r>
              <a:rPr lang="ru-RU" sz="4000" b="1" i="1" dirty="0"/>
              <a:t>9</a:t>
            </a:r>
            <a:r>
              <a:rPr lang="ru-RU" sz="4000" b="1" i="1" dirty="0" smtClean="0"/>
              <a:t> класс</a:t>
            </a:r>
            <a:endParaRPr lang="ru-RU" sz="4000" dirty="0" smtClean="0"/>
          </a:p>
          <a:p>
            <a:r>
              <a:rPr lang="ru-RU" sz="4000" b="1" dirty="0" smtClean="0"/>
              <a:t>Наличие государственных и отраслевых наград</a:t>
            </a:r>
            <a:endParaRPr lang="ru-RU" sz="4000" dirty="0" smtClean="0"/>
          </a:p>
          <a:p>
            <a:r>
              <a:rPr lang="ru-RU" sz="4000" b="1" i="1" dirty="0" smtClean="0"/>
              <a:t> Почетная грамота Управления образования </a:t>
            </a:r>
            <a:r>
              <a:rPr lang="ru-RU" sz="4000" b="1" i="1" dirty="0" err="1" smtClean="0"/>
              <a:t>Сут-Хольского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кожууна</a:t>
            </a:r>
            <a:endParaRPr lang="ru-RU" sz="4000" dirty="0" smtClean="0"/>
          </a:p>
          <a:p>
            <a:r>
              <a:rPr lang="ru-RU" sz="4000" b="1" dirty="0" smtClean="0"/>
              <a:t> </a:t>
            </a:r>
            <a:endParaRPr lang="ru-RU" sz="4000" dirty="0" smtClean="0"/>
          </a:p>
          <a:p>
            <a:r>
              <a:rPr lang="ru-RU" sz="4000" b="1" dirty="0" smtClean="0"/>
              <a:t> </a:t>
            </a:r>
            <a:endParaRPr lang="ru-RU" sz="4000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Тема: «Технология интерактивного обучения на уроках истории»</a:t>
            </a:r>
          </a:p>
          <a:p>
            <a:r>
              <a:rPr lang="ru-RU" dirty="0" smtClean="0"/>
              <a:t> </a:t>
            </a:r>
            <a:r>
              <a:rPr lang="ru-RU" dirty="0"/>
              <a:t>Актуальность: </a:t>
            </a:r>
            <a:r>
              <a:rPr lang="ru-RU" dirty="0" smtClean="0"/>
              <a:t>Интерактивные технологии представляет </a:t>
            </a:r>
            <a:r>
              <a:rPr lang="ru-RU" dirty="0"/>
              <a:t>большую важность для решения задач перед современной школой, т.е. выступает как фактор модернизации всей системы образования.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Проблема</a:t>
            </a:r>
            <a:r>
              <a:rPr lang="ru-RU" dirty="0"/>
              <a:t>: поиск эффективных способов для создания условий, обеспечивающих формирования познавательной деятельности обучающихся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 </a:t>
            </a:r>
            <a:r>
              <a:rPr lang="ru-RU" b="1" dirty="0"/>
              <a:t>Цель: </a:t>
            </a:r>
            <a:r>
              <a:rPr lang="ru-RU" dirty="0" smtClean="0"/>
              <a:t>построение образовательного процесса на уроках истории , ориентированного на формирование информационной и коммуникативной компетенции</a:t>
            </a:r>
          </a:p>
          <a:p>
            <a:r>
              <a:rPr lang="ru-RU" b="1" dirty="0" smtClean="0"/>
              <a:t>Задача </a:t>
            </a:r>
            <a:r>
              <a:rPr lang="ru-RU" b="1" dirty="0"/>
              <a:t>учителя </a:t>
            </a:r>
            <a:r>
              <a:rPr lang="ru-RU" dirty="0"/>
              <a:t>состоит не только в том, чтобы сообщать знания, но и управлять процессом усвоения знаний и способов деятельности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b="1" dirty="0"/>
              <a:t>Задача ученика </a:t>
            </a:r>
            <a:r>
              <a:rPr lang="ru-RU" dirty="0"/>
              <a:t>– овладевать системой знаний, способами их получения, переработки, хранения, применения и воспитать в себе необходимые качества личности.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«Научиться познавать, научиться делать, научиться жить вместе, научиться жить»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Жак </a:t>
            </a:r>
            <a:r>
              <a:rPr lang="ru-RU" dirty="0" err="1" smtClean="0"/>
              <a:t>Делора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Интерактивное обучение –это диалоговое обучение в ходе которого осуществляется взаимодействие обучающихся с учебной средой , преподавателем другими участниками образовательного процесса в качестве классификации </a:t>
            </a:r>
            <a:r>
              <a:rPr lang="ru-RU" dirty="0" err="1" smtClean="0"/>
              <a:t>итерактивных</a:t>
            </a:r>
            <a:r>
              <a:rPr lang="ru-RU" dirty="0" smtClean="0"/>
              <a:t> методов можно привести  классификацию Паниной Т.С. Которые подразделяют их на дискуссионные и игровые.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Технологии проблемного обучения. Прием «Яркое пятно» (сообщение классу интригующего материала, захватывающего внимание учеников: сказки, легенды, демонстрация крупного рисунка, фрагменты из художественной литературы</a:t>
            </a:r>
            <a:r>
              <a:rPr lang="ru-RU" dirty="0" smtClean="0"/>
              <a:t>)</a:t>
            </a:r>
          </a:p>
          <a:p>
            <a:r>
              <a:rPr lang="ru-RU" dirty="0" smtClean="0"/>
              <a:t> </a:t>
            </a:r>
            <a:r>
              <a:rPr lang="ru-RU" dirty="0"/>
              <a:t>2. Прием «Противоречивая информация» (предъявление классу противоречивых фактов по теме) </a:t>
            </a:r>
            <a:endParaRPr lang="ru-RU" dirty="0" smtClean="0"/>
          </a:p>
          <a:p>
            <a:r>
              <a:rPr lang="ru-RU" dirty="0" smtClean="0"/>
              <a:t>3. </a:t>
            </a:r>
            <a:r>
              <a:rPr lang="ru-RU" dirty="0"/>
              <a:t>Прием «Дебаты – углы» (оппозиционные группы аргументируют свое мнение)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1.Изучить опыт педагогов о теме проблемы.</a:t>
            </a:r>
          </a:p>
          <a:p>
            <a:r>
              <a:rPr lang="ru-RU" sz="2400" dirty="0" smtClean="0"/>
              <a:t>2Раскрыть и реализовать в практике работы возможности технологии проектирования как средство формирования информационной и коммуникативной компетенций.</a:t>
            </a:r>
          </a:p>
          <a:p>
            <a:r>
              <a:rPr lang="ru-RU" sz="2400" dirty="0" smtClean="0"/>
              <a:t>3.Подобрать комплект инструкционных материалов для организации проектной деятельности учащихся </a:t>
            </a:r>
          </a:p>
          <a:p>
            <a:r>
              <a:rPr lang="ru-RU" sz="2400" dirty="0" smtClean="0"/>
              <a:t>4.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Существенно повысить эффективность обучения позволяет </a:t>
            </a:r>
            <a:r>
              <a:rPr lang="ru-RU" sz="2400" dirty="0" err="1" smtClean="0"/>
              <a:t>системно-деятельностный</a:t>
            </a:r>
            <a:r>
              <a:rPr lang="ru-RU" sz="2400" dirty="0" smtClean="0"/>
              <a:t> подход, который выступает основой ФГОС, и главным принципом которого является использование интерактивных технологий . Данный подход основывается на теоретических положениях концепции Л.С. </a:t>
            </a:r>
            <a:r>
              <a:rPr lang="ru-RU" sz="2400" dirty="0" err="1" smtClean="0"/>
              <a:t>Выготского</a:t>
            </a:r>
            <a:r>
              <a:rPr lang="ru-RU" sz="2400" dirty="0" smtClean="0"/>
              <a:t>, А.Н. Леонтьева, Д.Б. </a:t>
            </a:r>
            <a:r>
              <a:rPr lang="ru-RU" sz="2400" dirty="0" err="1" smtClean="0"/>
              <a:t>Эльконина</a:t>
            </a:r>
            <a:r>
              <a:rPr lang="ru-RU" sz="2400" dirty="0" smtClean="0"/>
              <a:t> П.Я. Гальперина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668</TotalTime>
  <Words>477</Words>
  <Application>Microsoft Office PowerPoint</Application>
  <PresentationFormat>Экран (4:3)</PresentationFormat>
  <Paragraphs>128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        Конкурсное задание  «Методический семинар»  учителя истории МБОУ  Алдан-Маадырской СОШ  Ооржак Елены Чечек-ооловны     </vt:lpstr>
      <vt:lpstr>Немного о себе</vt:lpstr>
      <vt:lpstr>Слайд 3</vt:lpstr>
      <vt:lpstr>Слайд 4</vt:lpstr>
      <vt:lpstr>Слайд 5</vt:lpstr>
      <vt:lpstr>Слайд 6</vt:lpstr>
      <vt:lpstr>Слайд 7</vt:lpstr>
      <vt:lpstr>Задачи:</vt:lpstr>
      <vt:lpstr>Слайд 9</vt:lpstr>
      <vt:lpstr>Слайд 10</vt:lpstr>
      <vt:lpstr>Слайд 11</vt:lpstr>
      <vt:lpstr>Качество знаний учащихся за последние 4 года</vt:lpstr>
      <vt:lpstr>Результаты учащихся </vt:lpstr>
      <vt:lpstr>Проектная деятельность учащихся</vt:lpstr>
      <vt:lpstr>Выводы: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Конкурсное задание «Методический семинар» учителя биологии МБОУ  Алдан-Маадырской СОШ Ооржак  2 слайд Описание слайда:Ф.И.О. Топча Жанета Омаевна Дата рождения: 01.05.1968 г. Образование: высшее, Кызылский Государственный Педагогический Институт, 1989г. Место работы: МБОУ Баян-Колская СОШ Педагогический стаж: 27 лет Предмет: биология</dc:title>
  <dc:creator>Куул</dc:creator>
  <cp:lastModifiedBy>Куул</cp:lastModifiedBy>
  <cp:revision>34</cp:revision>
  <dcterms:created xsi:type="dcterms:W3CDTF">2019-02-16T10:19:22Z</dcterms:created>
  <dcterms:modified xsi:type="dcterms:W3CDTF">2019-03-20T05:07:46Z</dcterms:modified>
</cp:coreProperties>
</file>