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56" r:id="rId4"/>
    <p:sldId id="259" r:id="rId5"/>
    <p:sldId id="261" r:id="rId6"/>
    <p:sldId id="271" r:id="rId7"/>
    <p:sldId id="262" r:id="rId8"/>
    <p:sldId id="260" r:id="rId9"/>
    <p:sldId id="270" r:id="rId10"/>
    <p:sldId id="263" r:id="rId11"/>
    <p:sldId id="272" r:id="rId12"/>
    <p:sldId id="264" r:id="rId13"/>
    <p:sldId id="273" r:id="rId14"/>
    <p:sldId id="265" r:id="rId15"/>
    <p:sldId id="274" r:id="rId16"/>
    <p:sldId id="266" r:id="rId17"/>
    <p:sldId id="267" r:id="rId18"/>
    <p:sldId id="275" r:id="rId19"/>
    <p:sldId id="269" r:id="rId20"/>
    <p:sldId id="276" r:id="rId21"/>
    <p:sldId id="268" r:id="rId22"/>
    <p:sldId id="278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  <a:srgbClr val="1C1C1C"/>
    <a:srgbClr val="292929"/>
    <a:srgbClr val="006600"/>
    <a:srgbClr val="FF5050"/>
    <a:srgbClr val="99FF66"/>
    <a:srgbClr val="FF3300"/>
    <a:srgbClr val="2121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AC7EF-C153-4F99-9625-7DF3737B8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65FEA-4024-4FB2-ADAA-6EFC7F1FF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7E65A-9046-42CC-81D8-FE4A18FB6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B3760-3B44-4514-BCE5-69FB5BB9E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BD68E-2E98-4655-9F5B-68CA01708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F6E0E-216B-49CB-AF25-7516FEE30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A621B-63BB-457F-8058-10DD394CF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F0B5D-347E-4465-8FE9-C6DAB5DC9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A5FE-3F98-4501-BB82-4E30FC8D3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597F9-7843-43EC-ADA3-7804052CE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775CD-D0E6-4C0E-B99C-76ADEA1E7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F8CFC-FA35-4C7D-9110-A20704A50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01EB2-5321-4AD7-ADBF-C5FC14442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A3011-FD20-4969-A998-FFE4179DB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FF505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B8D41D6-76BA-4308-B8C1-6EF092BD2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  <p:sldLayoutId id="2147483662" r:id="rId14"/>
  </p:sldLayoutIdLst>
  <p:transition advClick="0" advTm="10000"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44;&#1077;&#1090;&#1089;&#1082;&#1080;&#1077;%20&#1088;&#1072;&#1073;&#1086;&#1090;&#1099;\&#1055;&#1054;&#1052;&#1053;&#1048;%20&#1055;&#1056;&#1040;&#1042;&#1048;&#1051;&#1040;%20&#1044;&#1042;&#1048;&#1046;&#1045;&#1053;&#1048;&#1071;%20&#1050;&#1040;&#1050;%20&#1058;&#1040;&#1041;&#1051;&#1048;&#1062;&#1059;%20&#1059;&#1052;&#1053;&#1054;&#1046;&#1045;&#1053;&#1048;&#1071;%20&#1096;&#1082;%201149\&#1050;&#1086;&#1075;&#1076;&#1072;%20&#1087;&#1086;&#1102;&#1090;%20&#1089;&#1074;&#1077;&#1090;&#1086;&#1092;&#1086;&#1088;&#1099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«ПОМНИ  ПРАВИЛА  ДВИЖЕНЬЯ КАК  ТАБЛИЦУ  УМНОЖЕНЬЯ»</a:t>
            </a:r>
          </a:p>
        </p:txBody>
      </p:sp>
      <p:pic>
        <p:nvPicPr>
          <p:cNvPr id="5" name="Picture 12" descr="svetoforch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4196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6600"/>
                </a:solidFill>
                <a:latin typeface="Monotype Corsiva" pitchFamily="66" charset="0"/>
              </a:rPr>
              <a:t>Знак "Осторожно Дети"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b="1" smtClean="0"/>
          </a:p>
          <a:p>
            <a:pPr eaLnBrk="1" hangingPunct="1">
              <a:buFontTx/>
              <a:buNone/>
            </a:pPr>
            <a:r>
              <a:rPr lang="ru-RU" sz="2800" b="1" smtClean="0">
                <a:latin typeface="Verdana" pitchFamily="34" charset="0"/>
              </a:rPr>
              <a:t>   </a:t>
            </a: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Посреди дороги дети,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Мы всегда за них в ответе.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Чтоб не плакал их родитель,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Будь внимательней, водитель! </a:t>
            </a:r>
          </a:p>
        </p:txBody>
      </p:sp>
      <p:pic>
        <p:nvPicPr>
          <p:cNvPr id="8196" name="Picture 14" descr="8bd690c1ccdc225791a49244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1025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машинка1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692150"/>
            <a:ext cx="3686175" cy="3992563"/>
          </a:xfrm>
        </p:spPr>
      </p:pic>
      <p:pic>
        <p:nvPicPr>
          <p:cNvPr id="33798" name="Picture 6" descr="машинка2"/>
          <p:cNvPicPr>
            <a:picLocks noChangeAspect="1" noChangeArrowheads="1"/>
          </p:cNvPicPr>
          <p:nvPr/>
        </p:nvPicPr>
        <p:blipFill>
          <a:blip r:embed="rId4" cstate="print"/>
          <a:srcRect l="10449"/>
          <a:stretch>
            <a:fillRect/>
          </a:stretch>
        </p:blipFill>
        <p:spPr bwMode="auto">
          <a:xfrm>
            <a:off x="-973138" y="1484313"/>
            <a:ext cx="5221288" cy="7545387"/>
          </a:xfrm>
          <a:prstGeom prst="rect">
            <a:avLst/>
          </a:prstGeom>
          <a:noFill/>
        </p:spPr>
      </p:pic>
      <p:pic>
        <p:nvPicPr>
          <p:cNvPr id="33801" name="Picture 9" descr="мальчи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3900" y="620713"/>
            <a:ext cx="1577975" cy="2085975"/>
          </a:xfrm>
          <a:prstGeom prst="rect">
            <a:avLst/>
          </a:prstGeom>
          <a:noFill/>
        </p:spPr>
      </p:pic>
      <p:pic>
        <p:nvPicPr>
          <p:cNvPr id="33800" name="Picture 8" descr="девочка с лисичкой"/>
          <p:cNvPicPr>
            <a:picLocks noChangeAspect="1" noChangeArrowheads="1"/>
          </p:cNvPicPr>
          <p:nvPr/>
        </p:nvPicPr>
        <p:blipFill>
          <a:blip r:embed="rId6" cstate="print"/>
          <a:srcRect b="5536"/>
          <a:stretch>
            <a:fillRect/>
          </a:stretch>
        </p:blipFill>
        <p:spPr bwMode="auto">
          <a:xfrm>
            <a:off x="4479925" y="0"/>
            <a:ext cx="2363788" cy="32416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61E-6 C -0.00295 0.08073 -0.00573 0.16146 0.01736 0.19893 C 0.04063 0.23641 0.11927 0.18598 0.13906 0.22438 C 0.15868 0.26278 0.12535 0.37312 0.13559 0.42933 C 0.14584 0.48531 0.16563 0.51839 0.20087 0.56118 C 0.23611 0.60374 0.32275 0.6544 0.3474 0.68517 C 0.37222 0.71593 0.34913 0.73398 0.34844 0.74624 C 0.34775 0.75826 0.34514 0.75526 0.34306 0.7578 C 0.34115 0.76035 0.33889 0.76104 0.33663 0.76197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3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3.86306E-6 C 0.0125 0.05483 0.03733 0.10988 0.02987 0.18043 C 0.02257 0.25122 -0.02048 0.35231 -0.05572 0.42471 C -0.09114 0.49711 -0.17968 0.55864 -0.18177 0.61462 C -0.18368 0.67083 -0.12604 0.7164 -0.06822 0.76221 " pathEditMode="relative" rAng="0" ptsTypes="aaaaA">
                                      <p:cBhvr>
                                        <p:cTn id="8" dur="5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38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81448E-6 L 0.80643 0.00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" y="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0789E-6 L 0.8408 -0.003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6600"/>
                </a:solidFill>
                <a:latin typeface="Monotype Corsiva" pitchFamily="66" charset="0"/>
              </a:rPr>
              <a:t>Знак "Место остановки автобуса, троллейбуса, трамвая и такси"</a:t>
            </a:r>
            <a:r>
              <a:rPr lang="ru-RU" sz="4000" smtClean="0"/>
              <a:t> 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Verdana" pitchFamily="34" charset="0"/>
              </a:rPr>
              <a:t>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В этом месте пешеход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Терпеливо транспорт ждет.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Он пешком устал шагать,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Хочет пассажиром стать. </a:t>
            </a:r>
          </a:p>
        </p:txBody>
      </p:sp>
      <p:pic>
        <p:nvPicPr>
          <p:cNvPr id="9220" name="Picture 8" descr="dorozhnye_znaki_3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92613" y="2349500"/>
            <a:ext cx="4751387" cy="1947863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мальчик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7538" y="1412875"/>
            <a:ext cx="1549400" cy="2049463"/>
          </a:xfrm>
        </p:spPr>
      </p:pic>
      <p:pic>
        <p:nvPicPr>
          <p:cNvPr id="35846" name="Picture 6" descr="автобу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413000" y="-674688"/>
            <a:ext cx="6264275" cy="734536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1 2.96296E-6 L 0.30121 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6.2963E-6 C -0.02483 -0.00092 -0.03594 -0.00138 -0.05712 -0.00786 C -0.06788 -0.0074 -0.07847 -0.0074 -0.08924 -0.00624 C -0.09323 -0.00578 -0.10122 -0.003 -0.10122 -0.003 C -0.1151 0.00904 -0.1059 0.05255 -0.1059 0.06204 " pathEditMode="relative" ptsTypes="ffffA">
                                      <p:cBhvr>
                                        <p:cTn id="8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121 2.96296E-6 L 0.96475 2.96296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06 0.08172 L 0.47448 0.0817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  <a:latin typeface="Monotype Corsiva" pitchFamily="66" charset="0"/>
              </a:rPr>
              <a:t>Знак "Железнодорожный переезд"</a:t>
            </a:r>
            <a:r>
              <a:rPr lang="ru-RU" smtClean="0"/>
              <a:t> 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Не один здесь знак, а много: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Здесь железная дорога!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Рельсы, шпалы и пути –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 электричкой не шути. </a:t>
            </a:r>
          </a:p>
        </p:txBody>
      </p:sp>
      <p:pic>
        <p:nvPicPr>
          <p:cNvPr id="10244" name="Picture 8" descr="512px-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063750"/>
            <a:ext cx="4038600" cy="3597275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5" name="Picture 7" descr="паровозик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 r="4002" b="3607"/>
          <a:stretch>
            <a:fillRect/>
          </a:stretch>
        </p:blipFill>
        <p:spPr>
          <a:xfrm>
            <a:off x="-1189038" y="-892175"/>
            <a:ext cx="4032251" cy="5640388"/>
          </a:xfrm>
        </p:spPr>
      </p:pic>
      <p:pic>
        <p:nvPicPr>
          <p:cNvPr id="37897" name="Picture 9" descr="brysonproject-h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5229225"/>
            <a:ext cx="2786063" cy="18811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5022E-6 L 0.97656 0.0090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8" y="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1.66667E-6 -0.3044 " pathEditMode="relative" ptsTypes="AA">
                                      <p:cBhvr>
                                        <p:cTn id="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3044 L 0.02361 -0.88843 " pathEditMode="relative" ptsTypes="AA">
                                      <p:cBhvr>
                                        <p:cTn id="11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  <a:latin typeface="Monotype Corsiva" pitchFamily="66" charset="0"/>
              </a:rPr>
              <a:t>Знак "Дорожные работы":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Знак "дорожные работы".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Чинит здесь дорогу кто-то.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Скорость сбавить нужно будет,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Там ведь на дороге люди. </a:t>
            </a:r>
          </a:p>
        </p:txBody>
      </p:sp>
      <p:pic>
        <p:nvPicPr>
          <p:cNvPr id="11268" name="Picture 10" descr="1306766963_211144393_1---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049463"/>
            <a:ext cx="4038600" cy="3627437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Знак "Больница"</a:t>
            </a:r>
            <a:r>
              <a:rPr lang="ru-RU" dirty="0" smtClean="0"/>
              <a:t> 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   Если нужно вам лечиться,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Знак подскажет, где больница.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Сто серьезных докторов</a:t>
            </a:r>
            <a:b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smtClean="0">
                <a:solidFill>
                  <a:srgbClr val="006600"/>
                </a:solidFill>
                <a:latin typeface="Verdana" pitchFamily="34" charset="0"/>
              </a:rPr>
              <a:t>Там вам скажут: "Будь здоров!" </a:t>
            </a:r>
          </a:p>
        </p:txBody>
      </p:sp>
      <p:pic>
        <p:nvPicPr>
          <p:cNvPr id="12292" name="Picture 7" descr="0015-021-Punkt-pervoj-meditsinskoj-pomosc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628775"/>
            <a:ext cx="32639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мальч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825" y="2997200"/>
            <a:ext cx="1609725" cy="2130425"/>
          </a:xfrm>
          <a:prstGeom prst="rect">
            <a:avLst/>
          </a:prstGeom>
          <a:noFill/>
        </p:spPr>
      </p:pic>
      <p:pic>
        <p:nvPicPr>
          <p:cNvPr id="39941" name="Picture 5" descr="машинка1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3357563"/>
            <a:ext cx="2754313" cy="2984500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2767E-6 L 0.90469 0.00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2" y="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1.91071E-6 C 0.05763 0.0007 0.11076 0.00093 0.16701 0.00463 C 0.171 0.00578 0.17517 0.00555 0.17881 0.00764 C 0.18263 0.00972 0.18576 0.01319 0.1894 0.0155 C 0.19895 0.02822 0.21093 0.03308 0.22361 0.03748 C 0.23767 0.03655 0.2519 0.03586 0.26597 0.03447 C 0.2743 0.03354 0.26788 0.03354 0.27291 0.02822 C 0.2776 0.02337 0.28732 0.02313 0.29305 0.02175 C 0.30381 -0.00023 0.28802 -0.02059 0.3059 -0.03608 C 0.30729 -0.0414 0.30954 -0.04696 0.3118 -0.05181 C 0.31371 -0.05552 0.3177 -0.06269 0.3177 -0.06269 C 0.32083 -0.07541 0.31892 -0.06592 0.31892 -0.09253 L 0.32239 -0.12237 " pathEditMode="relative" ptsTypes="fffffffffffAA">
                                      <p:cBhvr>
                                        <p:cTn id="8" dur="3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Знак  "</a:t>
            </a:r>
            <a:r>
              <a:rPr lang="ru-RU" sz="4800" b="1" i="1" dirty="0" smtClean="0">
                <a:solidFill>
                  <a:srgbClr val="006600"/>
                </a:solidFill>
                <a:latin typeface="Monotype Corsiva" pitchFamily="66" charset="0"/>
              </a:rPr>
              <a:t>Велосипедная дорога</a:t>
            </a:r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"</a:t>
            </a:r>
            <a:r>
              <a:rPr lang="ru-RU" sz="4800" b="1" i="1" dirty="0" smtClean="0">
                <a:solidFill>
                  <a:srgbClr val="006600"/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У кого велосипед-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Говорят: «Проблемы нет,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Сел, педалями крути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Где захочешь- там кати!»</a:t>
            </a:r>
            <a:endParaRPr lang="ru-RU" sz="2000" b="1" u="sng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u="sng" smtClean="0">
                <a:solidFill>
                  <a:srgbClr val="006600"/>
                </a:solidFill>
                <a:latin typeface="Verdana" pitchFamily="34" charset="0"/>
              </a:rPr>
              <a:t>Всё не просто, всё не так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,-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</a:t>
            </a:r>
            <a:r>
              <a:rPr lang="ru-RU" sz="2000" b="1" u="sng" smtClean="0">
                <a:solidFill>
                  <a:srgbClr val="006600"/>
                </a:solidFill>
                <a:latin typeface="Verdana" pitchFamily="34" charset="0"/>
              </a:rPr>
              <a:t>Ездим там, где этот знак:</a:t>
            </a:r>
            <a:endParaRPr lang="ru-RU" sz="2000" b="1" smtClean="0">
              <a:solidFill>
                <a:srgbClr val="006600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Круг окрашен в синий цвет,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А в кругу- велосипед.</a:t>
            </a:r>
          </a:p>
          <a:p>
            <a:pPr>
              <a:lnSpc>
                <a:spcPct val="90000"/>
              </a:lnSpc>
            </a:pPr>
            <a:endParaRPr lang="ru-RU" sz="2000" b="1" smtClean="0">
              <a:solidFill>
                <a:srgbClr val="006600"/>
              </a:solidFill>
            </a:endParaRPr>
          </a:p>
        </p:txBody>
      </p:sp>
      <p:sp>
        <p:nvSpPr>
          <p:cNvPr id="27656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smtClean="0"/>
          </a:p>
        </p:txBody>
      </p:sp>
      <p:pic>
        <p:nvPicPr>
          <p:cNvPr id="27660" name="Picture 12" descr="traffic-sign-6639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1950" y="1412875"/>
            <a:ext cx="4972050" cy="49720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7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7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7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7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    </a:t>
            </a: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Делаем ребятам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Предостережение: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Выучите срочно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Правила движения,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Чтоб не волновались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Каждый день родители,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Чтоб спокойно мчались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Улицей водители!</a:t>
            </a:r>
          </a:p>
        </p:txBody>
      </p:sp>
      <p:pic>
        <p:nvPicPr>
          <p:cNvPr id="2051" name="Picture 8" descr="82215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052513"/>
            <a:ext cx="3268663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Когда поют светофор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3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оп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2700338" y="1916113"/>
            <a:ext cx="4619626" cy="3273425"/>
          </a:xfrm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5.55556E-6 C 0.02136 -0.02825 0.04271 -0.05626 0.11198 -0.07131 C 0.18125 -0.08635 0.33472 -0.06876 0.41545 -0.09029 C 0.49618 -0.11181 0.5224 -0.18103 0.59636 -0.20001 C 0.67049 -0.21899 0.8092 -0.2014 0.85955 -0.20464 C 0.9099 -0.20788 0.90434 -0.21343 0.89879 -0.21899 " pathEditMode="relative" ptsTypes="aaaaaA">
                                      <p:cBhvr>
                                        <p:cTn id="6" dur="3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smtClean="0">
                <a:solidFill>
                  <a:srgbClr val="006600"/>
                </a:solidFill>
                <a:latin typeface="Verdana" pitchFamily="34" charset="0"/>
              </a:rPr>
              <a:t>Дорогие дети на дороге надо :</a:t>
            </a:r>
          </a:p>
        </p:txBody>
      </p:sp>
      <p:sp>
        <p:nvSpPr>
          <p:cNvPr id="13315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bg1"/>
                </a:solidFill>
              </a:rPr>
              <a:t> 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Быть очень осторожными,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Чтоб нас не     огорчить!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И правила   дорожные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 Как следует учить!</a:t>
            </a:r>
          </a:p>
          <a:p>
            <a:pPr eaLnBrk="1" hangingPunct="1">
              <a:buFontTx/>
              <a:buNone/>
            </a:pPr>
            <a:endParaRPr lang="ru-RU" sz="3200" smtClean="0">
              <a:latin typeface="Verdana" pitchFamily="34" charset="0"/>
            </a:endParaRPr>
          </a:p>
        </p:txBody>
      </p:sp>
      <p:pic>
        <p:nvPicPr>
          <p:cNvPr id="13318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989138"/>
            <a:ext cx="3575050" cy="3006725"/>
          </a:xfr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148263" y="4762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Б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51482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5148263" y="1341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З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51482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5148263" y="22050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П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5148263" y="26368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А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51482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С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5148263" y="3500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Н</a:t>
            </a: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51482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148263" y="43656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С</a:t>
            </a: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51482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51482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Ь</a:t>
            </a: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25558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34194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И</a:t>
            </a: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29876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Д</a:t>
            </a: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21240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В</a:t>
            </a: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38512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42846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47164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Л</a:t>
            </a:r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4284663" y="6092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И</a:t>
            </a:r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4284663" y="56610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42846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Д</a:t>
            </a: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25558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2555875" y="3500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2555875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Л</a:t>
            </a: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2555875" y="43656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2555875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Ф</a:t>
            </a: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2555875" y="56610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Н</a:t>
            </a: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77406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Р</a:t>
            </a: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73088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А</a:t>
            </a: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68770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У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4436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60118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23" name="Rectangle 51"/>
          <p:cNvSpPr>
            <a:spLocks noChangeArrowheads="1"/>
          </p:cNvSpPr>
          <p:nvPr/>
        </p:nvSpPr>
        <p:spPr bwMode="auto">
          <a:xfrm>
            <a:off x="55800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Р</a:t>
            </a: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3851275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Д</a:t>
            </a: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60118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А</a:t>
            </a: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55800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Г</a:t>
            </a: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42846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47164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Р</a:t>
            </a: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34194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В</a:t>
            </a: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38512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42846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Л</a:t>
            </a: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47164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6877050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Д</a:t>
            </a: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auto">
          <a:xfrm>
            <a:off x="64436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auto">
          <a:xfrm>
            <a:off x="60118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П</a:t>
            </a:r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55800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И</a:t>
            </a:r>
          </a:p>
        </p:txBody>
      </p:sp>
      <p:sp>
        <p:nvSpPr>
          <p:cNvPr id="3137" name="Rectangle 65"/>
          <p:cNvSpPr>
            <a:spLocks noChangeArrowheads="1"/>
          </p:cNvSpPr>
          <p:nvPr/>
        </p:nvSpPr>
        <p:spPr bwMode="auto">
          <a:xfrm>
            <a:off x="64436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Р</a:t>
            </a:r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auto">
          <a:xfrm>
            <a:off x="60118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55800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Ф</a:t>
            </a:r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auto">
          <a:xfrm>
            <a:off x="3419475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С</a:t>
            </a:r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auto">
          <a:xfrm>
            <a:off x="3851275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В</a:t>
            </a:r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auto">
          <a:xfrm>
            <a:off x="42846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47164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Т</a:t>
            </a:r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auto">
          <a:xfrm>
            <a:off x="3851275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П</a:t>
            </a:r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55800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Х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60118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О</a:t>
            </a:r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auto">
          <a:xfrm>
            <a:off x="64436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Д</a:t>
            </a:r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auto">
          <a:xfrm>
            <a:off x="42846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Е</a:t>
            </a:r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auto">
          <a:xfrm>
            <a:off x="47164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Ш</a:t>
            </a:r>
          </a:p>
        </p:txBody>
      </p:sp>
      <p:sp>
        <p:nvSpPr>
          <p:cNvPr id="3152" name="Rectangle 80"/>
          <p:cNvSpPr>
            <a:spLocks noChangeArrowheads="1"/>
          </p:cNvSpPr>
          <p:nvPr/>
        </p:nvSpPr>
        <p:spPr bwMode="auto">
          <a:xfrm>
            <a:off x="179388" y="1196975"/>
            <a:ext cx="3240087" cy="3311525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Человек, находящийся вне транспортного средства, участник движения</a:t>
            </a: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395288" y="2420938"/>
            <a:ext cx="3565525" cy="2736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Техническое средство, регулирующее дорожное движение на перекрёстке</a:t>
            </a:r>
          </a:p>
        </p:txBody>
      </p:sp>
      <p:sp>
        <p:nvSpPr>
          <p:cNvPr id="3155" name="Rectangle 83"/>
          <p:cNvSpPr>
            <a:spLocks noChangeArrowheads="1"/>
          </p:cNvSpPr>
          <p:nvPr/>
        </p:nvSpPr>
        <p:spPr bwMode="auto">
          <a:xfrm>
            <a:off x="250825" y="260350"/>
            <a:ext cx="4392613" cy="22320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У него два колеса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И седло на раме,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Две педали есть внизу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Крутят их ногами.</a:t>
            </a:r>
          </a:p>
        </p:txBody>
      </p:sp>
      <p:pic>
        <p:nvPicPr>
          <p:cNvPr id="3160" name="Picture 88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98107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1" name="Picture 89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84467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2" name="Picture 90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06863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3" name="Rectangle 91"/>
          <p:cNvSpPr>
            <a:spLocks noChangeArrowheads="1"/>
          </p:cNvSpPr>
          <p:nvPr/>
        </p:nvSpPr>
        <p:spPr bwMode="auto">
          <a:xfrm>
            <a:off x="4787900" y="908050"/>
            <a:ext cx="3887788" cy="27368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Полоса земли чаще  покрытая асфальтом для движения транспортных средств</a:t>
            </a:r>
          </a:p>
        </p:txBody>
      </p:sp>
      <p:pic>
        <p:nvPicPr>
          <p:cNvPr id="3164" name="Picture 92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9338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5" name="Rectangle 93"/>
          <p:cNvSpPr>
            <a:spLocks noChangeArrowheads="1"/>
          </p:cNvSpPr>
          <p:nvPr/>
        </p:nvSpPr>
        <p:spPr bwMode="auto">
          <a:xfrm>
            <a:off x="4859338" y="2492375"/>
            <a:ext cx="3960812" cy="16573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Часть дороги для передвижения пешеходов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kumimoji="0" lang="ru-RU" sz="2800" b="1">
              <a:solidFill>
                <a:srgbClr val="663300"/>
              </a:solidFill>
            </a:endParaRPr>
          </a:p>
        </p:txBody>
      </p:sp>
      <p:pic>
        <p:nvPicPr>
          <p:cNvPr id="3166" name="Picture 94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47974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7" name="Picture 95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5300663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8" name="Rectangle 96"/>
          <p:cNvSpPr>
            <a:spLocks noChangeArrowheads="1"/>
          </p:cNvSpPr>
          <p:nvPr/>
        </p:nvSpPr>
        <p:spPr bwMode="auto">
          <a:xfrm>
            <a:off x="1476375" y="2708275"/>
            <a:ext cx="3455988" cy="22320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   Человек, управляющий каким-либо транспортным средством</a:t>
            </a:r>
          </a:p>
        </p:txBody>
      </p:sp>
      <p:pic>
        <p:nvPicPr>
          <p:cNvPr id="3169" name="Picture 97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06863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0" name="Rectangle 98"/>
          <p:cNvSpPr>
            <a:spLocks noChangeArrowheads="1"/>
          </p:cNvSpPr>
          <p:nvPr/>
        </p:nvSpPr>
        <p:spPr bwMode="auto">
          <a:xfrm>
            <a:off x="3348038" y="3573463"/>
            <a:ext cx="4968875" cy="1871662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Аппарат для передачи информации на расстоянии. (мобильный …)</a:t>
            </a:r>
          </a:p>
        </p:txBody>
      </p:sp>
      <p:pic>
        <p:nvPicPr>
          <p:cNvPr id="3171" name="Picture 99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47974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2" name="Picture 100" descr="ar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76250"/>
            <a:ext cx="358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5076825" y="2781300"/>
            <a:ext cx="3816350" cy="2663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3200" b="1">
                <a:solidFill>
                  <a:srgbClr val="663300"/>
                </a:solidFill>
              </a:rPr>
              <a:t>Дорожный знак, который  устанавливают вблизи школ? «Осторожно…»</a:t>
            </a:r>
            <a:r>
              <a:rPr kumimoji="0" lang="ru-RU" sz="3200"/>
              <a:t> </a:t>
            </a: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539750" y="1557338"/>
            <a:ext cx="4033838" cy="49688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Состояние, когда не угрожает опасность.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kumimoji="0" lang="ru-RU" sz="2800" b="1">
                <a:solidFill>
                  <a:srgbClr val="663300"/>
                </a:solidFill>
              </a:rPr>
              <a:t>Оно может быть обеспечено, при условии соблюдения правил всеми участниками дорожного движения.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0"/>
                                        <p:tgtEl>
                                          <p:spTgt spid="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3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3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3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500"/>
                            </p:stCondLst>
                            <p:childTnLst>
                              <p:par>
                                <p:cTn id="1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3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3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500"/>
                            </p:stCondLst>
                            <p:childTnLst>
                              <p:par>
                                <p:cTn id="1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3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0" dur="500"/>
                                        <p:tgtEl>
                                          <p:spTgt spid="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3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8" dur="500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500"/>
                            </p:stCondLst>
                            <p:childTnLst>
                              <p:par>
                                <p:cTn id="2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2" dur="500"/>
                                        <p:tgtEl>
                                          <p:spTgt spid="3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3000"/>
                            </p:stCondLst>
                            <p:childTnLst>
                              <p:par>
                                <p:cTn id="2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3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2000"/>
                                        <p:tgtEl>
                                          <p:spTgt spid="3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3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8" dur="500"/>
                                        <p:tgtEl>
                                          <p:spTgt spid="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2" dur="500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000"/>
                            </p:stCondLst>
                            <p:childTnLst>
                              <p:par>
                                <p:cTn id="2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6" dur="500"/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500"/>
                            </p:stCondLst>
                            <p:childTnLst>
                              <p:par>
                                <p:cTn id="2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0" dur="500"/>
                                        <p:tgtEl>
                                          <p:spTgt spid="3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4" dur="500"/>
                                        <p:tgtEl>
                                          <p:spTgt spid="3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500"/>
                            </p:stCondLst>
                            <p:childTnLst>
                              <p:par>
                                <p:cTn id="2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8" dur="500"/>
                                        <p:tgtEl>
                                          <p:spTgt spid="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000"/>
                            </p:stCondLst>
                            <p:childTnLst>
                              <p:par>
                                <p:cTn id="2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2" dur="500"/>
                                        <p:tgtEl>
                                          <p:spTgt spid="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500"/>
                            </p:stCondLst>
                            <p:childTnLst>
                              <p:par>
                                <p:cTn id="2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6" dur="500"/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2000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8" dur="500"/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500"/>
                            </p:stCondLst>
                            <p:childTnLst>
                              <p:par>
                                <p:cTn id="3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2" dur="500"/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1000"/>
                            </p:stCondLst>
                            <p:childTnLst>
                              <p:par>
                                <p:cTn id="3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6" dur="500"/>
                                        <p:tgtEl>
                                          <p:spTgt spid="3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1500"/>
                            </p:stCondLst>
                            <p:childTnLst>
                              <p:par>
                                <p:cTn id="3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4" dur="500"/>
                                        <p:tgtEl>
                                          <p:spTgt spid="3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2500"/>
                            </p:stCondLst>
                            <p:childTnLst>
                              <p:par>
                                <p:cTn id="3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8" dur="500"/>
                                        <p:tgtEl>
                                          <p:spTgt spid="3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20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2000"/>
                                        <p:tgtEl>
                                          <p:spTgt spid="3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0" dur="500"/>
                                        <p:tgtEl>
                                          <p:spTgt spid="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00"/>
                            </p:stCondLst>
                            <p:childTnLst>
                              <p:par>
                                <p:cTn id="3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4" dur="500"/>
                                        <p:tgtEl>
                                          <p:spTgt spid="3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1000"/>
                            </p:stCondLst>
                            <p:childTnLst>
                              <p:par>
                                <p:cTn id="3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8" dur="500"/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20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2000"/>
                                        <p:tgtEl>
                                          <p:spTgt spid="3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0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500"/>
                            </p:stCondLst>
                            <p:childTnLst>
                              <p:par>
                                <p:cTn id="3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4" dur="500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1000"/>
                            </p:stCondLst>
                            <p:childTnLst>
                              <p:par>
                                <p:cTn id="3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8" dur="500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1500"/>
                            </p:stCondLst>
                            <p:childTnLst>
                              <p:par>
                                <p:cTn id="3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2" dur="500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2000"/>
                            </p:stCondLst>
                            <p:childTnLst>
                              <p:par>
                                <p:cTn id="3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6" dur="500"/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2500"/>
                            </p:stCondLst>
                            <p:childTnLst>
                              <p:par>
                                <p:cTn id="3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0" dur="500"/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20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2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2" grpId="0" animBg="1"/>
      <p:bldP spid="3152" grpId="1" animBg="1"/>
      <p:bldP spid="3154" grpId="0" animBg="1"/>
      <p:bldP spid="3154" grpId="1" animBg="1"/>
      <p:bldP spid="3155" grpId="0" animBg="1"/>
      <p:bldP spid="3155" grpId="1" animBg="1"/>
      <p:bldP spid="3163" grpId="0" animBg="1"/>
      <p:bldP spid="3163" grpId="1" animBg="1"/>
      <p:bldP spid="3165" grpId="0" animBg="1"/>
      <p:bldP spid="3165" grpId="1" animBg="1"/>
      <p:bldP spid="3168" grpId="0" animBg="1"/>
      <p:bldP spid="3168" grpId="1" animBg="1"/>
      <p:bldP spid="3170" grpId="0" animBg="1"/>
      <p:bldP spid="3170" grpId="1" animBg="1"/>
      <p:bldP spid="3173" grpId="0" animBg="1"/>
      <p:bldP spid="3173" grpId="1" animBg="1"/>
      <p:bldP spid="3174" grpId="0" animBg="1"/>
      <p:bldP spid="317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Автор презентации </a:t>
            </a:r>
            <a:r>
              <a:rPr lang="ru-RU" dirty="0" smtClean="0"/>
              <a:t>:Солдатенко Олеся Викторовна, воспитатель МБДОУ №41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  <a:latin typeface="Monotype Corsiva" pitchFamily="66" charset="0"/>
              </a:rPr>
              <a:t>Правила дорожного движения детям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Там, где шумный перекресток,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Где машин не сосчитать,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Перейти не так уж просто,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Если правила не знать. 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endParaRPr lang="ru-RU" b="1" smtClean="0">
              <a:solidFill>
                <a:srgbClr val="006600"/>
              </a:solidFill>
              <a:latin typeface="Verdana" pitchFamily="34" charset="0"/>
            </a:endParaRPr>
          </a:p>
        </p:txBody>
      </p:sp>
      <p:pic>
        <p:nvPicPr>
          <p:cNvPr id="3076" name="Picture 12" descr="svetoforch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12875"/>
            <a:ext cx="44196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6600"/>
                </a:solidFill>
                <a:latin typeface="Monotype Corsiva" pitchFamily="66" charset="0"/>
              </a:rPr>
              <a:t>Знак «ПЕРЕХОД»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Объяснить надо запросто,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Будь ты юн или стар: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Мостовая — для транспорта,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Для тебя — тротуар!    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Иди через улицу там, пешеход,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Где знаком указан тебе «переход»!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/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endParaRPr lang="ru-RU" sz="2400" b="1" smtClean="0">
              <a:solidFill>
                <a:srgbClr val="006600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4100" name="Picture 7" descr="60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425" y="1484313"/>
            <a:ext cx="49815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  Где улицу надо тебе перейти,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О правиле помни простом: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С вниманьем налево сперва погляди,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b="1" smtClean="0">
                <a:solidFill>
                  <a:srgbClr val="006600"/>
                </a:solidFill>
                <a:latin typeface="Verdana" pitchFamily="34" charset="0"/>
              </a:rPr>
              <a:t>Направо взгляни потом!</a:t>
            </a:r>
            <a:br>
              <a:rPr lang="ru-RU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147" name="Picture 9" descr="svetoforch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7775" y="3573463"/>
            <a:ext cx="28162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машинка2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900113" y="1006475"/>
            <a:ext cx="5111751" cy="5851525"/>
          </a:xfrm>
        </p:spPr>
      </p:pic>
      <p:pic>
        <p:nvPicPr>
          <p:cNvPr id="31750" name="Picture 6" descr="мальч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04813"/>
            <a:ext cx="1687512" cy="22320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1101 L 0.00243 0.777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0023 L 0.29323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23 0.00023 L 0.81892 0.00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006600"/>
                </a:solidFill>
                <a:latin typeface="Monotype Corsiva" pitchFamily="66" charset="0"/>
              </a:rPr>
              <a:t>СВЕТОФОР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   Если свет зажегся красный,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Значит, двигаться опасно.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Свет зеленый говорит: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«Проходите, путь открыт!»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Желтый свет — предупрежденье: </a:t>
            </a:r>
            <a:b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Жди сигнала для</a:t>
            </a:r>
            <a:r>
              <a:rPr lang="ru-RU" sz="2400" smtClean="0">
                <a:solidFill>
                  <a:srgbClr val="006600"/>
                </a:solidFill>
              </a:rPr>
              <a:t> </a:t>
            </a:r>
            <a:r>
              <a:rPr lang="ru-RU" sz="2400" b="1" smtClean="0">
                <a:solidFill>
                  <a:srgbClr val="006600"/>
                </a:solidFill>
                <a:latin typeface="Verdana" pitchFamily="34" charset="0"/>
              </a:rPr>
              <a:t>движенья </a:t>
            </a:r>
          </a:p>
        </p:txBody>
      </p:sp>
      <p:pic>
        <p:nvPicPr>
          <p:cNvPr id="5124" name="Picture 8" descr="svetofor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125538"/>
            <a:ext cx="32956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6600"/>
                </a:solidFill>
                <a:latin typeface="Monotype Corsiva" pitchFamily="66" charset="0"/>
              </a:rPr>
              <a:t>Знак «ПОДЗЕМНЫЙ ПЕРЕХОД»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6600"/>
                </a:solidFill>
                <a:latin typeface="Verdana" pitchFamily="34" charset="0"/>
              </a:rPr>
              <a:t>  </a:t>
            </a: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Знает каждый пешеход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Про подземный этот ход.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Город он не украшает,</a:t>
            </a:r>
            <a:b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Verdana" pitchFamily="34" charset="0"/>
              </a:rPr>
              <a:t>Но машинам не мешает! </a:t>
            </a:r>
          </a:p>
        </p:txBody>
      </p:sp>
      <p:pic>
        <p:nvPicPr>
          <p:cNvPr id="7172" name="Picture 9" descr="162753_w640_h640_53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557338"/>
            <a:ext cx="47879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Monotype Corsiva" pitchFamily="66" charset="0"/>
              </a:rPr>
              <a:t>Знак Пешеходу проход запрещён.</a:t>
            </a:r>
            <a:r>
              <a:rPr lang="ru-RU" dirty="0" smtClean="0"/>
              <a:t> 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/>
              <a:t>    </a:t>
            </a: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Если ты поставил ногу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На проезжую дорогу,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Обрати вниманье друг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Знак дорожный- красный круг,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Человек идущий в чёрном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Красной чёрточкой зачёркнут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И дорога вроде, но..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Verdana" pitchFamily="34" charset="0"/>
              </a:rPr>
              <a:t>    Здесь ходить запрещено!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2868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800" smtClean="0"/>
          </a:p>
        </p:txBody>
      </p:sp>
      <p:pic>
        <p:nvPicPr>
          <p:cNvPr id="28684" name="Picture 12" descr="verbott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700213"/>
            <a:ext cx="4211637" cy="42116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7" grpId="0" uiExpand="1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415</Words>
  <Application>Microsoft Office PowerPoint</Application>
  <PresentationFormat>Экран (4:3)</PresentationFormat>
  <Paragraphs>120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«ПОМНИ  ПРАВИЛА  ДВИЖЕНЬЯ КАК  ТАБЛИЦУ  УМНОЖЕНЬЯ»</vt:lpstr>
      <vt:lpstr>Слайд 2</vt:lpstr>
      <vt:lpstr>Правила дорожного движения детям</vt:lpstr>
      <vt:lpstr>Знак «ПЕРЕХОД»</vt:lpstr>
      <vt:lpstr>Слайд 5</vt:lpstr>
      <vt:lpstr>Слайд 6</vt:lpstr>
      <vt:lpstr>СВЕТОФОР</vt:lpstr>
      <vt:lpstr>Знак «ПОДЗЕМНЫЙ ПЕРЕХОД»</vt:lpstr>
      <vt:lpstr>Знак Пешеходу проход запрещён. </vt:lpstr>
      <vt:lpstr>Знак "Осторожно Дети"</vt:lpstr>
      <vt:lpstr>Слайд 11</vt:lpstr>
      <vt:lpstr>Знак "Место остановки автобуса, троллейбуса, трамвая и такси" </vt:lpstr>
      <vt:lpstr>Слайд 13</vt:lpstr>
      <vt:lpstr>Знак "Железнодорожный переезд" </vt:lpstr>
      <vt:lpstr>Слайд 15</vt:lpstr>
      <vt:lpstr>Знак "Дорожные работы": </vt:lpstr>
      <vt:lpstr>Знак "Больница" </vt:lpstr>
      <vt:lpstr>Слайд 18</vt:lpstr>
      <vt:lpstr>Знак  "Велосипедная дорога".</vt:lpstr>
      <vt:lpstr>Слайд 20</vt:lpstr>
      <vt:lpstr>Дорогие дети на дороге надо :</vt:lpstr>
      <vt:lpstr>Слайд 22</vt:lpstr>
      <vt:lpstr>Ресурсы: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RePack by SPecialiST</cp:lastModifiedBy>
  <cp:revision>24</cp:revision>
  <dcterms:created xsi:type="dcterms:W3CDTF">2011-11-16T06:42:43Z</dcterms:created>
  <dcterms:modified xsi:type="dcterms:W3CDTF">2014-05-06T06:58:47Z</dcterms:modified>
</cp:coreProperties>
</file>