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57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56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5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935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443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303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620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56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709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97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73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62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63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907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47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22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09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1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12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7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756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1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189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90CCB-4B46-4FF0-8B11-80520EEFD888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8A6C9-5FC9-485B-8D8B-A9D12BDA2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9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fld id="{1983A9A6-A7C6-4281-A39F-5DC6615D86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377"/>
              <a:t>09.03.2016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/>
            <a:fld id="{416F8C33-7088-481A-939B-C850E0D4CDC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377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3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22500" y="1914644"/>
            <a:ext cx="7747000" cy="165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ru-RU" sz="5067" dirty="0">
                <a:solidFill>
                  <a:prstClr val="white"/>
                </a:solidFill>
                <a:latin typeface="Roboto Slab"/>
              </a:rPr>
              <a:t>Творческая проектная деятельность</a:t>
            </a:r>
            <a:endParaRPr lang="ru-RU" sz="5067" dirty="0">
              <a:solidFill>
                <a:prstClr val="white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11898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Проект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8368" y="1070849"/>
            <a:ext cx="1604433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://enewstyle.com/images/5604fb8476a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35" y="1471962"/>
            <a:ext cx="3213100" cy="4522439"/>
          </a:xfrm>
          <a:prstGeom prst="rect">
            <a:avLst/>
          </a:prstGeom>
          <a:noFill/>
          <a:ln w="127000">
            <a:solidFill>
              <a:schemeClr val="tx1">
                <a:alpha val="1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266" y="1471962"/>
            <a:ext cx="3129716" cy="4522439"/>
          </a:xfrm>
          <a:prstGeom prst="rect">
            <a:avLst/>
          </a:prstGeom>
          <a:noFill/>
          <a:ln w="127000">
            <a:solidFill>
              <a:schemeClr val="tx1">
                <a:alpha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8423912" y="1471962"/>
            <a:ext cx="3201939" cy="4522439"/>
            <a:chOff x="6386514" y="1103971"/>
            <a:chExt cx="2401454" cy="339182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386514" y="1103971"/>
              <a:ext cx="2401454" cy="3391829"/>
            </a:xfrm>
            <a:prstGeom prst="rect">
              <a:avLst/>
            </a:prstGeom>
            <a:solidFill>
              <a:schemeClr val="bg1"/>
            </a:solidFill>
            <a:ln w="127000">
              <a:solidFill>
                <a:schemeClr val="tx1"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6155" name="Picture 11" descr="\\USER-PC-15\projects\иллюстрации\Предметы\все\0405 №330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7258" y="1634056"/>
              <a:ext cx="2331657" cy="23316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93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6282" y="2240168"/>
            <a:ext cx="4933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индивидуальные,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367" y="154557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8367" y="934765"/>
            <a:ext cx="1973547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1981" y="351354"/>
            <a:ext cx="21226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Проекты: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88667" y="2240168"/>
            <a:ext cx="4933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коллективные.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290752" y="154557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415582" y="2856268"/>
            <a:ext cx="3342977" cy="2967169"/>
            <a:chOff x="3320478" y="2089448"/>
            <a:chExt cx="2507233" cy="22253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4661" y="2742075"/>
              <a:ext cx="2260191" cy="1572750"/>
            </a:xfrm>
            <a:prstGeom prst="rect">
              <a:avLst/>
            </a:prstGeom>
            <a:noFill/>
            <a:ln w="127000">
              <a:solidFill>
                <a:schemeClr val="tx1">
                  <a:alpha val="1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Прямоугольник 10"/>
            <p:cNvSpPr/>
            <p:nvPr/>
          </p:nvSpPr>
          <p:spPr>
            <a:xfrm>
              <a:off x="3320478" y="2089448"/>
              <a:ext cx="2507233" cy="500233"/>
            </a:xfrm>
            <a:prstGeom prst="rect">
              <a:avLst/>
            </a:prstGeom>
            <a:solidFill>
              <a:srgbClr val="FFC000">
                <a:alpha val="70000"/>
              </a:srgbClr>
            </a:solidFill>
          </p:spPr>
          <p:txBody>
            <a:bodyPr wrap="square">
              <a:spAutoFit/>
            </a:bodyPr>
            <a:lstStyle/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«Планирование </a:t>
              </a:r>
              <a:endParaRPr lang="ru-RU" sz="1867" dirty="0">
                <a:solidFill>
                  <a:prstClr val="black"/>
                </a:solidFill>
                <a:latin typeface="Roboto Slab"/>
              </a:endParaRPr>
            </a:p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кабинета кулинарии»</a:t>
              </a:r>
              <a:endParaRPr lang="ru-RU" sz="1867" dirty="0">
                <a:solidFill>
                  <a:prstClr val="black"/>
                </a:solidFill>
                <a:latin typeface="Roboto Slab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219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/>
      <p:bldP spid="14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584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Важно!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368" y="1889680"/>
            <a:ext cx="11235265" cy="1981013"/>
          </a:xfrm>
          <a:prstGeom prst="rect">
            <a:avLst/>
          </a:prstGeom>
          <a:noFill/>
          <a:ln w="31750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defTabSz="914377"/>
            <a:r>
              <a:rPr lang="ru-RU" sz="2667" i="1" dirty="0">
                <a:solidFill>
                  <a:prstClr val="black"/>
                </a:solidFill>
              </a:rPr>
              <a:t>Каждый </a:t>
            </a:r>
            <a:r>
              <a:rPr lang="ru-RU" sz="2667" i="1" dirty="0">
                <a:solidFill>
                  <a:prstClr val="black"/>
                </a:solidFill>
              </a:rPr>
              <a:t>человек </a:t>
            </a:r>
            <a:r>
              <a:rPr lang="ru-RU" sz="2667" i="1" dirty="0">
                <a:solidFill>
                  <a:prstClr val="black"/>
                </a:solidFill>
              </a:rPr>
              <a:t>должен отвечать </a:t>
            </a:r>
            <a:r>
              <a:rPr lang="ru-RU" sz="2667" i="1" dirty="0">
                <a:solidFill>
                  <a:prstClr val="black"/>
                </a:solidFill>
              </a:rPr>
              <a:t>за свою часть проекта.</a:t>
            </a:r>
            <a:endParaRPr lang="ru-RU" sz="2667" i="1" dirty="0">
              <a:solidFill>
                <a:prstClr val="black"/>
              </a:solidFill>
            </a:endParaRPr>
          </a:p>
          <a:p>
            <a:pPr defTabSz="914377"/>
            <a:r>
              <a:rPr lang="ru-RU" sz="2667" i="1" dirty="0">
                <a:solidFill>
                  <a:prstClr val="black"/>
                </a:solidFill>
              </a:rPr>
              <a:t> </a:t>
            </a:r>
          </a:p>
          <a:p>
            <a:pPr defTabSz="914377"/>
            <a:r>
              <a:rPr lang="ru-RU" sz="2667" i="1" dirty="0">
                <a:solidFill>
                  <a:prstClr val="black"/>
                </a:solidFill>
              </a:rPr>
              <a:t>Все </a:t>
            </a:r>
            <a:r>
              <a:rPr lang="ru-RU" sz="2667" i="1" dirty="0">
                <a:solidFill>
                  <a:prstClr val="black"/>
                </a:solidFill>
              </a:rPr>
              <a:t>этапы проекта должны быть выполнены к определенному сроку, чтобы успеть подготовиться к защите проекта</a:t>
            </a:r>
            <a:r>
              <a:rPr lang="ru-RU" sz="2667" i="1" dirty="0">
                <a:solidFill>
                  <a:prstClr val="black"/>
                </a:solidFill>
              </a:rPr>
              <a:t>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8367" y="934765"/>
            <a:ext cx="1485300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72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Самооценка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8368" y="1070849"/>
            <a:ext cx="2682921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78367" y="1639986"/>
            <a:ext cx="495232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133" dirty="0">
                <a:solidFill>
                  <a:prstClr val="black"/>
                </a:solidFill>
                <a:latin typeface="Roboto Slab"/>
              </a:rPr>
              <a:t>Вкусное </a:t>
            </a:r>
            <a:r>
              <a:rPr lang="ru-RU" sz="2133" dirty="0">
                <a:solidFill>
                  <a:prstClr val="black"/>
                </a:solidFill>
                <a:latin typeface="Roboto Slab"/>
              </a:rPr>
              <a:t>ли блюдо </a:t>
            </a:r>
            <a:r>
              <a:rPr lang="ru-RU" sz="2133" dirty="0">
                <a:solidFill>
                  <a:prstClr val="black"/>
                </a:solidFill>
                <a:latin typeface="Roboto Slab"/>
              </a:rPr>
              <a:t>получилось?</a:t>
            </a:r>
            <a:endParaRPr lang="ru-RU" sz="2133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570" y="2814226"/>
            <a:ext cx="495232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133" dirty="0">
                <a:solidFill>
                  <a:prstClr val="black"/>
                </a:solidFill>
                <a:latin typeface="Roboto Slab"/>
              </a:rPr>
              <a:t>Нравится </a:t>
            </a:r>
            <a:r>
              <a:rPr lang="ru-RU" sz="2133" dirty="0">
                <a:solidFill>
                  <a:prstClr val="black"/>
                </a:solidFill>
                <a:latin typeface="Roboto Slab"/>
              </a:rPr>
              <a:t>ли тебе твое </a:t>
            </a:r>
            <a:r>
              <a:rPr lang="ru-RU" sz="2133" dirty="0">
                <a:solidFill>
                  <a:prstClr val="black"/>
                </a:solidFill>
                <a:latin typeface="Roboto Slab"/>
              </a:rPr>
              <a:t>изделие?</a:t>
            </a:r>
            <a:endParaRPr lang="ru-RU" sz="2133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13324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6282" y="2449001"/>
            <a:ext cx="5371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поисковый (подготовительный),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367" y="1640109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8367" y="1314339"/>
            <a:ext cx="6154000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388" y="658963"/>
            <a:ext cx="6258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Этапы работы над проектом: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6282" y="3918390"/>
            <a:ext cx="3039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технологический,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78367" y="3109499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4484" y="5340785"/>
            <a:ext cx="5820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заключительный (аналитический).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76569" y="4531893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3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72353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/>
      <p:bldP spid="11" grpId="0"/>
      <p:bldP spid="12" grpId="0" animBg="1"/>
      <p:bldP spid="13" grpId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8369" y="501651"/>
            <a:ext cx="2165031" cy="107794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</a:rPr>
              <a:t>Поисковый этап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2662451" y="1022420"/>
            <a:ext cx="927887" cy="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609389" y="501651"/>
            <a:ext cx="8104244" cy="11544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473711"/>
            <a:ext cx="8056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Выбор темы проекта. Обоснование необходимости изготовления изделия.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5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78367" y="1314339"/>
            <a:ext cx="6154000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388" y="658963"/>
            <a:ext cx="6258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Этапы работы над проектом: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368" y="1505487"/>
            <a:ext cx="8594513" cy="40010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3515" y="1505487"/>
            <a:ext cx="1020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/>
            <a:r>
              <a:rPr lang="ru-RU" dirty="0">
                <a:solidFill>
                  <a:prstClr val="black"/>
                </a:solidFill>
              </a:rPr>
              <a:t>Выбор темы проекта. Обоснование необходимости изготовления изделия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367" y="2156178"/>
            <a:ext cx="11235267" cy="4402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1867" i="1" dirty="0">
                <a:solidFill>
                  <a:prstClr val="black"/>
                </a:solidFill>
              </a:rPr>
              <a:t>Для </a:t>
            </a:r>
            <a:r>
              <a:rPr lang="ru-RU" sz="1867" i="1" dirty="0">
                <a:solidFill>
                  <a:prstClr val="black"/>
                </a:solidFill>
              </a:rPr>
              <a:t>того, чтобы определится с темой </a:t>
            </a:r>
            <a:r>
              <a:rPr lang="ru-RU" sz="1867" i="1" dirty="0">
                <a:solidFill>
                  <a:prstClr val="black"/>
                </a:solidFill>
              </a:rPr>
              <a:t>проекта, </a:t>
            </a:r>
            <a:r>
              <a:rPr lang="ru-RU" sz="1867" i="1" dirty="0">
                <a:solidFill>
                  <a:prstClr val="black"/>
                </a:solidFill>
              </a:rPr>
              <a:t>очень важно решить, какое изделие ты хочешь сделать</a:t>
            </a:r>
            <a:r>
              <a:rPr lang="ru-RU" sz="1867" i="1" dirty="0">
                <a:solidFill>
                  <a:prstClr val="black"/>
                </a:solidFill>
              </a:rPr>
              <a:t>.</a:t>
            </a:r>
          </a:p>
          <a:p>
            <a:pPr defTabSz="914377"/>
            <a:endParaRPr lang="ru-RU" sz="1867" i="1" dirty="0">
              <a:solidFill>
                <a:prstClr val="black"/>
              </a:solidFill>
            </a:endParaRPr>
          </a:p>
          <a:p>
            <a:pPr defTabSz="914377"/>
            <a:r>
              <a:rPr lang="ru-RU" sz="1867" i="1" dirty="0">
                <a:solidFill>
                  <a:prstClr val="black"/>
                </a:solidFill>
              </a:rPr>
              <a:t>Необходимо </a:t>
            </a:r>
            <a:r>
              <a:rPr lang="ru-RU" sz="1867" i="1" dirty="0">
                <a:solidFill>
                  <a:prstClr val="black"/>
                </a:solidFill>
              </a:rPr>
              <a:t>оценить, хватит ли у тебя знаний и умений, чтобы изготовить это изделие или нет. </a:t>
            </a:r>
            <a:endParaRPr lang="ru-RU" sz="1867" i="1" dirty="0">
              <a:solidFill>
                <a:prstClr val="black"/>
              </a:solidFill>
            </a:endParaRPr>
          </a:p>
          <a:p>
            <a:pPr defTabSz="914377"/>
            <a:endParaRPr lang="ru-RU" sz="1867" i="1" dirty="0">
              <a:solidFill>
                <a:prstClr val="black"/>
              </a:solidFill>
            </a:endParaRPr>
          </a:p>
          <a:p>
            <a:pPr defTabSz="914377"/>
            <a:r>
              <a:rPr lang="ru-RU" sz="1867" i="1" dirty="0">
                <a:solidFill>
                  <a:prstClr val="black"/>
                </a:solidFill>
              </a:rPr>
              <a:t>Если </a:t>
            </a:r>
            <a:r>
              <a:rPr lang="ru-RU" sz="1867" i="1" dirty="0">
                <a:solidFill>
                  <a:prstClr val="black"/>
                </a:solidFill>
              </a:rPr>
              <a:t>знаний и умений у тебя хватит, то необходимо </a:t>
            </a:r>
            <a:r>
              <a:rPr lang="ru-RU" sz="1867" i="1" dirty="0">
                <a:solidFill>
                  <a:prstClr val="black"/>
                </a:solidFill>
              </a:rPr>
              <a:t>проверить, </a:t>
            </a:r>
            <a:r>
              <a:rPr lang="ru-RU" sz="1867" i="1" dirty="0">
                <a:solidFill>
                  <a:prstClr val="black"/>
                </a:solidFill>
              </a:rPr>
              <a:t>все ли из нужных материалов у тебя </a:t>
            </a:r>
            <a:r>
              <a:rPr lang="ru-RU" sz="1867" i="1" dirty="0">
                <a:solidFill>
                  <a:prstClr val="black"/>
                </a:solidFill>
              </a:rPr>
              <a:t>есть. </a:t>
            </a:r>
          </a:p>
          <a:p>
            <a:pPr defTabSz="914377"/>
            <a:endParaRPr lang="ru-RU" sz="1867" i="1" dirty="0">
              <a:solidFill>
                <a:prstClr val="black"/>
              </a:solidFill>
            </a:endParaRPr>
          </a:p>
          <a:p>
            <a:pPr defTabSz="914377"/>
            <a:r>
              <a:rPr lang="ru-RU" sz="1867" i="1" dirty="0">
                <a:solidFill>
                  <a:prstClr val="black"/>
                </a:solidFill>
              </a:rPr>
              <a:t>Если </a:t>
            </a:r>
            <a:r>
              <a:rPr lang="ru-RU" sz="1867" i="1" dirty="0">
                <a:solidFill>
                  <a:prstClr val="black"/>
                </a:solidFill>
              </a:rPr>
              <a:t>же твоих знаний и умений не хватает, чтобы выполнить проект, то можно создать рабочую группу для коллективного изготовления изделия.</a:t>
            </a:r>
          </a:p>
          <a:p>
            <a:pPr defTabSz="914377"/>
            <a:endParaRPr lang="ru-RU" sz="1867" i="1" dirty="0">
              <a:solidFill>
                <a:prstClr val="black"/>
              </a:solidFill>
            </a:endParaRPr>
          </a:p>
          <a:p>
            <a:pPr defTabSz="914377"/>
            <a:r>
              <a:rPr lang="ru-RU" sz="1867" i="1" dirty="0">
                <a:solidFill>
                  <a:prstClr val="black"/>
                </a:solidFill>
              </a:rPr>
              <a:t>После </a:t>
            </a:r>
            <a:r>
              <a:rPr lang="ru-RU" sz="1867" i="1" dirty="0">
                <a:solidFill>
                  <a:prstClr val="black"/>
                </a:solidFill>
              </a:rPr>
              <a:t>этого надо </a:t>
            </a:r>
            <a:r>
              <a:rPr lang="ru-RU" sz="1867" i="1" dirty="0">
                <a:solidFill>
                  <a:prstClr val="black"/>
                </a:solidFill>
              </a:rPr>
              <a:t>написать, </a:t>
            </a:r>
            <a:r>
              <a:rPr lang="ru-RU" sz="1867" i="1" dirty="0">
                <a:solidFill>
                  <a:prstClr val="black"/>
                </a:solidFill>
              </a:rPr>
              <a:t>почему для проекта выбрана именно эта тема.</a:t>
            </a:r>
          </a:p>
          <a:p>
            <a:pPr defTabSz="914377"/>
            <a:endParaRPr lang="ru-RU" sz="1867" i="1" dirty="0">
              <a:solidFill>
                <a:prstClr val="black"/>
              </a:solidFill>
            </a:endParaRPr>
          </a:p>
          <a:p>
            <a:pPr defTabSz="914377"/>
            <a:endParaRPr lang="ru-RU" sz="1867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5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8369" y="501651"/>
            <a:ext cx="2165031" cy="107794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</a:rPr>
              <a:t>Поисковый этап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2662451" y="1022401"/>
            <a:ext cx="927887" cy="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609389" y="501651"/>
            <a:ext cx="8104244" cy="11544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473711"/>
            <a:ext cx="8056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Выбор темы проекта. Обоснование необходимости изготовления изделия.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Формулирование требований к проектируемому изделию.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2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78367" y="1088552"/>
            <a:ext cx="2592211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387" y="433177"/>
            <a:ext cx="2762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Требования: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367" y="2156178"/>
            <a:ext cx="1083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endParaRPr lang="ru-RU" i="1" dirty="0">
              <a:solidFill>
                <a:prstClr val="black"/>
              </a:solidFill>
            </a:endParaRPr>
          </a:p>
          <a:p>
            <a:pPr defTabSz="914377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281" y="2336108"/>
            <a:ext cx="3918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простота изготовления</a:t>
            </a:r>
          </a:p>
        </p:txBody>
      </p:sp>
      <p:sp>
        <p:nvSpPr>
          <p:cNvPr id="9" name="Овал 8"/>
          <p:cNvSpPr/>
          <p:nvPr/>
        </p:nvSpPr>
        <p:spPr>
          <a:xfrm>
            <a:off x="478367" y="152721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6282" y="3805497"/>
            <a:ext cx="2678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экономичность</a:t>
            </a:r>
          </a:p>
        </p:txBody>
      </p:sp>
      <p:sp>
        <p:nvSpPr>
          <p:cNvPr id="12" name="Овал 11"/>
          <p:cNvSpPr/>
          <p:nvPr/>
        </p:nvSpPr>
        <p:spPr>
          <a:xfrm>
            <a:off x="478367" y="3177235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3819" y="2336108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эстетичность</a:t>
            </a:r>
          </a:p>
        </p:txBody>
      </p:sp>
      <p:sp>
        <p:nvSpPr>
          <p:cNvPr id="14" name="Овал 13"/>
          <p:cNvSpPr/>
          <p:nvPr/>
        </p:nvSpPr>
        <p:spPr>
          <a:xfrm>
            <a:off x="6325904" y="152721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3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3817" y="3804804"/>
            <a:ext cx="4416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удобство в использовании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6325903" y="3165252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4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3815" y="5268090"/>
            <a:ext cx="256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 err="1">
                <a:solidFill>
                  <a:prstClr val="black"/>
                </a:solidFill>
                <a:latin typeface="Roboto Slab"/>
              </a:rPr>
              <a:t>экологичность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325900" y="4639828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5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60154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 animBg="1"/>
      <p:bldP spid="11" grpId="0"/>
      <p:bldP spid="12" grpId="0" animBg="1"/>
      <p:bldP spid="13" grpId="0"/>
      <p:bldP spid="14" grpId="0" animBg="1"/>
      <p:bldP spid="15" grpId="0"/>
      <p:bldP spid="17" grpId="0" animBg="1"/>
      <p:bldP spid="19" grpId="0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8369" y="501651"/>
            <a:ext cx="2165031" cy="107794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</a:rPr>
              <a:t>Поисковый этап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2662451" y="1022401"/>
            <a:ext cx="927887" cy="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609389" y="501651"/>
            <a:ext cx="8104244" cy="11544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473711"/>
            <a:ext cx="8056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Выбор темы проекта. Обоснование необходимости изготовления изделия.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Формулирование требований к проектируемому изделию.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Разработка нескольких вариантов изделия и выбор наилучшего.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8" name="Прямая со стрелкой 7"/>
          <p:cNvCxnSpPr>
            <a:stCxn id="15" idx="2"/>
          </p:cNvCxnSpPr>
          <p:nvPr/>
        </p:nvCxnSpPr>
        <p:spPr>
          <a:xfrm flipH="1">
            <a:off x="1560884" y="1579596"/>
            <a:ext cx="1" cy="133293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8369" y="2937533"/>
            <a:ext cx="2648025" cy="99574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algn="ctr" defTabSz="914377"/>
            <a:r>
              <a:rPr lang="ru-RU" sz="2133" dirty="0">
                <a:solidFill>
                  <a:prstClr val="black"/>
                </a:solidFill>
              </a:rPr>
              <a:t>Технологический этап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126394" y="3435469"/>
            <a:ext cx="463943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598091" y="2714359"/>
            <a:ext cx="8104244" cy="153026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46302" y="2686419"/>
            <a:ext cx="8056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Разработка конструкции и технологии изготовления изделия.</a:t>
            </a:r>
          </a:p>
        </p:txBody>
      </p:sp>
    </p:spTree>
    <p:extLst>
      <p:ext uri="{BB962C8B-B14F-4D97-AF65-F5344CB8AC3E}">
        <p14:creationId xmlns:p14="http://schemas.microsoft.com/office/powerpoint/2010/main" val="252513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6282" y="3548268"/>
            <a:ext cx="4408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творческая деятельность, 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367" y="273937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8368" y="1709465"/>
            <a:ext cx="3291977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6280" y="986354"/>
            <a:ext cx="3233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На этом уроке: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18281" y="3548268"/>
            <a:ext cx="4687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этапы выполнения проекта.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320367" y="273937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1857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/>
      <p:bldP spid="11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78367" y="1314339"/>
            <a:ext cx="6154000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388" y="658963"/>
            <a:ext cx="62584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Этапы работы над проектом: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367" y="1505487"/>
            <a:ext cx="7107767" cy="40010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3515" y="1505487"/>
            <a:ext cx="1020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/>
            <a:r>
              <a:rPr lang="ru-RU" dirty="0">
                <a:solidFill>
                  <a:prstClr val="black"/>
                </a:solidFill>
              </a:rPr>
              <a:t>Разработка конструкции и технологии изготовления изделия.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367" y="2156177"/>
            <a:ext cx="10835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i="1" dirty="0">
                <a:solidFill>
                  <a:prstClr val="black"/>
                </a:solidFill>
              </a:rPr>
              <a:t>Этот </a:t>
            </a:r>
            <a:r>
              <a:rPr lang="ru-RU" i="1" dirty="0">
                <a:solidFill>
                  <a:prstClr val="black"/>
                </a:solidFill>
              </a:rPr>
              <a:t>этап состоит из разработки технической документации (схем, чертежей, выкроек) и технологической документации по проекту.</a:t>
            </a:r>
            <a:endParaRPr lang="ru-RU" i="1" dirty="0">
              <a:solidFill>
                <a:prstClr val="black"/>
              </a:solidFill>
            </a:endParaRPr>
          </a:p>
          <a:p>
            <a:pPr defTabSz="914377"/>
            <a:endParaRPr lang="ru-RU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18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8369" y="501651"/>
            <a:ext cx="2165031" cy="99574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algn="ctr" defTabSz="914377"/>
            <a:r>
              <a:rPr lang="ru-RU" sz="2133" dirty="0">
                <a:solidFill>
                  <a:prstClr val="black"/>
                </a:solidFill>
              </a:rPr>
              <a:t>Поисковый этап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2662451" y="1022401"/>
            <a:ext cx="927887" cy="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609389" y="501651"/>
            <a:ext cx="8104244" cy="11544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473711"/>
            <a:ext cx="8056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Выбор темы проекта. Обоснование необходимости изготовления изделия.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Формулирование требований к проектируемому изделию.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Разработка нескольких вариантов изделия и выбор наилучшего.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8" name="Прямая со стрелкой 7"/>
          <p:cNvCxnSpPr>
            <a:stCxn id="15" idx="2"/>
          </p:cNvCxnSpPr>
          <p:nvPr/>
        </p:nvCxnSpPr>
        <p:spPr>
          <a:xfrm flipH="1">
            <a:off x="1560884" y="1497394"/>
            <a:ext cx="1" cy="141514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8369" y="2937533"/>
            <a:ext cx="2648025" cy="99574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algn="ctr" defTabSz="914377"/>
            <a:r>
              <a:rPr lang="ru-RU" sz="2133" dirty="0">
                <a:solidFill>
                  <a:prstClr val="black"/>
                </a:solidFill>
              </a:rPr>
              <a:t>Технологический этап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126394" y="3435469"/>
            <a:ext cx="463943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598091" y="2714359"/>
            <a:ext cx="8104244" cy="153026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46302" y="2686420"/>
            <a:ext cx="8056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Разработка конструкции и технологии изготовления изделия.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Организация рабочего места.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Подбор материалов и инструментов.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Изготовление изделия с соблюдением правил безопасной работы.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Подсчёт затрат на изготовление.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560884" y="3933403"/>
            <a:ext cx="0" cy="104507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8369" y="5003481"/>
            <a:ext cx="2648025" cy="995743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</a:ln>
        </p:spPr>
        <p:txBody>
          <a:bodyPr wrap="square" lIns="168000" tIns="168000" rIns="168000" bIns="168000" rtlCol="0">
            <a:spAutoFit/>
          </a:bodyPr>
          <a:lstStyle/>
          <a:p>
            <a:pPr algn="ctr" defTabSz="914377"/>
            <a:r>
              <a:rPr lang="ru-RU" sz="2133" dirty="0">
                <a:solidFill>
                  <a:prstClr val="black"/>
                </a:solidFill>
              </a:rPr>
              <a:t>Заключительный этап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126394" y="5501417"/>
            <a:ext cx="463943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598091" y="5017383"/>
            <a:ext cx="8104244" cy="120316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46302" y="4989443"/>
            <a:ext cx="8056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Окончательный контроль готового изделия.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Испытание изделия.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Анализ того, что получилось, а что нет.</a:t>
            </a:r>
          </a:p>
          <a:p>
            <a:pPr indent="243411" defTabSz="914377">
              <a:buFontTx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Защита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80778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78367" y="1088552"/>
            <a:ext cx="5790911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387" y="433177"/>
            <a:ext cx="58432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Защита проекта включает: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367" y="2156178"/>
            <a:ext cx="10835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endParaRPr lang="ru-RU" i="1" dirty="0">
              <a:solidFill>
                <a:prstClr val="black"/>
              </a:solidFill>
            </a:endParaRPr>
          </a:p>
          <a:p>
            <a:pPr defTabSz="914377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281" y="2336107"/>
            <a:ext cx="37866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доклад об основных</a:t>
            </a:r>
          </a:p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достоинствах проекта,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8367" y="152721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2098" y="2316121"/>
            <a:ext cx="4140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пояснительную записку,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854183" y="1687859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53971" y="4709801"/>
            <a:ext cx="2404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само изделие.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756056" y="3900909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3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64944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 animBg="1"/>
      <p:bldP spid="11" grpId="0"/>
      <p:bldP spid="12" grpId="0" animBg="1"/>
      <p:bldP spid="13" grpId="0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368301"/>
            <a:ext cx="28408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Итоги урока: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578094"/>
            <a:ext cx="5475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творческий проект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367" y="1790363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8367" y="1099865"/>
            <a:ext cx="2807703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567" y="1716617"/>
            <a:ext cx="7458133" cy="4195200"/>
          </a:xfrm>
          <a:prstGeom prst="rect">
            <a:avLst/>
          </a:prstGeom>
          <a:noFill/>
          <a:ln w="127000">
            <a:solidFill>
              <a:schemeClr val="tx1">
                <a:alpha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329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368301"/>
            <a:ext cx="28408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Итоги урока: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0999" y="2578093"/>
            <a:ext cx="3507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основные этапы творческого проекта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367" y="1790363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8367" y="1099865"/>
            <a:ext cx="2807703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400" y="1716617"/>
            <a:ext cx="7458133" cy="4195200"/>
          </a:xfrm>
          <a:prstGeom prst="rect">
            <a:avLst/>
          </a:prstGeom>
          <a:noFill/>
          <a:ln w="127000">
            <a:solidFill>
              <a:schemeClr val="tx1">
                <a:alpha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41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Проект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8366" y="1012793"/>
            <a:ext cx="1592340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00957" y="1432123"/>
            <a:ext cx="11235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b="1" dirty="0">
                <a:solidFill>
                  <a:prstClr val="black"/>
                </a:solidFill>
              </a:rPr>
              <a:t>Проект</a:t>
            </a:r>
            <a:r>
              <a:rPr lang="ru-RU" sz="2400" dirty="0">
                <a:solidFill>
                  <a:prstClr val="black"/>
                </a:solidFill>
              </a:rPr>
              <a:t> – это творческая деятельность, направленная на достижение определенной цели, решение какой-либо проблемы.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774" y="3201235"/>
            <a:ext cx="1850087" cy="2744936"/>
          </a:xfrm>
          <a:prstGeom prst="rect">
            <a:avLst/>
          </a:prstGeom>
          <a:noFill/>
          <a:ln w="127000">
            <a:solidFill>
              <a:schemeClr val="tx1">
                <a:alpha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4146" y="1374119"/>
            <a:ext cx="11229487" cy="100773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98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Проект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8366" y="1012793"/>
            <a:ext cx="1592340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00957" y="1432124"/>
            <a:ext cx="11235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Каждый проект обязательно </a:t>
            </a:r>
            <a:r>
              <a:rPr lang="ru-RU" sz="2400" b="1" dirty="0">
                <a:solidFill>
                  <a:prstClr val="black"/>
                </a:solidFill>
              </a:rPr>
              <a:t>имеет начало </a:t>
            </a:r>
            <a:r>
              <a:rPr lang="ru-RU" sz="2400" dirty="0">
                <a:solidFill>
                  <a:prstClr val="black"/>
                </a:solidFill>
              </a:rPr>
              <a:t>и </a:t>
            </a:r>
            <a:r>
              <a:rPr lang="ru-RU" sz="2400" b="1" dirty="0">
                <a:solidFill>
                  <a:prstClr val="black"/>
                </a:solidFill>
              </a:rPr>
              <a:t>конец.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69" y="2457751"/>
            <a:ext cx="2351195" cy="3488420"/>
          </a:xfrm>
          <a:prstGeom prst="rect">
            <a:avLst/>
          </a:prstGeom>
          <a:noFill/>
          <a:ln w="127000">
            <a:solidFill>
              <a:schemeClr val="tx1">
                <a:alpha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08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Главные вопросы: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8365" y="1012793"/>
            <a:ext cx="3890435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00957" y="1867549"/>
            <a:ext cx="11235267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667" dirty="0">
                <a:solidFill>
                  <a:prstClr val="black"/>
                </a:solidFill>
                <a:latin typeface="Roboto Slab"/>
              </a:rPr>
              <a:t>Как </a:t>
            </a:r>
            <a:r>
              <a:rPr lang="ru-RU" sz="2667" dirty="0">
                <a:solidFill>
                  <a:prstClr val="black"/>
                </a:solidFill>
                <a:latin typeface="Roboto Slab"/>
              </a:rPr>
              <a:t>эта проблема решалась раньше, до меня?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3551466"/>
            <a:ext cx="11235267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667" dirty="0">
                <a:solidFill>
                  <a:prstClr val="black"/>
                </a:solidFill>
                <a:latin typeface="Roboto Slab"/>
              </a:rPr>
              <a:t>Что я знаю и умею для решения этой проблемы?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0957" y="5012733"/>
            <a:ext cx="11235267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667" dirty="0">
                <a:solidFill>
                  <a:prstClr val="black"/>
                </a:solidFill>
                <a:latin typeface="Roboto Slab"/>
              </a:rPr>
              <a:t>Какие материалы и инструменты могут мне помочь?</a:t>
            </a:r>
          </a:p>
        </p:txBody>
      </p:sp>
      <p:sp>
        <p:nvSpPr>
          <p:cNvPr id="9" name="Овал 8"/>
          <p:cNvSpPr/>
          <p:nvPr/>
        </p:nvSpPr>
        <p:spPr>
          <a:xfrm>
            <a:off x="554567" y="1266716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54567" y="2777849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4567" y="4344641"/>
            <a:ext cx="624000" cy="624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3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56711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8" grpId="0"/>
      <p:bldP spid="10" grpId="0"/>
      <p:bldP spid="9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Проект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0605" y="1506401"/>
            <a:ext cx="11273028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lnSpc>
                <a:spcPts val="2933"/>
              </a:lnSpc>
            </a:pPr>
            <a:r>
              <a:rPr lang="ru-RU" sz="2400" b="1" dirty="0">
                <a:solidFill>
                  <a:prstClr val="black"/>
                </a:solidFill>
                <a:latin typeface="Roboto Slab"/>
              </a:rPr>
              <a:t>Проектирование</a:t>
            </a:r>
            <a:r>
              <a:rPr lang="ru-RU" sz="2400" dirty="0">
                <a:solidFill>
                  <a:prstClr val="black"/>
                </a:solidFill>
                <a:latin typeface="Roboto Slab"/>
              </a:rPr>
              <a:t>   ̶   подготовка комплекта проектной </a:t>
            </a:r>
            <a:r>
              <a:rPr lang="ru-RU" sz="2400" dirty="0">
                <a:solidFill>
                  <a:prstClr val="black"/>
                </a:solidFill>
                <a:latin typeface="Roboto Slab"/>
              </a:rPr>
              <a:t>документации </a:t>
            </a:r>
            <a:r>
              <a:rPr lang="ru-RU" sz="2400" dirty="0">
                <a:solidFill>
                  <a:prstClr val="black"/>
                </a:solidFill>
                <a:latin typeface="Roboto Slab"/>
              </a:rPr>
              <a:t>и сам процесс создания проекта.</a:t>
            </a:r>
            <a:endParaRPr lang="ru-RU" sz="2667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8366" y="1012793"/>
            <a:ext cx="1592340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84146" y="1374119"/>
            <a:ext cx="11229487" cy="100773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3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Проектная документация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8366" y="1012793"/>
            <a:ext cx="5643639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82601" y="1232059"/>
            <a:ext cx="4181680" cy="708613"/>
          </a:xfrm>
          <a:prstGeom prst="rect">
            <a:avLst/>
          </a:prstGeom>
          <a:solidFill>
            <a:srgbClr val="FFC000"/>
          </a:solidFill>
        </p:spPr>
        <p:txBody>
          <a:bodyPr wrap="none" lIns="168000" tIns="168000" rIns="168000" bIns="168000">
            <a:spAutoFit/>
          </a:bodyPr>
          <a:lstStyle/>
          <a:p>
            <a:pPr defTabSz="914377"/>
            <a:r>
              <a:rPr lang="ru-RU" sz="2400" dirty="0">
                <a:solidFill>
                  <a:srgbClr val="000000"/>
                </a:solidFill>
                <a:latin typeface="Roboto Slab"/>
              </a:rPr>
              <a:t>Пояснительная записка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2600" y="2121059"/>
            <a:ext cx="3243923" cy="708613"/>
          </a:xfrm>
          <a:prstGeom prst="rect">
            <a:avLst/>
          </a:prstGeom>
          <a:solidFill>
            <a:srgbClr val="FFC000"/>
          </a:solidFill>
        </p:spPr>
        <p:txBody>
          <a:bodyPr wrap="none" lIns="168000" tIns="168000" rIns="168000" bIns="168000">
            <a:spAutoFit/>
          </a:bodyPr>
          <a:lstStyle/>
          <a:p>
            <a:pPr defTabSz="914377"/>
            <a:r>
              <a:rPr lang="ru-RU" sz="2400" dirty="0">
                <a:solidFill>
                  <a:srgbClr val="000000"/>
                </a:solidFill>
                <a:latin typeface="Roboto Slab"/>
              </a:rPr>
              <a:t>Эскизы и чертежи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2600" y="3022759"/>
            <a:ext cx="4252212" cy="708613"/>
          </a:xfrm>
          <a:prstGeom prst="rect">
            <a:avLst/>
          </a:prstGeom>
          <a:solidFill>
            <a:srgbClr val="FFC000"/>
          </a:solidFill>
        </p:spPr>
        <p:txBody>
          <a:bodyPr wrap="none" lIns="168000" tIns="168000" rIns="168000" bIns="168000">
            <a:spAutoFit/>
          </a:bodyPr>
          <a:lstStyle/>
          <a:p>
            <a:pPr defTabSz="914377"/>
            <a:r>
              <a:rPr lang="ru-RU" sz="2400" dirty="0">
                <a:solidFill>
                  <a:srgbClr val="000000"/>
                </a:solidFill>
                <a:latin typeface="Roboto Slab"/>
              </a:rPr>
              <a:t>Экономические расчёты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117" y="1860550"/>
            <a:ext cx="5689600" cy="3136900"/>
          </a:xfrm>
          <a:prstGeom prst="rect">
            <a:avLst/>
          </a:prstGeom>
          <a:noFill/>
          <a:ln w="127000">
            <a:solidFill>
              <a:schemeClr val="tx1">
                <a:alpha val="1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82601" y="3937159"/>
            <a:ext cx="3832225" cy="708613"/>
          </a:xfrm>
          <a:prstGeom prst="rect">
            <a:avLst/>
          </a:prstGeom>
          <a:solidFill>
            <a:srgbClr val="FFC000"/>
          </a:solidFill>
        </p:spPr>
        <p:txBody>
          <a:bodyPr wrap="none" lIns="168000" tIns="168000" rIns="168000" bIns="168000">
            <a:spAutoFit/>
          </a:bodyPr>
          <a:lstStyle/>
          <a:p>
            <a:pPr defTabSz="914377"/>
            <a:r>
              <a:rPr lang="ru-RU" sz="2400" dirty="0">
                <a:solidFill>
                  <a:srgbClr val="000000"/>
                </a:solidFill>
                <a:latin typeface="Roboto Slab"/>
              </a:rPr>
              <a:t>Описание технологии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2601" y="4864259"/>
            <a:ext cx="3675131" cy="1077945"/>
          </a:xfrm>
          <a:prstGeom prst="rect">
            <a:avLst/>
          </a:prstGeom>
          <a:solidFill>
            <a:srgbClr val="FFC000"/>
          </a:solidFill>
        </p:spPr>
        <p:txBody>
          <a:bodyPr wrap="none" lIns="168000" tIns="168000" rIns="168000" bIns="168000">
            <a:spAutoFit/>
          </a:bodyPr>
          <a:lstStyle/>
          <a:p>
            <a:pPr defTabSz="914377"/>
            <a:r>
              <a:rPr lang="ru-RU" sz="2400" dirty="0">
                <a:solidFill>
                  <a:srgbClr val="000000"/>
                </a:solidFill>
                <a:latin typeface="Roboto Slab"/>
              </a:rPr>
              <a:t>Выбор материалов и </a:t>
            </a:r>
          </a:p>
          <a:p>
            <a:pPr defTabSz="914377"/>
            <a:r>
              <a:rPr lang="ru-RU" sz="2400" dirty="0">
                <a:solidFill>
                  <a:srgbClr val="000000"/>
                </a:solidFill>
                <a:latin typeface="Roboto Slab"/>
              </a:rPr>
              <a:t>инструментов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71188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1" y="368301"/>
            <a:ext cx="11482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Проекты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8365" y="1012793"/>
            <a:ext cx="1938456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439649" y="1204786"/>
            <a:ext cx="2630400" cy="2791500"/>
            <a:chOff x="347917" y="1040948"/>
            <a:chExt cx="1972800" cy="209362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060" y="1694573"/>
              <a:ext cx="1714285" cy="1440000"/>
            </a:xfrm>
            <a:prstGeom prst="rect">
              <a:avLst/>
            </a:prstGeom>
            <a:noFill/>
            <a:ln w="127000">
              <a:solidFill>
                <a:schemeClr val="tx1">
                  <a:alpha val="1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Прямоугольник 17"/>
            <p:cNvSpPr/>
            <p:nvPr/>
          </p:nvSpPr>
          <p:spPr>
            <a:xfrm>
              <a:off x="347917" y="1040948"/>
              <a:ext cx="1972800" cy="500233"/>
            </a:xfrm>
            <a:prstGeom prst="rect">
              <a:avLst/>
            </a:prstGeom>
            <a:solidFill>
              <a:srgbClr val="FFC000">
                <a:alpha val="70000"/>
              </a:srgbClr>
            </a:solidFill>
          </p:spPr>
          <p:txBody>
            <a:bodyPr wrap="square">
              <a:spAutoFit/>
            </a:bodyPr>
            <a:lstStyle/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«Планирование кухни-столовой»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084240" y="2994114"/>
            <a:ext cx="3312000" cy="3091857"/>
            <a:chOff x="2537043" y="823772"/>
            <a:chExt cx="2484000" cy="2318893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2537043" y="823772"/>
              <a:ext cx="2484000" cy="715725"/>
            </a:xfrm>
            <a:prstGeom prst="rect">
              <a:avLst/>
            </a:prstGeom>
            <a:solidFill>
              <a:srgbClr val="FFC000">
                <a:alpha val="70000"/>
              </a:srgbClr>
            </a:solidFill>
          </p:spPr>
          <p:txBody>
            <a:bodyPr wrap="square">
              <a:spAutoFit/>
            </a:bodyPr>
            <a:lstStyle/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«Приготовление воскресного завтрака </a:t>
              </a:r>
              <a:endParaRPr lang="ru-RU" sz="1867" dirty="0">
                <a:solidFill>
                  <a:prstClr val="black"/>
                </a:solidFill>
                <a:latin typeface="Roboto Slab"/>
              </a:endParaRPr>
            </a:p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для </a:t>
              </a:r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всей семьи»</a:t>
              </a:r>
            </a:p>
          </p:txBody>
        </p:sp>
        <p:pic>
          <p:nvPicPr>
            <p:cNvPr id="3076" name="Picture 4" descr="http://beta.adidas-running.ru/images/articles/53eb4fa95b779small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6748" y="1702665"/>
              <a:ext cx="2228079" cy="1440000"/>
            </a:xfrm>
            <a:prstGeom prst="rect">
              <a:avLst/>
            </a:prstGeom>
            <a:noFill/>
            <a:ln w="127000">
              <a:solidFill>
                <a:schemeClr val="tx1">
                  <a:alpha val="10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/>
          <p:cNvGrpSpPr/>
          <p:nvPr/>
        </p:nvGrpSpPr>
        <p:grpSpPr>
          <a:xfrm>
            <a:off x="6420041" y="1246663"/>
            <a:ext cx="2402519" cy="2784908"/>
            <a:chOff x="5292192" y="1053984"/>
            <a:chExt cx="1801889" cy="2088681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3501" y="1702665"/>
              <a:ext cx="1545326" cy="1440000"/>
            </a:xfrm>
            <a:prstGeom prst="rect">
              <a:avLst/>
            </a:prstGeom>
            <a:noFill/>
            <a:ln w="127000">
              <a:solidFill>
                <a:schemeClr val="tx1">
                  <a:alpha val="1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Прямоугольник 21"/>
            <p:cNvSpPr/>
            <p:nvPr/>
          </p:nvSpPr>
          <p:spPr>
            <a:xfrm>
              <a:off x="5292192" y="1053984"/>
              <a:ext cx="1801889" cy="500233"/>
            </a:xfrm>
            <a:prstGeom prst="rect">
              <a:avLst/>
            </a:prstGeom>
            <a:solidFill>
              <a:srgbClr val="FFC000">
                <a:alpha val="70000"/>
              </a:srgbClr>
            </a:solidFill>
          </p:spPr>
          <p:txBody>
            <a:bodyPr wrap="square">
              <a:spAutoFit/>
            </a:bodyPr>
            <a:lstStyle/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«Наряд </a:t>
              </a:r>
              <a:endParaRPr lang="ru-RU" sz="1867" dirty="0">
                <a:solidFill>
                  <a:prstClr val="black"/>
                </a:solidFill>
                <a:latin typeface="Roboto Slab"/>
              </a:endParaRPr>
            </a:p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для </a:t>
              </a:r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завтрака»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844137" y="3252745"/>
            <a:ext cx="2904000" cy="2791540"/>
            <a:chOff x="6616919" y="2439558"/>
            <a:chExt cx="2178000" cy="2093655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8429" y="3093213"/>
              <a:ext cx="1920000" cy="1440000"/>
            </a:xfrm>
            <a:prstGeom prst="rect">
              <a:avLst/>
            </a:prstGeom>
            <a:noFill/>
            <a:ln w="127000">
              <a:solidFill>
                <a:schemeClr val="tx1">
                  <a:alpha val="1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Прямоугольник 26"/>
            <p:cNvSpPr/>
            <p:nvPr/>
          </p:nvSpPr>
          <p:spPr>
            <a:xfrm>
              <a:off x="6616919" y="2439558"/>
              <a:ext cx="2178000" cy="500233"/>
            </a:xfrm>
            <a:prstGeom prst="rect">
              <a:avLst/>
            </a:prstGeom>
            <a:solidFill>
              <a:srgbClr val="FFC000">
                <a:alpha val="70000"/>
              </a:srgbClr>
            </a:solidFill>
          </p:spPr>
          <p:txBody>
            <a:bodyPr wrap="square">
              <a:spAutoFit/>
            </a:bodyPr>
            <a:lstStyle/>
            <a:p>
              <a:pPr algn="ctr" defTabSz="914377"/>
              <a:r>
                <a:rPr lang="ru-RU" sz="1867" dirty="0">
                  <a:solidFill>
                    <a:prstClr val="black"/>
                  </a:solidFill>
                  <a:latin typeface="Roboto Slab"/>
                </a:rPr>
                <a:t>«Лоскутное изделие для кухни-столовой»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60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573" y="6474000"/>
            <a:ext cx="1755428" cy="384000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78367" y="981332"/>
            <a:ext cx="3208623" cy="0"/>
          </a:xfrm>
          <a:prstGeom prst="line">
            <a:avLst/>
          </a:prstGeom>
          <a:ln w="19050" cap="rnd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6281" y="258221"/>
            <a:ext cx="3153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ru-RU" sz="3200" dirty="0">
                <a:solidFill>
                  <a:prstClr val="black"/>
                </a:solidFill>
                <a:latin typeface="Roboto Slab"/>
              </a:rPr>
              <a:t>Цели проекта:</a:t>
            </a:r>
            <a:endParaRPr lang="ru-RU" sz="32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7383" y="1499333"/>
            <a:ext cx="3500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научиться </a:t>
            </a:r>
            <a:r>
              <a:rPr lang="ru-RU" sz="2400" dirty="0">
                <a:solidFill>
                  <a:prstClr val="black"/>
                </a:solidFill>
              </a:rPr>
              <a:t>выдвигать идеи и выполнять </a:t>
            </a:r>
            <a:r>
              <a:rPr lang="ru-RU" sz="2400" dirty="0">
                <a:solidFill>
                  <a:prstClr val="black"/>
                </a:solidFill>
              </a:rPr>
              <a:t>эскизы;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65667" y="1088245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1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8126" y="2959834"/>
            <a:ext cx="3490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организовывать </a:t>
            </a:r>
            <a:r>
              <a:rPr lang="ru-RU" sz="2400" dirty="0">
                <a:solidFill>
                  <a:prstClr val="black"/>
                </a:solidFill>
              </a:rPr>
              <a:t>свое рабочее </a:t>
            </a:r>
            <a:r>
              <a:rPr lang="ru-RU" sz="2400" dirty="0">
                <a:solidFill>
                  <a:prstClr val="black"/>
                </a:solidFill>
              </a:rPr>
              <a:t>место;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65667" y="2603675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2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0826" y="4153633"/>
            <a:ext cx="34266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подбирать </a:t>
            </a:r>
            <a:r>
              <a:rPr lang="ru-RU" sz="2400" dirty="0">
                <a:solidFill>
                  <a:prstClr val="black"/>
                </a:solidFill>
              </a:rPr>
              <a:t>инструменты и приспособления для различных технологических </a:t>
            </a:r>
            <a:r>
              <a:rPr lang="ru-RU" sz="2400" dirty="0">
                <a:solidFill>
                  <a:prstClr val="black"/>
                </a:solidFill>
              </a:rPr>
              <a:t>операций;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65667" y="3772075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3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46227" y="1492953"/>
            <a:ext cx="3530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определять </a:t>
            </a:r>
            <a:r>
              <a:rPr lang="ru-RU" sz="2400" dirty="0">
                <a:solidFill>
                  <a:prstClr val="black"/>
                </a:solidFill>
              </a:rPr>
              <a:t>размеры, делать расчеты, строить </a:t>
            </a:r>
            <a:r>
              <a:rPr lang="ru-RU" sz="2400" dirty="0">
                <a:solidFill>
                  <a:prstClr val="black"/>
                </a:solidFill>
              </a:rPr>
              <a:t>чертежи;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351867" y="1088245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4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46227" y="2957333"/>
            <a:ext cx="3509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подбирать материалы;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353693" y="2599945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5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46227" y="4155365"/>
            <a:ext cx="3509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и</a:t>
            </a:r>
            <a:r>
              <a:rPr lang="ru-RU" sz="2400" dirty="0">
                <a:solidFill>
                  <a:prstClr val="black"/>
                </a:solidFill>
              </a:rPr>
              <a:t>зготавливать </a:t>
            </a:r>
            <a:r>
              <a:rPr lang="ru-RU" sz="2400" dirty="0">
                <a:solidFill>
                  <a:prstClr val="black"/>
                </a:solidFill>
              </a:rPr>
              <a:t>вещи и готовить блюда своими </a:t>
            </a:r>
            <a:r>
              <a:rPr lang="ru-RU" sz="2400" dirty="0">
                <a:solidFill>
                  <a:prstClr val="black"/>
                </a:solidFill>
              </a:rPr>
              <a:t>руками;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353693" y="3772579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6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83227" y="1500512"/>
            <a:ext cx="3509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подсчитывать </a:t>
            </a:r>
            <a:r>
              <a:rPr lang="ru-RU" sz="2400" dirty="0">
                <a:solidFill>
                  <a:prstClr val="black"/>
                </a:solidFill>
              </a:rPr>
              <a:t>затраты на изготовление </a:t>
            </a:r>
            <a:r>
              <a:rPr lang="ru-RU" sz="2400" dirty="0">
                <a:solidFill>
                  <a:prstClr val="black"/>
                </a:solidFill>
              </a:rPr>
              <a:t>блюд;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8290693" y="1083859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7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83227" y="2961921"/>
            <a:ext cx="3530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оценивать </a:t>
            </a:r>
            <a:r>
              <a:rPr lang="ru-RU" sz="2400" dirty="0">
                <a:solidFill>
                  <a:prstClr val="black"/>
                </a:solidFill>
              </a:rPr>
              <a:t>свою </a:t>
            </a:r>
            <a:r>
              <a:rPr lang="ru-RU" sz="2400" dirty="0">
                <a:solidFill>
                  <a:prstClr val="black"/>
                </a:solidFill>
              </a:rPr>
              <a:t>работу;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8288867" y="2599545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8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183227" y="4157174"/>
            <a:ext cx="3509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ru-RU" sz="2400" dirty="0">
                <a:solidFill>
                  <a:prstClr val="black"/>
                </a:solidFill>
              </a:rPr>
              <a:t>исправлять </a:t>
            </a:r>
            <a:r>
              <a:rPr lang="ru-RU" sz="2400" dirty="0">
                <a:solidFill>
                  <a:prstClr val="black"/>
                </a:solidFill>
              </a:rPr>
              <a:t>ошибки.</a:t>
            </a:r>
          </a:p>
        </p:txBody>
      </p:sp>
      <p:sp>
        <p:nvSpPr>
          <p:cNvPr id="36" name="Овал 35"/>
          <p:cNvSpPr/>
          <p:nvPr/>
        </p:nvSpPr>
        <p:spPr>
          <a:xfrm>
            <a:off x="8290693" y="3772579"/>
            <a:ext cx="480000" cy="48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ru-RU" sz="2400" dirty="0">
                <a:solidFill>
                  <a:prstClr val="black"/>
                </a:solidFill>
                <a:latin typeface="Roboto Slab"/>
              </a:rPr>
              <a:t>9</a:t>
            </a:r>
            <a:endParaRPr lang="ru-RU" sz="2400" dirty="0">
              <a:solidFill>
                <a:prstClr val="black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141774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ideouroki_fonts2">
      <a:majorFont>
        <a:latin typeface="Roboto Slab"/>
        <a:ea typeface=""/>
        <a:cs typeface=""/>
      </a:majorFont>
      <a:minorFont>
        <a:latin typeface="Open Sans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594</Words>
  <Application>Microsoft Office PowerPoint</Application>
  <PresentationFormat>Широкоэкранный</PresentationFormat>
  <Paragraphs>139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Open Sans</vt:lpstr>
      <vt:lpstr>Roboto Slab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2016-03-09T05:43:42Z</dcterms:created>
  <dcterms:modified xsi:type="dcterms:W3CDTF">2016-03-09T05:43:55Z</dcterms:modified>
</cp:coreProperties>
</file>