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9" r:id="rId9"/>
    <p:sldId id="267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180501015096553E-2"/>
          <c:y val="2.3355484755477548E-2"/>
          <c:w val="0.57187427555830395"/>
          <c:h val="0.8560366220124527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Констатирующий этап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Алеша</c:v>
                </c:pt>
                <c:pt idx="1">
                  <c:v>Олеся</c:v>
                </c:pt>
                <c:pt idx="2">
                  <c:v>Настя</c:v>
                </c:pt>
                <c:pt idx="3">
                  <c:v>Даша</c:v>
                </c:pt>
                <c:pt idx="4">
                  <c:v>Глеб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контрольный этап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Алеша</c:v>
                </c:pt>
                <c:pt idx="1">
                  <c:v>Олеся</c:v>
                </c:pt>
                <c:pt idx="2">
                  <c:v>Настя</c:v>
                </c:pt>
                <c:pt idx="3">
                  <c:v>Даша</c:v>
                </c:pt>
                <c:pt idx="4">
                  <c:v>Глеб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159936"/>
        <c:axId val="105952384"/>
      </c:lineChart>
      <c:catAx>
        <c:axId val="91159936"/>
        <c:scaling>
          <c:orientation val="minMax"/>
        </c:scaling>
        <c:delete val="0"/>
        <c:axPos val="b"/>
        <c:majorTickMark val="out"/>
        <c:minorTickMark val="none"/>
        <c:tickLblPos val="nextTo"/>
        <c:crossAx val="105952384"/>
        <c:crosses val="autoZero"/>
        <c:auto val="1"/>
        <c:lblAlgn val="ctr"/>
        <c:lblOffset val="100"/>
        <c:noMultiLvlLbl val="0"/>
      </c:catAx>
      <c:valAx>
        <c:axId val="105952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1599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984992132290386E-2"/>
          <c:y val="4.8233182424175076E-2"/>
          <c:w val="0.55670793911147565"/>
          <c:h val="0.8467502478987307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констатирующий этап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Алеша</c:v>
                </c:pt>
                <c:pt idx="1">
                  <c:v>Олеся</c:v>
                </c:pt>
                <c:pt idx="2">
                  <c:v>Настя</c:v>
                </c:pt>
                <c:pt idx="3">
                  <c:v>Даша</c:v>
                </c:pt>
                <c:pt idx="4">
                  <c:v>Глеб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1.9000000000000001</c:v>
                </c:pt>
                <c:pt idx="1">
                  <c:v>1.8</c:v>
                </c:pt>
                <c:pt idx="2">
                  <c:v>2.1</c:v>
                </c:pt>
                <c:pt idx="3">
                  <c:v>1.7</c:v>
                </c:pt>
                <c:pt idx="4">
                  <c:v>1.7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контрольный этап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Алеша</c:v>
                </c:pt>
                <c:pt idx="1">
                  <c:v>Олеся</c:v>
                </c:pt>
                <c:pt idx="2">
                  <c:v>Настя</c:v>
                </c:pt>
                <c:pt idx="3">
                  <c:v>Даша</c:v>
                </c:pt>
                <c:pt idx="4">
                  <c:v>Глеб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1.5</c:v>
                </c:pt>
                <c:pt idx="1">
                  <c:v>1.5</c:v>
                </c:pt>
                <c:pt idx="2">
                  <c:v>1.7</c:v>
                </c:pt>
                <c:pt idx="3">
                  <c:v>1.3</c:v>
                </c:pt>
                <c:pt idx="4">
                  <c:v>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567168"/>
        <c:axId val="106568704"/>
      </c:lineChart>
      <c:catAx>
        <c:axId val="106567168"/>
        <c:scaling>
          <c:orientation val="minMax"/>
        </c:scaling>
        <c:delete val="0"/>
        <c:axPos val="b"/>
        <c:majorTickMark val="out"/>
        <c:minorTickMark val="none"/>
        <c:tickLblPos val="nextTo"/>
        <c:crossAx val="106568704"/>
        <c:crosses val="autoZero"/>
        <c:auto val="1"/>
        <c:lblAlgn val="ctr"/>
        <c:lblOffset val="100"/>
        <c:noMultiLvlLbl val="0"/>
      </c:catAx>
      <c:valAx>
        <c:axId val="106568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5671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B47170-FE43-49B7-87DB-65FD3A4117B2}" type="doc">
      <dgm:prSet loTypeId="urn:microsoft.com/office/officeart/2005/8/layout/default#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C791B8-05E2-4654-B279-E55FA0918EC4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Наблюдения: первичные за всеми детьми группы (20 чел)  в течение двух лет с целью выявления детей со страхами. Специальные – во время проведения данного исследования.</a:t>
          </a:r>
          <a:endParaRPr lang="ru-RU" dirty="0"/>
        </a:p>
      </dgm:t>
    </dgm:pt>
    <dgm:pt modelId="{AB59CF62-C1AD-4EDA-8925-68C8E848A487}" type="parTrans" cxnId="{845A5761-D603-4FC5-B04F-3A3E13C87888}">
      <dgm:prSet/>
      <dgm:spPr/>
      <dgm:t>
        <a:bodyPr/>
        <a:lstStyle/>
        <a:p>
          <a:endParaRPr lang="ru-RU"/>
        </a:p>
      </dgm:t>
    </dgm:pt>
    <dgm:pt modelId="{71B6A7E9-7AC6-4002-816F-E913D154D1B5}" type="sibTrans" cxnId="{845A5761-D603-4FC5-B04F-3A3E13C87888}">
      <dgm:prSet/>
      <dgm:spPr/>
      <dgm:t>
        <a:bodyPr/>
        <a:lstStyle/>
        <a:p>
          <a:endParaRPr lang="ru-RU"/>
        </a:p>
      </dgm:t>
    </dgm:pt>
    <dgm:pt modelId="{F70EB7F8-8D47-4CC7-9AEB-D180953DD70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Методика «Рисунок семьи» Г.Т. </a:t>
          </a:r>
          <a:r>
            <a:rPr lang="ru-RU" dirty="0" err="1" smtClean="0"/>
            <a:t>Хоментаускаса</a:t>
          </a:r>
          <a:r>
            <a:rPr lang="ru-RU" dirty="0" smtClean="0"/>
            <a:t> и В.К. Лосевой.</a:t>
          </a:r>
          <a:endParaRPr lang="ru-RU" dirty="0"/>
        </a:p>
      </dgm:t>
    </dgm:pt>
    <dgm:pt modelId="{16B24EA9-86F7-4BF4-B597-6AE778618723}" type="parTrans" cxnId="{4F09463A-6DB3-40E0-B2EF-22E702E8909E}">
      <dgm:prSet/>
      <dgm:spPr/>
      <dgm:t>
        <a:bodyPr/>
        <a:lstStyle/>
        <a:p>
          <a:endParaRPr lang="ru-RU"/>
        </a:p>
      </dgm:t>
    </dgm:pt>
    <dgm:pt modelId="{ADA0F716-862E-4B22-8FFB-BBA2DCD2E242}" type="sibTrans" cxnId="{4F09463A-6DB3-40E0-B2EF-22E702E8909E}">
      <dgm:prSet/>
      <dgm:spPr/>
      <dgm:t>
        <a:bodyPr/>
        <a:lstStyle/>
        <a:p>
          <a:endParaRPr lang="ru-RU"/>
        </a:p>
      </dgm:t>
    </dgm:pt>
    <dgm:pt modelId="{D8EF42BC-3271-4215-9EE1-A0A0C0B1535B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Методика «Выбери нужное лицо» - детский тест тревожности </a:t>
          </a:r>
          <a:r>
            <a:rPr lang="ru-RU" dirty="0" err="1" smtClean="0"/>
            <a:t>Р.Тэммл</a:t>
          </a:r>
          <a:r>
            <a:rPr lang="ru-RU" dirty="0" smtClean="0"/>
            <a:t>, </a:t>
          </a:r>
          <a:r>
            <a:rPr lang="ru-RU" dirty="0" err="1" smtClean="0"/>
            <a:t>М.Дорки</a:t>
          </a:r>
          <a:r>
            <a:rPr lang="ru-RU" dirty="0" smtClean="0"/>
            <a:t>, </a:t>
          </a:r>
          <a:r>
            <a:rPr lang="ru-RU" dirty="0" err="1" smtClean="0"/>
            <a:t>В.Амен</a:t>
          </a:r>
          <a:r>
            <a:rPr lang="ru-RU" dirty="0" smtClean="0"/>
            <a:t>.</a:t>
          </a:r>
          <a:endParaRPr lang="ru-RU" dirty="0"/>
        </a:p>
      </dgm:t>
    </dgm:pt>
    <dgm:pt modelId="{923B60C3-9999-458C-91B6-5DF923CA2EF1}" type="parTrans" cxnId="{7815713B-21AA-45C1-8B73-16BCFF0E1812}">
      <dgm:prSet/>
      <dgm:spPr/>
      <dgm:t>
        <a:bodyPr/>
        <a:lstStyle/>
        <a:p>
          <a:endParaRPr lang="ru-RU"/>
        </a:p>
      </dgm:t>
    </dgm:pt>
    <dgm:pt modelId="{A41554D6-8596-4AAA-BC6B-3AE6A91A327E}" type="sibTrans" cxnId="{7815713B-21AA-45C1-8B73-16BCFF0E1812}">
      <dgm:prSet/>
      <dgm:spPr/>
      <dgm:t>
        <a:bodyPr/>
        <a:lstStyle/>
        <a:p>
          <a:endParaRPr lang="ru-RU"/>
        </a:p>
      </dgm:t>
    </dgm:pt>
    <dgm:pt modelId="{4765272D-454B-4656-BF56-404B84E2B77A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Страх разлуки  (П. Бейкер, М. </a:t>
          </a:r>
          <a:r>
            <a:rPr lang="ru-RU" dirty="0" err="1" smtClean="0"/>
            <a:t>Алворд</a:t>
          </a:r>
          <a:r>
            <a:rPr lang="ru-RU" dirty="0" smtClean="0"/>
            <a:t>).</a:t>
          </a:r>
          <a:endParaRPr lang="ru-RU" dirty="0"/>
        </a:p>
      </dgm:t>
    </dgm:pt>
    <dgm:pt modelId="{1C956C69-90BC-482E-A3A2-9A7CAB014030}" type="parTrans" cxnId="{68397E62-D5A5-48B7-88A7-51280D06CC1B}">
      <dgm:prSet/>
      <dgm:spPr/>
      <dgm:t>
        <a:bodyPr/>
        <a:lstStyle/>
        <a:p>
          <a:endParaRPr lang="ru-RU"/>
        </a:p>
      </dgm:t>
    </dgm:pt>
    <dgm:pt modelId="{6F7C5544-C284-4DDA-A2E0-0CE8AA1C3548}" type="sibTrans" cxnId="{68397E62-D5A5-48B7-88A7-51280D06CC1B}">
      <dgm:prSet/>
      <dgm:spPr/>
      <dgm:t>
        <a:bodyPr/>
        <a:lstStyle/>
        <a:p>
          <a:endParaRPr lang="ru-RU"/>
        </a:p>
      </dgm:t>
    </dgm:pt>
    <dgm:pt modelId="{5BB18150-20EB-4BD1-A4E4-A7245B43608F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Методика «Боюсь - не боюсь» А.И. Захаров и М.Панфилова</a:t>
          </a:r>
          <a:r>
            <a:rPr lang="ru-RU" dirty="0" smtClean="0"/>
            <a:t>.</a:t>
          </a:r>
          <a:endParaRPr lang="ru-RU" dirty="0"/>
        </a:p>
      </dgm:t>
    </dgm:pt>
    <dgm:pt modelId="{89B9228E-C802-4D08-8A4E-7078D99909AF}" type="parTrans" cxnId="{08B06513-68EE-49D2-986F-CA6D2FACD9B2}">
      <dgm:prSet/>
      <dgm:spPr/>
      <dgm:t>
        <a:bodyPr/>
        <a:lstStyle/>
        <a:p>
          <a:endParaRPr lang="ru-RU"/>
        </a:p>
      </dgm:t>
    </dgm:pt>
    <dgm:pt modelId="{3E1D139F-7706-47D5-AB73-4786C74F5F05}" type="sibTrans" cxnId="{08B06513-68EE-49D2-986F-CA6D2FACD9B2}">
      <dgm:prSet/>
      <dgm:spPr/>
      <dgm:t>
        <a:bodyPr/>
        <a:lstStyle/>
        <a:p>
          <a:endParaRPr lang="ru-RU"/>
        </a:p>
      </dgm:t>
    </dgm:pt>
    <dgm:pt modelId="{62A45187-AB9F-4DAF-8817-DE5DBF184623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Кинетический рисунок семьи. </a:t>
          </a:r>
          <a:r>
            <a:rPr lang="ru-RU" dirty="0" err="1" smtClean="0">
              <a:solidFill>
                <a:srgbClr val="7030A0"/>
              </a:solidFill>
            </a:rPr>
            <a:t>Симптокомплексы</a:t>
          </a:r>
          <a:r>
            <a:rPr lang="ru-RU" dirty="0" smtClean="0">
              <a:solidFill>
                <a:srgbClr val="7030A0"/>
              </a:solidFill>
            </a:rPr>
            <a:t> Р. </a:t>
          </a:r>
          <a:r>
            <a:rPr lang="ru-RU" dirty="0" err="1" smtClean="0">
              <a:solidFill>
                <a:srgbClr val="7030A0"/>
              </a:solidFill>
            </a:rPr>
            <a:t>Бенса</a:t>
          </a:r>
          <a:r>
            <a:rPr lang="ru-RU" dirty="0" smtClean="0">
              <a:solidFill>
                <a:srgbClr val="7030A0"/>
              </a:solidFill>
            </a:rPr>
            <a:t> и С.Кауфмана</a:t>
          </a:r>
          <a:endParaRPr lang="ru-RU" dirty="0">
            <a:solidFill>
              <a:srgbClr val="7030A0"/>
            </a:solidFill>
          </a:endParaRPr>
        </a:p>
      </dgm:t>
    </dgm:pt>
    <dgm:pt modelId="{8AAD1313-F498-4262-9DB4-F84559BAAB12}" type="parTrans" cxnId="{CE051975-0990-4E0C-B346-F2824027668A}">
      <dgm:prSet/>
      <dgm:spPr/>
      <dgm:t>
        <a:bodyPr/>
        <a:lstStyle/>
        <a:p>
          <a:endParaRPr lang="ru-RU"/>
        </a:p>
      </dgm:t>
    </dgm:pt>
    <dgm:pt modelId="{2B6AD2FB-1DB5-4E82-9B27-C00C6C2AAF44}" type="sibTrans" cxnId="{CE051975-0990-4E0C-B346-F2824027668A}">
      <dgm:prSet/>
      <dgm:spPr/>
      <dgm:t>
        <a:bodyPr/>
        <a:lstStyle/>
        <a:p>
          <a:endParaRPr lang="ru-RU"/>
        </a:p>
      </dgm:t>
    </dgm:pt>
    <dgm:pt modelId="{3FA79147-C1A0-4FE5-8316-F8468EC3E104}" type="pres">
      <dgm:prSet presAssocID="{27B47170-FE43-49B7-87DB-65FD3A4117B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2B2972-5EA5-401F-AF44-E81B9AEDAD37}" type="pres">
      <dgm:prSet presAssocID="{50C791B8-05E2-4654-B279-E55FA0918EC4}" presName="node" presStyleLbl="node1" presStyleIdx="0" presStyleCnt="6" custLinFactNeighborX="-42162" custLinFactNeighborY="8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511267-D790-43A2-B4A8-302F6107B93B}" type="pres">
      <dgm:prSet presAssocID="{71B6A7E9-7AC6-4002-816F-E913D154D1B5}" presName="sibTrans" presStyleCnt="0"/>
      <dgm:spPr/>
    </dgm:pt>
    <dgm:pt modelId="{BA176821-C0C7-4A78-BB30-090A9D52FA68}" type="pres">
      <dgm:prSet presAssocID="{F70EB7F8-8D47-4CC7-9AEB-D180953DD70A}" presName="node" presStyleLbl="node1" presStyleIdx="1" presStyleCnt="6" custLinFactNeighborX="35474" custLinFactNeighborY="8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72217-1361-467B-BE43-0E94276BDF49}" type="pres">
      <dgm:prSet presAssocID="{ADA0F716-862E-4B22-8FFB-BBA2DCD2E242}" presName="sibTrans" presStyleCnt="0"/>
      <dgm:spPr/>
    </dgm:pt>
    <dgm:pt modelId="{32688C3D-D4DC-430C-AFC3-DD272710C028}" type="pres">
      <dgm:prSet presAssocID="{D8EF42BC-3271-4215-9EE1-A0A0C0B1535B}" presName="node" presStyleLbl="node1" presStyleIdx="2" presStyleCnt="6" custLinFactX="45474" custLinFactY="8014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644AE9-D5F4-4A92-A36C-AA4070C4C4E8}" type="pres">
      <dgm:prSet presAssocID="{A41554D6-8596-4AAA-BC6B-3AE6A91A327E}" presName="sibTrans" presStyleCnt="0"/>
      <dgm:spPr/>
    </dgm:pt>
    <dgm:pt modelId="{73007496-9B53-4D36-95EA-41D53B7C9CD0}" type="pres">
      <dgm:prSet presAssocID="{4765272D-454B-4656-BF56-404B84E2B77A}" presName="node" presStyleLbl="node1" presStyleIdx="3" presStyleCnt="6" custLinFactX="-36235" custLinFactY="801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9F425F-9148-40A1-A970-E4C57CEBD405}" type="pres">
      <dgm:prSet presAssocID="{6F7C5544-C284-4DDA-A2E0-0CE8AA1C3548}" presName="sibTrans" presStyleCnt="0"/>
      <dgm:spPr/>
    </dgm:pt>
    <dgm:pt modelId="{61FEA1D1-700C-4DED-86D8-FD7022463650}" type="pres">
      <dgm:prSet presAssocID="{5BB18150-20EB-4BD1-A4E4-A7245B43608F}" presName="node" presStyleLbl="node1" presStyleIdx="4" presStyleCnt="6" custLinFactY="-19037" custLinFactNeighborX="1301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BC656-4310-431A-A266-96F2A1B68B26}" type="pres">
      <dgm:prSet presAssocID="{3E1D139F-7706-47D5-AB73-4786C74F5F05}" presName="sibTrans" presStyleCnt="0"/>
      <dgm:spPr/>
    </dgm:pt>
    <dgm:pt modelId="{3DE271C0-7EF8-4821-AAE3-F2C61F0634D8}" type="pres">
      <dgm:prSet presAssocID="{62A45187-AB9F-4DAF-8817-DE5DBF184623}" presName="node" presStyleLbl="node1" presStyleIdx="5" presStyleCnt="6" custLinFactY="-19037" custLinFactNeighborX="1094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051975-0990-4E0C-B346-F2824027668A}" srcId="{27B47170-FE43-49B7-87DB-65FD3A4117B2}" destId="{62A45187-AB9F-4DAF-8817-DE5DBF184623}" srcOrd="5" destOrd="0" parTransId="{8AAD1313-F498-4262-9DB4-F84559BAAB12}" sibTransId="{2B6AD2FB-1DB5-4E82-9B27-C00C6C2AAF44}"/>
    <dgm:cxn modelId="{4F09463A-6DB3-40E0-B2EF-22E702E8909E}" srcId="{27B47170-FE43-49B7-87DB-65FD3A4117B2}" destId="{F70EB7F8-8D47-4CC7-9AEB-D180953DD70A}" srcOrd="1" destOrd="0" parTransId="{16B24EA9-86F7-4BF4-B597-6AE778618723}" sibTransId="{ADA0F716-862E-4B22-8FFB-BBA2DCD2E242}"/>
    <dgm:cxn modelId="{B822C930-9C01-4A77-B456-15D3B9D30C5C}" type="presOf" srcId="{5BB18150-20EB-4BD1-A4E4-A7245B43608F}" destId="{61FEA1D1-700C-4DED-86D8-FD7022463650}" srcOrd="0" destOrd="0" presId="urn:microsoft.com/office/officeart/2005/8/layout/default#1"/>
    <dgm:cxn modelId="{625741E5-B8F4-497E-A1BB-4F57F9EC61DE}" type="presOf" srcId="{D8EF42BC-3271-4215-9EE1-A0A0C0B1535B}" destId="{32688C3D-D4DC-430C-AFC3-DD272710C028}" srcOrd="0" destOrd="0" presId="urn:microsoft.com/office/officeart/2005/8/layout/default#1"/>
    <dgm:cxn modelId="{1E4CC520-CAFC-49E2-899D-C244F1463F67}" type="presOf" srcId="{4765272D-454B-4656-BF56-404B84E2B77A}" destId="{73007496-9B53-4D36-95EA-41D53B7C9CD0}" srcOrd="0" destOrd="0" presId="urn:microsoft.com/office/officeart/2005/8/layout/default#1"/>
    <dgm:cxn modelId="{7815713B-21AA-45C1-8B73-16BCFF0E1812}" srcId="{27B47170-FE43-49B7-87DB-65FD3A4117B2}" destId="{D8EF42BC-3271-4215-9EE1-A0A0C0B1535B}" srcOrd="2" destOrd="0" parTransId="{923B60C3-9999-458C-91B6-5DF923CA2EF1}" sibTransId="{A41554D6-8596-4AAA-BC6B-3AE6A91A327E}"/>
    <dgm:cxn modelId="{08B06513-68EE-49D2-986F-CA6D2FACD9B2}" srcId="{27B47170-FE43-49B7-87DB-65FD3A4117B2}" destId="{5BB18150-20EB-4BD1-A4E4-A7245B43608F}" srcOrd="4" destOrd="0" parTransId="{89B9228E-C802-4D08-8A4E-7078D99909AF}" sibTransId="{3E1D139F-7706-47D5-AB73-4786C74F5F05}"/>
    <dgm:cxn modelId="{68397E62-D5A5-48B7-88A7-51280D06CC1B}" srcId="{27B47170-FE43-49B7-87DB-65FD3A4117B2}" destId="{4765272D-454B-4656-BF56-404B84E2B77A}" srcOrd="3" destOrd="0" parTransId="{1C956C69-90BC-482E-A3A2-9A7CAB014030}" sibTransId="{6F7C5544-C284-4DDA-A2E0-0CE8AA1C3548}"/>
    <dgm:cxn modelId="{94A538E8-A1AE-45E3-B964-3A14DDC14523}" type="presOf" srcId="{F70EB7F8-8D47-4CC7-9AEB-D180953DD70A}" destId="{BA176821-C0C7-4A78-BB30-090A9D52FA68}" srcOrd="0" destOrd="0" presId="urn:microsoft.com/office/officeart/2005/8/layout/default#1"/>
    <dgm:cxn modelId="{61C63F90-E5C1-456E-8CDB-1B225EA65FB0}" type="presOf" srcId="{62A45187-AB9F-4DAF-8817-DE5DBF184623}" destId="{3DE271C0-7EF8-4821-AAE3-F2C61F0634D8}" srcOrd="0" destOrd="0" presId="urn:microsoft.com/office/officeart/2005/8/layout/default#1"/>
    <dgm:cxn modelId="{7EA46CCD-424C-452D-9B18-F3BA1C7DBCC4}" type="presOf" srcId="{27B47170-FE43-49B7-87DB-65FD3A4117B2}" destId="{3FA79147-C1A0-4FE5-8316-F8468EC3E104}" srcOrd="0" destOrd="0" presId="urn:microsoft.com/office/officeart/2005/8/layout/default#1"/>
    <dgm:cxn modelId="{BF7DFA2A-51CB-4439-B4E9-167AC1BFF82C}" type="presOf" srcId="{50C791B8-05E2-4654-B279-E55FA0918EC4}" destId="{A62B2972-5EA5-401F-AF44-E81B9AEDAD37}" srcOrd="0" destOrd="0" presId="urn:microsoft.com/office/officeart/2005/8/layout/default#1"/>
    <dgm:cxn modelId="{845A5761-D603-4FC5-B04F-3A3E13C87888}" srcId="{27B47170-FE43-49B7-87DB-65FD3A4117B2}" destId="{50C791B8-05E2-4654-B279-E55FA0918EC4}" srcOrd="0" destOrd="0" parTransId="{AB59CF62-C1AD-4EDA-8925-68C8E848A487}" sibTransId="{71B6A7E9-7AC6-4002-816F-E913D154D1B5}"/>
    <dgm:cxn modelId="{B8A96105-C7BB-4D58-AC8A-C066821C3B05}" type="presParOf" srcId="{3FA79147-C1A0-4FE5-8316-F8468EC3E104}" destId="{A62B2972-5EA5-401F-AF44-E81B9AEDAD37}" srcOrd="0" destOrd="0" presId="urn:microsoft.com/office/officeart/2005/8/layout/default#1"/>
    <dgm:cxn modelId="{DB3DBB36-FF64-4559-9546-DCF2ACD542D9}" type="presParOf" srcId="{3FA79147-C1A0-4FE5-8316-F8468EC3E104}" destId="{B4511267-D790-43A2-B4A8-302F6107B93B}" srcOrd="1" destOrd="0" presId="urn:microsoft.com/office/officeart/2005/8/layout/default#1"/>
    <dgm:cxn modelId="{8ED96310-188C-4370-85D6-80EE81BB6A37}" type="presParOf" srcId="{3FA79147-C1A0-4FE5-8316-F8468EC3E104}" destId="{BA176821-C0C7-4A78-BB30-090A9D52FA68}" srcOrd="2" destOrd="0" presId="urn:microsoft.com/office/officeart/2005/8/layout/default#1"/>
    <dgm:cxn modelId="{F02DEF82-2C6F-4555-95BA-4F8CAFEEDEAE}" type="presParOf" srcId="{3FA79147-C1A0-4FE5-8316-F8468EC3E104}" destId="{B3772217-1361-467B-BE43-0E94276BDF49}" srcOrd="3" destOrd="0" presId="urn:microsoft.com/office/officeart/2005/8/layout/default#1"/>
    <dgm:cxn modelId="{A8FD2136-91F0-4460-B2E9-7E18534E0BEE}" type="presParOf" srcId="{3FA79147-C1A0-4FE5-8316-F8468EC3E104}" destId="{32688C3D-D4DC-430C-AFC3-DD272710C028}" srcOrd="4" destOrd="0" presId="urn:microsoft.com/office/officeart/2005/8/layout/default#1"/>
    <dgm:cxn modelId="{C173CBA4-DC56-4EC3-84C0-BC3351F396B2}" type="presParOf" srcId="{3FA79147-C1A0-4FE5-8316-F8468EC3E104}" destId="{A5644AE9-D5F4-4A92-A36C-AA4070C4C4E8}" srcOrd="5" destOrd="0" presId="urn:microsoft.com/office/officeart/2005/8/layout/default#1"/>
    <dgm:cxn modelId="{6BC1DB72-D48B-4CDC-B9F8-AF39BF3EF06F}" type="presParOf" srcId="{3FA79147-C1A0-4FE5-8316-F8468EC3E104}" destId="{73007496-9B53-4D36-95EA-41D53B7C9CD0}" srcOrd="6" destOrd="0" presId="urn:microsoft.com/office/officeart/2005/8/layout/default#1"/>
    <dgm:cxn modelId="{CFE81FB9-C0BA-49D6-9469-9817BE9A43F3}" type="presParOf" srcId="{3FA79147-C1A0-4FE5-8316-F8468EC3E104}" destId="{509F425F-9148-40A1-A970-E4C57CEBD405}" srcOrd="7" destOrd="0" presId="urn:microsoft.com/office/officeart/2005/8/layout/default#1"/>
    <dgm:cxn modelId="{86C7A80A-692F-432F-A495-3FBB1D51882B}" type="presParOf" srcId="{3FA79147-C1A0-4FE5-8316-F8468EC3E104}" destId="{61FEA1D1-700C-4DED-86D8-FD7022463650}" srcOrd="8" destOrd="0" presId="urn:microsoft.com/office/officeart/2005/8/layout/default#1"/>
    <dgm:cxn modelId="{6B2C34B3-8438-4C69-8AAB-D4ED3AA3F20C}" type="presParOf" srcId="{3FA79147-C1A0-4FE5-8316-F8468EC3E104}" destId="{4B1BC656-4310-431A-A266-96F2A1B68B26}" srcOrd="9" destOrd="0" presId="urn:microsoft.com/office/officeart/2005/8/layout/default#1"/>
    <dgm:cxn modelId="{28398BDD-3FE7-46A2-9AF7-62FE917DF606}" type="presParOf" srcId="{3FA79147-C1A0-4FE5-8316-F8468EC3E104}" destId="{3DE271C0-7EF8-4821-AAE3-F2C61F0634D8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2CF04A-1FF4-4D26-9DD2-3ADC2B3C27D7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322227-1C11-4392-B0E8-E57C4D169D0E}">
      <dgm:prSet/>
      <dgm:spPr>
        <a:solidFill>
          <a:srgbClr val="92D050"/>
        </a:solidFill>
      </dgm:spPr>
      <dgm:t>
        <a:bodyPr/>
        <a:lstStyle/>
        <a:p>
          <a:r>
            <a:rPr lang="ru-RU" smtClean="0"/>
            <a:t>Опросник  для воспитателей Г.П. Лаврентьевой и Т.М. Титаренко</a:t>
          </a:r>
          <a:endParaRPr lang="ru-RU"/>
        </a:p>
      </dgm:t>
    </dgm:pt>
    <dgm:pt modelId="{052F1609-B191-4836-9B0E-8933923C3A2D}" type="parTrans" cxnId="{DFD69DA5-F3C4-4795-8641-EE303A3271E2}">
      <dgm:prSet/>
      <dgm:spPr/>
      <dgm:t>
        <a:bodyPr/>
        <a:lstStyle/>
        <a:p>
          <a:endParaRPr lang="ru-RU"/>
        </a:p>
      </dgm:t>
    </dgm:pt>
    <dgm:pt modelId="{20EAC9EE-7777-464E-93DD-44A595A56185}" type="sibTrans" cxnId="{DFD69DA5-F3C4-4795-8641-EE303A3271E2}">
      <dgm:prSet/>
      <dgm:spPr/>
      <dgm:t>
        <a:bodyPr/>
        <a:lstStyle/>
        <a:p>
          <a:endParaRPr lang="ru-RU"/>
        </a:p>
      </dgm:t>
    </dgm:pt>
    <dgm:pt modelId="{1EB3CE7B-9664-49B6-BB78-27D54EFED6FD}">
      <dgm:prSet/>
      <dgm:spPr>
        <a:solidFill>
          <a:srgbClr val="00B0F0"/>
        </a:solidFill>
      </dgm:spPr>
      <dgm:t>
        <a:bodyPr/>
        <a:lstStyle/>
        <a:p>
          <a:r>
            <a:rPr lang="ru-RU" smtClean="0"/>
            <a:t>Авторская индивидуальная беседа с родителями.</a:t>
          </a:r>
          <a:endParaRPr lang="ru-RU"/>
        </a:p>
      </dgm:t>
    </dgm:pt>
    <dgm:pt modelId="{5FD5F126-9B50-46C2-80A5-ED7A38AFF090}" type="parTrans" cxnId="{CCB058EE-94AF-43FF-8C9D-C2C6F3869794}">
      <dgm:prSet/>
      <dgm:spPr/>
      <dgm:t>
        <a:bodyPr/>
        <a:lstStyle/>
        <a:p>
          <a:endParaRPr lang="ru-RU"/>
        </a:p>
      </dgm:t>
    </dgm:pt>
    <dgm:pt modelId="{58F26AA0-4437-4456-A79C-DF922E8BD5B5}" type="sibTrans" cxnId="{CCB058EE-94AF-43FF-8C9D-C2C6F3869794}">
      <dgm:prSet/>
      <dgm:spPr/>
      <dgm:t>
        <a:bodyPr/>
        <a:lstStyle/>
        <a:p>
          <a:endParaRPr lang="ru-RU"/>
        </a:p>
      </dgm:t>
    </dgm:pt>
    <dgm:pt modelId="{C2D7E6DC-5524-4930-9AEB-E08C32D31DE3}" type="pres">
      <dgm:prSet presAssocID="{852CF04A-1FF4-4D26-9DD2-3ADC2B3C27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B759D4-B218-476D-84D0-E85517A53789}" type="pres">
      <dgm:prSet presAssocID="{1EB3CE7B-9664-49B6-BB78-27D54EFED6FD}" presName="node" presStyleLbl="node1" presStyleIdx="0" presStyleCnt="2" custLinFactX="11372" custLinFactNeighborX="100000" custLinFactNeighborY="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9C28E-8835-4550-9C44-11E409218563}" type="pres">
      <dgm:prSet presAssocID="{58F26AA0-4437-4456-A79C-DF922E8BD5B5}" presName="sibTrans" presStyleCnt="0"/>
      <dgm:spPr/>
    </dgm:pt>
    <dgm:pt modelId="{DBE17270-4CAC-4D81-88D0-7128E5514474}" type="pres">
      <dgm:prSet presAssocID="{21322227-1C11-4392-B0E8-E57C4D169D0E}" presName="node" presStyleLbl="node1" presStyleIdx="1" presStyleCnt="2" custLinFactX="-5785" custLinFactNeighborX="-100000" custLinFactNeighborY="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597215-013C-4CF5-AA53-8311A2F32945}" type="presOf" srcId="{852CF04A-1FF4-4D26-9DD2-3ADC2B3C27D7}" destId="{C2D7E6DC-5524-4930-9AEB-E08C32D31DE3}" srcOrd="0" destOrd="0" presId="urn:microsoft.com/office/officeart/2005/8/layout/default#2"/>
    <dgm:cxn modelId="{A16CEC09-82A6-4CDF-B8B0-94E094E83532}" type="presOf" srcId="{21322227-1C11-4392-B0E8-E57C4D169D0E}" destId="{DBE17270-4CAC-4D81-88D0-7128E5514474}" srcOrd="0" destOrd="0" presId="urn:microsoft.com/office/officeart/2005/8/layout/default#2"/>
    <dgm:cxn modelId="{DFD69DA5-F3C4-4795-8641-EE303A3271E2}" srcId="{852CF04A-1FF4-4D26-9DD2-3ADC2B3C27D7}" destId="{21322227-1C11-4392-B0E8-E57C4D169D0E}" srcOrd="1" destOrd="0" parTransId="{052F1609-B191-4836-9B0E-8933923C3A2D}" sibTransId="{20EAC9EE-7777-464E-93DD-44A595A56185}"/>
    <dgm:cxn modelId="{CCB058EE-94AF-43FF-8C9D-C2C6F3869794}" srcId="{852CF04A-1FF4-4D26-9DD2-3ADC2B3C27D7}" destId="{1EB3CE7B-9664-49B6-BB78-27D54EFED6FD}" srcOrd="0" destOrd="0" parTransId="{5FD5F126-9B50-46C2-80A5-ED7A38AFF090}" sibTransId="{58F26AA0-4437-4456-A79C-DF922E8BD5B5}"/>
    <dgm:cxn modelId="{FA949601-0487-4568-B089-C2273370F661}" type="presOf" srcId="{1EB3CE7B-9664-49B6-BB78-27D54EFED6FD}" destId="{94B759D4-B218-476D-84D0-E85517A53789}" srcOrd="0" destOrd="0" presId="urn:microsoft.com/office/officeart/2005/8/layout/default#2"/>
    <dgm:cxn modelId="{F87C6BF3-2536-4FEA-A8BD-EF350CB1909E}" type="presParOf" srcId="{C2D7E6DC-5524-4930-9AEB-E08C32D31DE3}" destId="{94B759D4-B218-476D-84D0-E85517A53789}" srcOrd="0" destOrd="0" presId="urn:microsoft.com/office/officeart/2005/8/layout/default#2"/>
    <dgm:cxn modelId="{B0AF2739-3A8E-44AE-A35B-3050B680C503}" type="presParOf" srcId="{C2D7E6DC-5524-4930-9AEB-E08C32D31DE3}" destId="{4039C28E-8835-4550-9C44-11E409218563}" srcOrd="1" destOrd="0" presId="urn:microsoft.com/office/officeart/2005/8/layout/default#2"/>
    <dgm:cxn modelId="{A99D4F0F-71D5-494E-B9A4-7C246B0DF0A8}" type="presParOf" srcId="{C2D7E6DC-5524-4930-9AEB-E08C32D31DE3}" destId="{DBE17270-4CAC-4D81-88D0-7128E5514474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CDD988-6085-4639-831F-719620A83550}" type="doc">
      <dgm:prSet loTypeId="urn:microsoft.com/office/officeart/2005/8/layout/equation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91F14E-23FD-4B88-8941-C13031FDC7FE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раздражительность</a:t>
          </a:r>
          <a:endParaRPr lang="ru-RU" sz="1800" b="1" dirty="0">
            <a:solidFill>
              <a:schemeClr val="tx1"/>
            </a:solidFill>
          </a:endParaRPr>
        </a:p>
      </dgm:t>
    </dgm:pt>
    <dgm:pt modelId="{7BDB18B9-B7AA-4D9B-B49B-0613CB01D223}" type="parTrans" cxnId="{5A093067-6DF4-44BF-A91E-434CAA9BCFDD}">
      <dgm:prSet/>
      <dgm:spPr/>
      <dgm:t>
        <a:bodyPr/>
        <a:lstStyle/>
        <a:p>
          <a:endParaRPr lang="ru-RU"/>
        </a:p>
      </dgm:t>
    </dgm:pt>
    <dgm:pt modelId="{8B6451E8-1F0C-4EF6-B0BF-A598B731A938}" type="sibTrans" cxnId="{5A093067-6DF4-44BF-A91E-434CAA9BCFDD}">
      <dgm:prSet/>
      <dgm:spPr/>
      <dgm:t>
        <a:bodyPr/>
        <a:lstStyle/>
        <a:p>
          <a:endParaRPr lang="ru-RU"/>
        </a:p>
      </dgm:t>
    </dgm:pt>
    <dgm:pt modelId="{55A1E535-E02D-4CC2-BC8A-6E3486F3C72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агрессия</a:t>
          </a:r>
          <a:endParaRPr lang="ru-RU" sz="1800" b="1" dirty="0">
            <a:solidFill>
              <a:schemeClr val="tx1"/>
            </a:solidFill>
          </a:endParaRPr>
        </a:p>
      </dgm:t>
    </dgm:pt>
    <dgm:pt modelId="{05BB1538-7A51-4520-BE90-793D61AD4436}" type="parTrans" cxnId="{DB65F645-5AB1-47F0-8DD5-259E4D003A17}">
      <dgm:prSet/>
      <dgm:spPr/>
      <dgm:t>
        <a:bodyPr/>
        <a:lstStyle/>
        <a:p>
          <a:endParaRPr lang="ru-RU"/>
        </a:p>
      </dgm:t>
    </dgm:pt>
    <dgm:pt modelId="{1E55CC85-7009-4ED9-9949-8C5B6BBF192D}" type="sibTrans" cxnId="{DB65F645-5AB1-47F0-8DD5-259E4D003A17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4914E559-6F1B-49CE-99F7-3FB229834480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Проблемы в развитии эмоционально-волевой сфере</a:t>
          </a:r>
          <a:endParaRPr lang="ru-RU" sz="2000" b="1" dirty="0">
            <a:solidFill>
              <a:schemeClr val="bg1"/>
            </a:solidFill>
          </a:endParaRPr>
        </a:p>
      </dgm:t>
    </dgm:pt>
    <dgm:pt modelId="{2FFF7C65-4927-4E41-A7BD-183C9AC8128A}" type="parTrans" cxnId="{EAE4E894-2119-4518-AE8A-05352137AE3B}">
      <dgm:prSet/>
      <dgm:spPr/>
      <dgm:t>
        <a:bodyPr/>
        <a:lstStyle/>
        <a:p>
          <a:endParaRPr lang="ru-RU"/>
        </a:p>
      </dgm:t>
    </dgm:pt>
    <dgm:pt modelId="{2AEA6820-77D7-496D-BB41-FCD87BDFAED6}" type="sibTrans" cxnId="{EAE4E894-2119-4518-AE8A-05352137AE3B}">
      <dgm:prSet/>
      <dgm:spPr/>
      <dgm:t>
        <a:bodyPr/>
        <a:lstStyle/>
        <a:p>
          <a:endParaRPr lang="ru-RU"/>
        </a:p>
      </dgm:t>
    </dgm:pt>
    <dgm:pt modelId="{C5273FEA-ADF0-4C32-A41E-9D9734659C0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b="1" i="0" dirty="0" smtClean="0">
              <a:solidFill>
                <a:schemeClr val="tx1"/>
              </a:solidFill>
            </a:rPr>
            <a:t>тревожность</a:t>
          </a:r>
          <a:endParaRPr lang="ru-RU" sz="2000" b="1" i="0" dirty="0">
            <a:solidFill>
              <a:schemeClr val="tx1"/>
            </a:solidFill>
          </a:endParaRPr>
        </a:p>
      </dgm:t>
    </dgm:pt>
    <dgm:pt modelId="{24074952-1D51-450A-95FE-F4B15EB9A91B}" type="sibTrans" cxnId="{209C1D6D-7958-462D-B4EF-C0658171D2A1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C0DBE623-C244-404E-8250-62BEFB32FB8D}" type="parTrans" cxnId="{209C1D6D-7958-462D-B4EF-C0658171D2A1}">
      <dgm:prSet/>
      <dgm:spPr/>
      <dgm:t>
        <a:bodyPr/>
        <a:lstStyle/>
        <a:p>
          <a:endParaRPr lang="ru-RU"/>
        </a:p>
      </dgm:t>
    </dgm:pt>
    <dgm:pt modelId="{16CAABFE-2808-4EC1-97A7-9A06F1848C5C}" type="pres">
      <dgm:prSet presAssocID="{8BCDD988-6085-4639-831F-719620A8355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CA0C8F-E241-4884-AC34-F1D4D0954604}" type="pres">
      <dgm:prSet presAssocID="{1C91F14E-23FD-4B88-8941-C13031FDC7FE}" presName="node" presStyleLbl="node1" presStyleIdx="0" presStyleCnt="4" custAng="19853894" custScaleX="372275" custScaleY="376422" custLinFactX="503893" custLinFactY="75583" custLinFactNeighborX="600000" custLinFactNeighborY="100000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E4969F0B-7364-4E4C-A11A-EE80456922A3}" type="pres">
      <dgm:prSet presAssocID="{8B6451E8-1F0C-4EF6-B0BF-A598B731A938}" presName="spacerL" presStyleCnt="0"/>
      <dgm:spPr/>
    </dgm:pt>
    <dgm:pt modelId="{F2DD0404-16D9-4755-8E25-EF401D5A9559}" type="pres">
      <dgm:prSet presAssocID="{8B6451E8-1F0C-4EF6-B0BF-A598B731A938}" presName="sibTrans" presStyleLbl="sibTrans2D1" presStyleIdx="0" presStyleCnt="3" custScaleX="5491" custScaleY="32456" custLinFactX="-27846" custLinFactNeighborX="-100000" custLinFactNeighborY="-57130"/>
      <dgm:spPr/>
      <dgm:t>
        <a:bodyPr/>
        <a:lstStyle/>
        <a:p>
          <a:endParaRPr lang="ru-RU"/>
        </a:p>
      </dgm:t>
    </dgm:pt>
    <dgm:pt modelId="{2F6A59B2-D061-49BF-9586-37EEFC796635}" type="pres">
      <dgm:prSet presAssocID="{8B6451E8-1F0C-4EF6-B0BF-A598B731A938}" presName="spacerR" presStyleCnt="0"/>
      <dgm:spPr/>
    </dgm:pt>
    <dgm:pt modelId="{E81542E8-7E5D-4DF4-B1BD-AEABE9FC005B}" type="pres">
      <dgm:prSet presAssocID="{C5273FEA-ADF0-4C32-A41E-9D9734659C08}" presName="node" presStyleLbl="node1" presStyleIdx="1" presStyleCnt="4" custAng="18830661" custScaleX="337403" custScaleY="351782" custLinFactX="686686" custLinFactY="162609" custLinFactNeighborX="700000" custLinFactNeighborY="200000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99075173-DB36-4F5B-B6E7-24615FE49A71}" type="pres">
      <dgm:prSet presAssocID="{24074952-1D51-450A-95FE-F4B15EB9A91B}" presName="spacerL" presStyleCnt="0"/>
      <dgm:spPr/>
    </dgm:pt>
    <dgm:pt modelId="{6B22DD32-2CD5-4084-BA40-309AAC5564B0}" type="pres">
      <dgm:prSet presAssocID="{24074952-1D51-450A-95FE-F4B15EB9A91B}" presName="sibTrans" presStyleLbl="sibTrans2D1" presStyleIdx="1" presStyleCnt="3" custFlipVert="1" custScaleX="84231" custScaleY="87857" custLinFactX="-526909" custLinFactY="-400000" custLinFactNeighborX="-600000" custLinFactNeighborY="-490635"/>
      <dgm:spPr/>
      <dgm:t>
        <a:bodyPr/>
        <a:lstStyle/>
        <a:p>
          <a:endParaRPr lang="ru-RU"/>
        </a:p>
      </dgm:t>
    </dgm:pt>
    <dgm:pt modelId="{F1BDD0B7-C98D-4002-99EB-0B08CE61C4A6}" type="pres">
      <dgm:prSet presAssocID="{24074952-1D51-450A-95FE-F4B15EB9A91B}" presName="spacerR" presStyleCnt="0"/>
      <dgm:spPr/>
    </dgm:pt>
    <dgm:pt modelId="{48A306A2-1F8C-47C0-A7F4-143144071336}" type="pres">
      <dgm:prSet presAssocID="{55A1E535-E02D-4CC2-BC8A-6E3486F3C72B}" presName="node" presStyleLbl="node1" presStyleIdx="2" presStyleCnt="4" custAng="19761265" custScaleX="312881" custScaleY="335745" custLinFactX="689735" custLinFactNeighborX="700000" custLinFactNeighborY="45523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76036119-D914-4F81-A03F-E1B8102E326C}" type="pres">
      <dgm:prSet presAssocID="{1E55CC85-7009-4ED9-9949-8C5B6BBF192D}" presName="spacerL" presStyleCnt="0"/>
      <dgm:spPr/>
    </dgm:pt>
    <dgm:pt modelId="{1210E7B7-42C3-441B-AA7D-4A5D0F72A324}" type="pres">
      <dgm:prSet presAssocID="{1E55CC85-7009-4ED9-9949-8C5B6BBF192D}" presName="sibTrans" presStyleLbl="sibTrans2D1" presStyleIdx="2" presStyleCnt="3" custLinFactX="637385" custLinFactY="-100000" custLinFactNeighborX="700000" custLinFactNeighborY="-189341"/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DFC8D7C6-893A-4F87-BC2B-BDDCFF1233ED}" type="pres">
      <dgm:prSet presAssocID="{1E55CC85-7009-4ED9-9949-8C5B6BBF192D}" presName="spacerR" presStyleCnt="0"/>
      <dgm:spPr/>
    </dgm:pt>
    <dgm:pt modelId="{63A55E88-ABA8-4B56-8381-A2F3A3385B6C}" type="pres">
      <dgm:prSet presAssocID="{4914E559-6F1B-49CE-99F7-3FB229834480}" presName="node" presStyleLbl="node1" presStyleIdx="3" presStyleCnt="4" custScaleX="1336094" custScaleY="498510" custLinFactX="-548777" custLinFactY="-200000" custLinFactNeighborX="-600000" custLinFactNeighborY="-225630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ru-RU"/>
        </a:p>
      </dgm:t>
    </dgm:pt>
  </dgm:ptLst>
  <dgm:cxnLst>
    <dgm:cxn modelId="{A9D1BDA7-DF21-49EA-94A9-93CC68D15D10}" type="presOf" srcId="{8BCDD988-6085-4639-831F-719620A83550}" destId="{16CAABFE-2808-4EC1-97A7-9A06F1848C5C}" srcOrd="0" destOrd="0" presId="urn:microsoft.com/office/officeart/2005/8/layout/equation1"/>
    <dgm:cxn modelId="{5A093067-6DF4-44BF-A91E-434CAA9BCFDD}" srcId="{8BCDD988-6085-4639-831F-719620A83550}" destId="{1C91F14E-23FD-4B88-8941-C13031FDC7FE}" srcOrd="0" destOrd="0" parTransId="{7BDB18B9-B7AA-4D9B-B49B-0613CB01D223}" sibTransId="{8B6451E8-1F0C-4EF6-B0BF-A598B731A938}"/>
    <dgm:cxn modelId="{EAE4E894-2119-4518-AE8A-05352137AE3B}" srcId="{8BCDD988-6085-4639-831F-719620A83550}" destId="{4914E559-6F1B-49CE-99F7-3FB229834480}" srcOrd="3" destOrd="0" parTransId="{2FFF7C65-4927-4E41-A7BD-183C9AC8128A}" sibTransId="{2AEA6820-77D7-496D-BB41-FCD87BDFAED6}"/>
    <dgm:cxn modelId="{03D30642-CDC4-4351-A639-18DF0565049E}" type="presOf" srcId="{24074952-1D51-450A-95FE-F4B15EB9A91B}" destId="{6B22DD32-2CD5-4084-BA40-309AAC5564B0}" srcOrd="0" destOrd="0" presId="urn:microsoft.com/office/officeart/2005/8/layout/equation1"/>
    <dgm:cxn modelId="{C26E8C77-606C-4372-BE82-C8B48A469798}" type="presOf" srcId="{4914E559-6F1B-49CE-99F7-3FB229834480}" destId="{63A55E88-ABA8-4B56-8381-A2F3A3385B6C}" srcOrd="0" destOrd="0" presId="urn:microsoft.com/office/officeart/2005/8/layout/equation1"/>
    <dgm:cxn modelId="{F500A26C-5E1F-49D1-84CA-D9E3842159A0}" type="presOf" srcId="{55A1E535-E02D-4CC2-BC8A-6E3486F3C72B}" destId="{48A306A2-1F8C-47C0-A7F4-143144071336}" srcOrd="0" destOrd="0" presId="urn:microsoft.com/office/officeart/2005/8/layout/equation1"/>
    <dgm:cxn modelId="{59B22D97-8DCA-4D73-9162-C27C91962408}" type="presOf" srcId="{8B6451E8-1F0C-4EF6-B0BF-A598B731A938}" destId="{F2DD0404-16D9-4755-8E25-EF401D5A9559}" srcOrd="0" destOrd="0" presId="urn:microsoft.com/office/officeart/2005/8/layout/equation1"/>
    <dgm:cxn modelId="{8E730062-AE05-46EF-AD54-9F1186E2E9B8}" type="presOf" srcId="{1E55CC85-7009-4ED9-9949-8C5B6BBF192D}" destId="{1210E7B7-42C3-441B-AA7D-4A5D0F72A324}" srcOrd="0" destOrd="0" presId="urn:microsoft.com/office/officeart/2005/8/layout/equation1"/>
    <dgm:cxn modelId="{FE64F1CF-337B-4B03-A0AA-D333FBAE87C1}" type="presOf" srcId="{1C91F14E-23FD-4B88-8941-C13031FDC7FE}" destId="{9ACA0C8F-E241-4884-AC34-F1D4D0954604}" srcOrd="0" destOrd="0" presId="urn:microsoft.com/office/officeart/2005/8/layout/equation1"/>
    <dgm:cxn modelId="{209C1D6D-7958-462D-B4EF-C0658171D2A1}" srcId="{8BCDD988-6085-4639-831F-719620A83550}" destId="{C5273FEA-ADF0-4C32-A41E-9D9734659C08}" srcOrd="1" destOrd="0" parTransId="{C0DBE623-C244-404E-8250-62BEFB32FB8D}" sibTransId="{24074952-1D51-450A-95FE-F4B15EB9A91B}"/>
    <dgm:cxn modelId="{DB65F645-5AB1-47F0-8DD5-259E4D003A17}" srcId="{8BCDD988-6085-4639-831F-719620A83550}" destId="{55A1E535-E02D-4CC2-BC8A-6E3486F3C72B}" srcOrd="2" destOrd="0" parTransId="{05BB1538-7A51-4520-BE90-793D61AD4436}" sibTransId="{1E55CC85-7009-4ED9-9949-8C5B6BBF192D}"/>
    <dgm:cxn modelId="{BAFCEA53-69FC-47E7-8313-7AE823632027}" type="presOf" srcId="{C5273FEA-ADF0-4C32-A41E-9D9734659C08}" destId="{E81542E8-7E5D-4DF4-B1BD-AEABE9FC005B}" srcOrd="0" destOrd="0" presId="urn:microsoft.com/office/officeart/2005/8/layout/equation1"/>
    <dgm:cxn modelId="{BC8F9312-4C19-4781-B87E-2BED8CC2DA2F}" type="presParOf" srcId="{16CAABFE-2808-4EC1-97A7-9A06F1848C5C}" destId="{9ACA0C8F-E241-4884-AC34-F1D4D0954604}" srcOrd="0" destOrd="0" presId="urn:microsoft.com/office/officeart/2005/8/layout/equation1"/>
    <dgm:cxn modelId="{6510E3F0-83C0-40CE-9292-32B00702F5F2}" type="presParOf" srcId="{16CAABFE-2808-4EC1-97A7-9A06F1848C5C}" destId="{E4969F0B-7364-4E4C-A11A-EE80456922A3}" srcOrd="1" destOrd="0" presId="urn:microsoft.com/office/officeart/2005/8/layout/equation1"/>
    <dgm:cxn modelId="{B6C81016-6D47-4564-9259-87C44857E706}" type="presParOf" srcId="{16CAABFE-2808-4EC1-97A7-9A06F1848C5C}" destId="{F2DD0404-16D9-4755-8E25-EF401D5A9559}" srcOrd="2" destOrd="0" presId="urn:microsoft.com/office/officeart/2005/8/layout/equation1"/>
    <dgm:cxn modelId="{8A9E1F19-09D4-4151-B8BF-906916DF2457}" type="presParOf" srcId="{16CAABFE-2808-4EC1-97A7-9A06F1848C5C}" destId="{2F6A59B2-D061-49BF-9586-37EEFC796635}" srcOrd="3" destOrd="0" presId="urn:microsoft.com/office/officeart/2005/8/layout/equation1"/>
    <dgm:cxn modelId="{B8FB77D8-E86C-4335-9894-FFC234460DFE}" type="presParOf" srcId="{16CAABFE-2808-4EC1-97A7-9A06F1848C5C}" destId="{E81542E8-7E5D-4DF4-B1BD-AEABE9FC005B}" srcOrd="4" destOrd="0" presId="urn:microsoft.com/office/officeart/2005/8/layout/equation1"/>
    <dgm:cxn modelId="{068B151D-AB1F-410A-8C44-C528AAE9325A}" type="presParOf" srcId="{16CAABFE-2808-4EC1-97A7-9A06F1848C5C}" destId="{99075173-DB36-4F5B-B6E7-24615FE49A71}" srcOrd="5" destOrd="0" presId="urn:microsoft.com/office/officeart/2005/8/layout/equation1"/>
    <dgm:cxn modelId="{B1FB8641-67D3-4D1D-A76C-F2E3CA9B4DBB}" type="presParOf" srcId="{16CAABFE-2808-4EC1-97A7-9A06F1848C5C}" destId="{6B22DD32-2CD5-4084-BA40-309AAC5564B0}" srcOrd="6" destOrd="0" presId="urn:microsoft.com/office/officeart/2005/8/layout/equation1"/>
    <dgm:cxn modelId="{9AC89F0F-A219-47F2-B695-8CE1E2B80A86}" type="presParOf" srcId="{16CAABFE-2808-4EC1-97A7-9A06F1848C5C}" destId="{F1BDD0B7-C98D-4002-99EB-0B08CE61C4A6}" srcOrd="7" destOrd="0" presId="urn:microsoft.com/office/officeart/2005/8/layout/equation1"/>
    <dgm:cxn modelId="{4EBDAC95-80C6-46BE-9DA8-7254AB2A1597}" type="presParOf" srcId="{16CAABFE-2808-4EC1-97A7-9A06F1848C5C}" destId="{48A306A2-1F8C-47C0-A7F4-143144071336}" srcOrd="8" destOrd="0" presId="urn:microsoft.com/office/officeart/2005/8/layout/equation1"/>
    <dgm:cxn modelId="{95CC88C8-547D-43C3-B199-42BA94C262FF}" type="presParOf" srcId="{16CAABFE-2808-4EC1-97A7-9A06F1848C5C}" destId="{76036119-D914-4F81-A03F-E1B8102E326C}" srcOrd="9" destOrd="0" presId="urn:microsoft.com/office/officeart/2005/8/layout/equation1"/>
    <dgm:cxn modelId="{B700FEAE-05F2-480E-851B-2C405B973BFA}" type="presParOf" srcId="{16CAABFE-2808-4EC1-97A7-9A06F1848C5C}" destId="{1210E7B7-42C3-441B-AA7D-4A5D0F72A324}" srcOrd="10" destOrd="0" presId="urn:microsoft.com/office/officeart/2005/8/layout/equation1"/>
    <dgm:cxn modelId="{53D47422-D014-4924-A04C-89F76CE0236D}" type="presParOf" srcId="{16CAABFE-2808-4EC1-97A7-9A06F1848C5C}" destId="{DFC8D7C6-893A-4F87-BC2B-BDDCFF1233ED}" srcOrd="11" destOrd="0" presId="urn:microsoft.com/office/officeart/2005/8/layout/equation1"/>
    <dgm:cxn modelId="{FD45A483-EBAF-46D9-8FAD-A9406CF22592}" type="presParOf" srcId="{16CAABFE-2808-4EC1-97A7-9A06F1848C5C}" destId="{63A55E88-ABA8-4B56-8381-A2F3A3385B6C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B2972-5EA5-401F-AF44-E81B9AEDAD37}">
      <dsp:nvSpPr>
        <dsp:cNvPr id="0" name=""/>
        <dsp:cNvSpPr/>
      </dsp:nvSpPr>
      <dsp:spPr>
        <a:xfrm>
          <a:off x="0" y="144019"/>
          <a:ext cx="2935521" cy="1761312"/>
        </a:xfrm>
        <a:prstGeom prst="rect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Наблюдения: первичные за всеми детьми группы (20 чел)  в течение двух лет с целью выявления детей со страхами. Специальные – во время проведения данного исследования.</a:t>
          </a:r>
          <a:endParaRPr lang="ru-RU" sz="1700" kern="1200" dirty="0"/>
        </a:p>
      </dsp:txBody>
      <dsp:txXfrm>
        <a:off x="0" y="144019"/>
        <a:ext cx="2935521" cy="1761312"/>
      </dsp:txXfrm>
    </dsp:sp>
    <dsp:sp modelId="{BA176821-C0C7-4A78-BB30-090A9D52FA68}">
      <dsp:nvSpPr>
        <dsp:cNvPr id="0" name=""/>
        <dsp:cNvSpPr/>
      </dsp:nvSpPr>
      <dsp:spPr>
        <a:xfrm>
          <a:off x="5328582" y="144019"/>
          <a:ext cx="2935521" cy="1761312"/>
        </a:xfrm>
        <a:prstGeom prst="rect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Методика «Рисунок семьи» Г.Т. </a:t>
          </a:r>
          <a:r>
            <a:rPr lang="ru-RU" sz="1700" kern="1200" dirty="0" err="1" smtClean="0"/>
            <a:t>Хоментаускаса</a:t>
          </a:r>
          <a:r>
            <a:rPr lang="ru-RU" sz="1700" kern="1200" dirty="0" smtClean="0"/>
            <a:t> и В.К. Лосевой.</a:t>
          </a:r>
          <a:endParaRPr lang="ru-RU" sz="1700" kern="1200" dirty="0"/>
        </a:p>
      </dsp:txBody>
      <dsp:txXfrm>
        <a:off x="5328582" y="144019"/>
        <a:ext cx="2935521" cy="1761312"/>
      </dsp:txXfrm>
    </dsp:sp>
    <dsp:sp modelId="{32688C3D-D4DC-430C-AFC3-DD272710C028}">
      <dsp:nvSpPr>
        <dsp:cNvPr id="0" name=""/>
        <dsp:cNvSpPr/>
      </dsp:nvSpPr>
      <dsp:spPr>
        <a:xfrm>
          <a:off x="5328582" y="3960444"/>
          <a:ext cx="2935521" cy="1761312"/>
        </a:xfrm>
        <a:prstGeom prst="rect">
          <a:avLst/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Методика «Выбери нужное лицо» - детский тест тревожности </a:t>
          </a:r>
          <a:r>
            <a:rPr lang="ru-RU" sz="1700" kern="1200" dirty="0" err="1" smtClean="0"/>
            <a:t>Р.Тэммл</a:t>
          </a:r>
          <a:r>
            <a:rPr lang="ru-RU" sz="1700" kern="1200" dirty="0" smtClean="0"/>
            <a:t>, </a:t>
          </a:r>
          <a:r>
            <a:rPr lang="ru-RU" sz="1700" kern="1200" dirty="0" err="1" smtClean="0"/>
            <a:t>М.Дорки</a:t>
          </a:r>
          <a:r>
            <a:rPr lang="ru-RU" sz="1700" kern="1200" dirty="0" smtClean="0"/>
            <a:t>, </a:t>
          </a:r>
          <a:r>
            <a:rPr lang="ru-RU" sz="1700" kern="1200" dirty="0" err="1" smtClean="0"/>
            <a:t>В.Амен</a:t>
          </a:r>
          <a:r>
            <a:rPr lang="ru-RU" sz="1700" kern="1200" dirty="0" smtClean="0"/>
            <a:t>.</a:t>
          </a:r>
          <a:endParaRPr lang="ru-RU" sz="1700" kern="1200" dirty="0"/>
        </a:p>
      </dsp:txBody>
      <dsp:txXfrm>
        <a:off x="5328582" y="3960444"/>
        <a:ext cx="2935521" cy="1761312"/>
      </dsp:txXfrm>
    </dsp:sp>
    <dsp:sp modelId="{73007496-9B53-4D36-95EA-41D53B7C9CD0}">
      <dsp:nvSpPr>
        <dsp:cNvPr id="0" name=""/>
        <dsp:cNvSpPr/>
      </dsp:nvSpPr>
      <dsp:spPr>
        <a:xfrm>
          <a:off x="288028" y="3960444"/>
          <a:ext cx="2935521" cy="1761312"/>
        </a:xfrm>
        <a:prstGeom prst="rect">
          <a:avLst/>
        </a:prstGeom>
        <a:solidFill>
          <a:srgbClr val="0070C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Страх разлуки  (П. Бейкер, М. </a:t>
          </a:r>
          <a:r>
            <a:rPr lang="ru-RU" sz="1700" kern="1200" dirty="0" err="1" smtClean="0"/>
            <a:t>Алворд</a:t>
          </a:r>
          <a:r>
            <a:rPr lang="ru-RU" sz="1700" kern="1200" dirty="0" smtClean="0"/>
            <a:t>).</a:t>
          </a:r>
          <a:endParaRPr lang="ru-RU" sz="1700" kern="1200" dirty="0"/>
        </a:p>
      </dsp:txBody>
      <dsp:txXfrm>
        <a:off x="288028" y="3960444"/>
        <a:ext cx="2935521" cy="1761312"/>
      </dsp:txXfrm>
    </dsp:sp>
    <dsp:sp modelId="{61FEA1D1-700C-4DED-86D8-FD7022463650}">
      <dsp:nvSpPr>
        <dsp:cNvPr id="0" name=""/>
        <dsp:cNvSpPr/>
      </dsp:nvSpPr>
      <dsp:spPr>
        <a:xfrm>
          <a:off x="1440161" y="2016230"/>
          <a:ext cx="2935521" cy="1761312"/>
        </a:xfrm>
        <a:prstGeom prst="rect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7030A0"/>
              </a:solidFill>
            </a:rPr>
            <a:t>Методика «Боюсь - не боюсь» А.И. Захаров и М.Панфилова</a:t>
          </a:r>
          <a:r>
            <a:rPr lang="ru-RU" sz="1700" kern="1200" dirty="0" smtClean="0"/>
            <a:t>.</a:t>
          </a:r>
          <a:endParaRPr lang="ru-RU" sz="1700" kern="1200" dirty="0"/>
        </a:p>
      </dsp:txBody>
      <dsp:txXfrm>
        <a:off x="1440161" y="2016230"/>
        <a:ext cx="2935521" cy="1761312"/>
      </dsp:txXfrm>
    </dsp:sp>
    <dsp:sp modelId="{3DE271C0-7EF8-4821-AAE3-F2C61F0634D8}">
      <dsp:nvSpPr>
        <dsp:cNvPr id="0" name=""/>
        <dsp:cNvSpPr/>
      </dsp:nvSpPr>
      <dsp:spPr>
        <a:xfrm>
          <a:off x="4608499" y="2016230"/>
          <a:ext cx="2935521" cy="176131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7030A0"/>
              </a:solidFill>
            </a:rPr>
            <a:t>Кинетический рисунок семьи. </a:t>
          </a:r>
          <a:r>
            <a:rPr lang="ru-RU" sz="1700" kern="1200" dirty="0" err="1" smtClean="0">
              <a:solidFill>
                <a:srgbClr val="7030A0"/>
              </a:solidFill>
            </a:rPr>
            <a:t>Симптокомплексы</a:t>
          </a:r>
          <a:r>
            <a:rPr lang="ru-RU" sz="1700" kern="1200" dirty="0" smtClean="0">
              <a:solidFill>
                <a:srgbClr val="7030A0"/>
              </a:solidFill>
            </a:rPr>
            <a:t> Р. </a:t>
          </a:r>
          <a:r>
            <a:rPr lang="ru-RU" sz="1700" kern="1200" dirty="0" err="1" smtClean="0">
              <a:solidFill>
                <a:srgbClr val="7030A0"/>
              </a:solidFill>
            </a:rPr>
            <a:t>Бенса</a:t>
          </a:r>
          <a:r>
            <a:rPr lang="ru-RU" sz="1700" kern="1200" dirty="0" smtClean="0">
              <a:solidFill>
                <a:srgbClr val="7030A0"/>
              </a:solidFill>
            </a:rPr>
            <a:t> и С.Кауфмана</a:t>
          </a:r>
          <a:endParaRPr lang="ru-RU" sz="1700" kern="1200" dirty="0">
            <a:solidFill>
              <a:srgbClr val="7030A0"/>
            </a:solidFill>
          </a:endParaRPr>
        </a:p>
      </dsp:txBody>
      <dsp:txXfrm>
        <a:off x="4608499" y="2016230"/>
        <a:ext cx="2935521" cy="17613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759D4-B218-476D-84D0-E85517A53789}">
      <dsp:nvSpPr>
        <dsp:cNvPr id="0" name=""/>
        <dsp:cNvSpPr/>
      </dsp:nvSpPr>
      <dsp:spPr>
        <a:xfrm>
          <a:off x="4658999" y="1311908"/>
          <a:ext cx="4233480" cy="2540088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smtClean="0"/>
            <a:t>Авторская индивидуальная беседа с родителями.</a:t>
          </a:r>
          <a:endParaRPr lang="ru-RU" sz="4100" kern="1200"/>
        </a:p>
      </dsp:txBody>
      <dsp:txXfrm>
        <a:off x="4658999" y="1311908"/>
        <a:ext cx="4233480" cy="2540088"/>
      </dsp:txXfrm>
    </dsp:sp>
    <dsp:sp modelId="{DBE17270-4CAC-4D81-88D0-7128E5514474}">
      <dsp:nvSpPr>
        <dsp:cNvPr id="0" name=""/>
        <dsp:cNvSpPr/>
      </dsp:nvSpPr>
      <dsp:spPr>
        <a:xfrm>
          <a:off x="179526" y="1311908"/>
          <a:ext cx="4233480" cy="2540088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smtClean="0"/>
            <a:t>Опросник  для воспитателей Г.П. Лаврентьевой и Т.М. Титаренко</a:t>
          </a:r>
          <a:endParaRPr lang="ru-RU" sz="4100" kern="1200"/>
        </a:p>
      </dsp:txBody>
      <dsp:txXfrm>
        <a:off x="179526" y="1311908"/>
        <a:ext cx="4233480" cy="25400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8C4AE-E260-4D6F-B3B8-819E8905D267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27B6E-1547-4A8B-8B54-8D761B8B93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997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1052736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«Психолого-педагогическая помощь детям дошкольного возраста с эмоциональными проблемами»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540568" y="4303455"/>
            <a:ext cx="90909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2000" b="1" baseline="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И.о. старшего воспитателя: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b="1" baseline="0" dirty="0" smtClean="0">
              <a:solidFill>
                <a:srgbClr val="0070C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Михайлова Дарья Сергеевна 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МДОУ «ЦРР – детский сад» №1 г.Наволоки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2014 год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082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Дети «Группы риска»</a:t>
            </a:r>
            <a:endParaRPr lang="ru-RU" sz="40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196752"/>
          <a:ext cx="9144000" cy="5328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A55E88-ABA8-4B56-8381-A2F3A3385B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3A55E88-ABA8-4B56-8381-A2F3A3385B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10E7B7-42C3-441B-AA7D-4A5D0F72A3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1210E7B7-42C3-441B-AA7D-4A5D0F72A3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A306A2-1F8C-47C0-A7F4-1431440713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48A306A2-1F8C-47C0-A7F4-1431440713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22DD32-2CD5-4084-BA40-309AAC5564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6B22DD32-2CD5-4084-BA40-309AAC5564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1542E8-7E5D-4DF4-B1BD-AEABE9FC00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E81542E8-7E5D-4DF4-B1BD-AEABE9FC00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DD0404-16D9-4755-8E25-EF401D5A95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F2DD0404-16D9-4755-8E25-EF401D5A95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CA0C8F-E241-4884-AC34-F1D4D0954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9ACA0C8F-E241-4884-AC34-F1D4D09546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 rev="1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67372704_67371990_0cb2c092863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492896"/>
            <a:ext cx="2095360" cy="3744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Психолого-педагогические программы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797647">
            <a:off x="1380182" y="1301774"/>
            <a:ext cx="1152128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673099">
            <a:off x="5428138" y="1304279"/>
            <a:ext cx="1152128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1560" y="3284984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«Я преодолеваю страхи» </a:t>
            </a:r>
            <a:r>
              <a:rPr lang="ru-RU" dirty="0" smtClean="0"/>
              <a:t>автор Лилия </a:t>
            </a:r>
            <a:r>
              <a:rPr lang="ru-RU" dirty="0" err="1" smtClean="0"/>
              <a:t>Стельмаченко</a:t>
            </a:r>
            <a:endParaRPr lang="ru-RU" dirty="0" smtClean="0"/>
          </a:p>
          <a:p>
            <a:r>
              <a:rPr lang="ru-RU" b="1" dirty="0" smtClean="0"/>
              <a:t>Цель</a:t>
            </a:r>
            <a:r>
              <a:rPr lang="ru-RU" dirty="0" smtClean="0"/>
              <a:t>: устранение, преодоление, десенсибилизация, т.е. уменьшение  страхов у детей старшего дошкольного возраста.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3284984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Программа для родителей</a:t>
            </a:r>
          </a:p>
          <a:p>
            <a:r>
              <a:rPr lang="ru-RU" b="1" dirty="0" smtClean="0"/>
              <a:t>Цель: </a:t>
            </a:r>
            <a:r>
              <a:rPr lang="ru-RU" dirty="0" smtClean="0"/>
              <a:t>помочь родителям в создании условий по устранению страхов и тревожности у детей. Создать хороший, эмоциональный контакт с родителями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Сравнение результатов анализов по методикам на констатирующем и контрольном этапах исследования</a:t>
            </a:r>
            <a:endParaRPr lang="ru-RU" b="1" cap="none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844675"/>
          <a:ext cx="4556125" cy="308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486916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 методике «Страх разлуки</a:t>
            </a:r>
            <a:r>
              <a:rPr lang="ru-RU" dirty="0" smtClean="0"/>
              <a:t>»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716016" y="1772816"/>
          <a:ext cx="425536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76056" y="479715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 методике «</a:t>
            </a:r>
            <a:r>
              <a:rPr lang="ru-RU" b="1" dirty="0" err="1" smtClean="0"/>
              <a:t>Боюсь-не</a:t>
            </a:r>
            <a:r>
              <a:rPr lang="ru-RU" b="1" dirty="0" smtClean="0"/>
              <a:t> боюсь»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a77849378766bc7b65e697dc68c45b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052736"/>
            <a:ext cx="2381250" cy="4838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124744"/>
            <a:ext cx="32403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Спасибо </a:t>
            </a:r>
            <a:r>
              <a:rPr lang="ru-RU" sz="4000" b="1" smtClean="0">
                <a:solidFill>
                  <a:srgbClr val="7030A0"/>
                </a:solidFill>
              </a:rPr>
              <a:t>за внимание!!!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1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60052"/>
            <a:ext cx="8496944" cy="65979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Объект исследования: </a:t>
            </a:r>
            <a:r>
              <a:rPr lang="ru-RU" b="1" dirty="0" smtClean="0"/>
              <a:t>дошкольники, испытывающие негативные эмоциональные состояния.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Предмет исследования:  </a:t>
            </a:r>
            <a:r>
              <a:rPr lang="ru-RU" b="1" dirty="0" smtClean="0"/>
              <a:t>работа воспитателя и педагога-психолога с дошкольниками, испытывающими  негативные эмоциональные состояния.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Цель исследования:</a:t>
            </a:r>
            <a:r>
              <a:rPr lang="ru-RU" b="1" dirty="0" smtClean="0"/>
              <a:t> описание и анализ работы воспитателя и педагога- психолога по оказанию психолого-педагогической помощи детям с  эмоциональными проблемами  в  условиях детского  сада.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Задачи исследования: </a:t>
            </a:r>
          </a:p>
          <a:p>
            <a:r>
              <a:rPr lang="ru-RU" b="1" dirty="0" smtClean="0"/>
              <a:t>- провести теоретико-методический анализ исследований работы воспитателя и педагога-психолога с дошкольниками с эмоциональными проблемами;</a:t>
            </a:r>
          </a:p>
          <a:p>
            <a:r>
              <a:rPr lang="ru-RU" b="1" dirty="0" smtClean="0"/>
              <a:t>-охарактеризовать возрастные и индивидуальные особенности дошкольников, испытывающих  негативные эмоциональные состояния; </a:t>
            </a:r>
          </a:p>
          <a:p>
            <a:r>
              <a:rPr lang="ru-RU" b="1" dirty="0" smtClean="0"/>
              <a:t>- подобрать методики применяемые воспитателем и в работе с детьми, испытывающими негативные эмоциональные состояния (на примере страхов) и проанализировать результаты исследования  в старшей группе детского сада; </a:t>
            </a:r>
          </a:p>
          <a:p>
            <a:r>
              <a:rPr lang="ru-RU" b="1" dirty="0" smtClean="0"/>
              <a:t>- модифицировать программу психолого-педагогической помощи детям, испытывающим негативные эмоциональные состояния (на примере страхов), проанализировать ее эффективность и разработать рекомендации по работе с данной категорией детей.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000">
              <a:srgbClr val="CCCCFF">
                <a:alpha val="49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332656"/>
            <a:ext cx="8099549" cy="59046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dirty="0" smtClean="0"/>
              <a:t>Методы исследования: </a:t>
            </a:r>
            <a:r>
              <a:rPr lang="ru-RU" sz="2600" dirty="0" smtClean="0"/>
              <a:t> теоретический анализ, наблюдение, беседа, эксперимент, тестирование.</a:t>
            </a:r>
          </a:p>
          <a:p>
            <a:pPr algn="ctr">
              <a:buNone/>
            </a:pPr>
            <a:endParaRPr lang="ru-RU" sz="2600" dirty="0" smtClean="0"/>
          </a:p>
          <a:p>
            <a:pPr algn="ctr">
              <a:buNone/>
            </a:pPr>
            <a:r>
              <a:rPr lang="ru-RU" sz="2600" b="1" dirty="0" smtClean="0"/>
              <a:t>Гипотеза исследования</a:t>
            </a:r>
            <a:r>
              <a:rPr lang="ru-RU" sz="2600" dirty="0" smtClean="0"/>
              <a:t> заключается  в предположении о том, что если психолого-педагогическую помощь детям с индивидуальными эмоциональными проблемами (на примере страхов) построить на основе диагностики и специально созданных (модифицированных) для них и их семей программ, то уровень страхов у этих детей снизится.</a:t>
            </a:r>
          </a:p>
          <a:p>
            <a:pPr algn="ctr">
              <a:buNone/>
            </a:pPr>
            <a:endParaRPr lang="ru-RU" sz="2600" dirty="0" smtClean="0"/>
          </a:p>
          <a:p>
            <a:pPr algn="ctr">
              <a:buNone/>
            </a:pPr>
            <a:r>
              <a:rPr lang="ru-RU" sz="2600" dirty="0" smtClean="0"/>
              <a:t>Исследования проводились на базе МДОУ «ЦРР – детский сад» №1 г. Наволоки..</a:t>
            </a:r>
          </a:p>
          <a:p>
            <a:endParaRPr lang="ru-RU" dirty="0"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99379262_eyes_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5949280"/>
            <a:ext cx="1152128" cy="5760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6350"/>
          </a:sp3d>
        </p:spPr>
      </p:pic>
      <p:pic>
        <p:nvPicPr>
          <p:cNvPr id="7" name="Рисунок 6" descr="iStock_000012576252Smal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861048"/>
            <a:ext cx="4212976" cy="2792149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6" name="Рисунок 5" descr="1364478628_16880663650c3174e8f58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492895"/>
            <a:ext cx="3946045" cy="255166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14202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Эмоции</a:t>
            </a:r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реакция человека на воздействие внутренних и внешних раздражителей, имеющих ярко выраженную субъективную окраску: обычно носят ситуативный характер и выражают оценку личностью определенной ситуации, связанной с удовлетворением потребностей человека в данный момент</a:t>
            </a:r>
            <a:endParaRPr lang="ru-RU" sz="24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1071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Методики выявления детей с эмоциональными проблемами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980728"/>
          <a:ext cx="828092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18864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Проведение методик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DSCN189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3531107" cy="24296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 descr="DSCN19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1361">
            <a:off x="5144959" y="696840"/>
            <a:ext cx="3595562" cy="2432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DSCN190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1467">
            <a:off x="4965135" y="3789040"/>
            <a:ext cx="3567305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DSCN191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1604">
            <a:off x="323528" y="4077072"/>
            <a:ext cx="3959311" cy="23266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Методики диагностики для взрослых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397000"/>
          <a:ext cx="889248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5cc01b378ef3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540568" y="1340768"/>
            <a:ext cx="3779912" cy="1259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9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4067944" cy="30509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193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44824"/>
            <a:ext cx="4139952" cy="31049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51520" y="476672"/>
            <a:ext cx="8436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Опросник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для воспитателей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pic>
        <p:nvPicPr>
          <p:cNvPr id="9" name="Рисунок 8" descr="catfish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841776"/>
            <a:ext cx="2016224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15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73016"/>
            <a:ext cx="3672408" cy="27543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573016"/>
            <a:ext cx="4067944" cy="3054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67544" y="260648"/>
            <a:ext cx="84249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Индивидуальная беседа с родителями</a:t>
            </a:r>
            <a:endParaRPr lang="ru-RU" sz="5400" b="1" cap="none" spc="0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693</TotalTime>
  <Words>497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  «Психолого-педагогическая помощь детям дошкольного возраста с эмоциональными проблемами» </vt:lpstr>
      <vt:lpstr>Презентация PowerPoint</vt:lpstr>
      <vt:lpstr>Презентация PowerPoint</vt:lpstr>
      <vt:lpstr>Эмоции – реакция человека на воздействие внутренних и внешних раздражителей, имеющих ярко выраженную субъективную окраску: обычно носят ситуативный характер и выражают оценку личностью определенной ситуации, связанной с удовлетворением потребностей человека в данный момент</vt:lpstr>
      <vt:lpstr>Методики выявления детей с эмоциональными проблемами. </vt:lpstr>
      <vt:lpstr>Презентация PowerPoint</vt:lpstr>
      <vt:lpstr>Методики диагностики для взрослых</vt:lpstr>
      <vt:lpstr>Презентация PowerPoint</vt:lpstr>
      <vt:lpstr>Презентация PowerPoint</vt:lpstr>
      <vt:lpstr>Дети «Группы риска»</vt:lpstr>
      <vt:lpstr>Психолого-педагогические программы</vt:lpstr>
      <vt:lpstr>Сравнение результатов анализов по методикам на констатирующем и контрольном этапах исследования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Дипломная работа на тему: «Психолого-педагогическая помощь детям дошкольного возраста с эмоциональными проблемами»</dc:title>
  <dc:creator>дарья</dc:creator>
  <cp:lastModifiedBy>House</cp:lastModifiedBy>
  <cp:revision>58</cp:revision>
  <dcterms:created xsi:type="dcterms:W3CDTF">2014-02-23T17:25:45Z</dcterms:created>
  <dcterms:modified xsi:type="dcterms:W3CDTF">2019-03-23T19:57:23Z</dcterms:modified>
</cp:coreProperties>
</file>