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5.xml.rels" ContentType="application/vnd.openxmlformats-package.relationships+xml"/>
  <Override PartName="/ppt/notesSlides/notesSlide15.xml" ContentType="application/vnd.openxmlformats-officedocument.presentationml.notesSlide+xml"/>
  <Override PartName="/ppt/_rels/presentation.xml.rels" ContentType="application/vnd.openxmlformats-package.relationships+xml"/>
  <Override PartName="/ppt/media/image7.jpeg" ContentType="image/jpeg"/>
  <Override PartName="/ppt/media/image35.jpeg" ContentType="image/jpeg"/>
  <Override PartName="/ppt/media/image20.jpeg" ContentType="image/jpeg"/>
  <Override PartName="/ppt/media/image9.jpeg" ContentType="image/jpeg"/>
  <Override PartName="/ppt/media/image37.jpeg" ContentType="image/jpeg"/>
  <Override PartName="/ppt/media/image11.jpeg" ContentType="image/jpeg"/>
  <Override PartName="/ppt/media/image22.jpeg" ContentType="image/jpeg"/>
  <Override PartName="/ppt/media/image24.jpeg" ContentType="image/jpeg"/>
  <Override PartName="/ppt/media/image13.jpeg" ContentType="image/jpeg"/>
  <Override PartName="/ppt/media/image2.jpeg" ContentType="image/jpeg"/>
  <Override PartName="/ppt/media/image30.jpeg" ContentType="image/jpeg"/>
  <Override PartName="/ppt/media/image26.jpeg" ContentType="image/jpeg"/>
  <Override PartName="/ppt/media/image15.jpeg" ContentType="image/jpeg"/>
  <Override PartName="/ppt/media/image4.jpeg" ContentType="image/jpeg"/>
  <Override PartName="/ppt/media/image32.jpeg" ContentType="image/jpeg"/>
  <Override PartName="/ppt/media/image39.jpeg" ContentType="image/jpeg"/>
  <Override PartName="/ppt/media/image17.jpeg" ContentType="image/jpeg"/>
  <Override PartName="/ppt/media/image28.jpeg" ContentType="image/jpeg"/>
  <Override PartName="/ppt/media/image6.jpeg" ContentType="image/jpeg"/>
  <Override PartName="/ppt/media/image34.jpeg" ContentType="image/jpeg"/>
  <Override PartName="/ppt/media/image19.jpeg" ContentType="image/jpeg"/>
  <Override PartName="/ppt/media/image8.jpeg" ContentType="image/jpeg"/>
  <Override PartName="/ppt/media/image36.jpeg" ContentType="image/jpeg"/>
  <Override PartName="/ppt/media/image10.jpeg" ContentType="image/jpeg"/>
  <Override PartName="/ppt/media/image21.jpeg" ContentType="image/jpeg"/>
  <Override PartName="/ppt/media/image12.jpeg" ContentType="image/jpeg"/>
  <Override PartName="/ppt/media/image23.jpeg" ContentType="image/jpeg"/>
  <Override PartName="/ppt/media/image1.jpeg" ContentType="image/jpeg"/>
  <Override PartName="/ppt/media/image40.jpeg" ContentType="image/jpeg"/>
  <Override PartName="/ppt/media/image25.jpeg" ContentType="image/jpeg"/>
  <Override PartName="/ppt/media/image14.jpeg" ContentType="image/jpeg"/>
  <Override PartName="/ppt/media/image3.jpeg" ContentType="image/jpeg"/>
  <Override PartName="/ppt/media/image31.jpeg" ContentType="image/jpeg"/>
  <Override PartName="/ppt/media/image38.jpeg" ContentType="image/jpeg"/>
  <Override PartName="/ppt/media/image16.jpeg" ContentType="image/jpeg"/>
  <Override PartName="/ppt/media/image27.jpeg" ContentType="image/jpeg"/>
  <Override PartName="/ppt/media/image5.jpeg" ContentType="image/jpeg"/>
  <Override PartName="/ppt/media/image33.jpeg" ContentType="image/jpeg"/>
  <Override PartName="/ppt/media/image29.jpeg" ContentType="image/jpeg"/>
  <Override PartName="/ppt/media/image18.jpeg" ContentType="image/jpeg"/>
  <Override PartName="/ppt/slideLayouts/slideLayout3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18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.xml.rels" ContentType="application/vnd.openxmlformats-package.relationships+xml"/>
  <Override PartName="/ppt/slideLayouts/slideLayout7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8.xml" ContentType="application/vnd.openxmlformats-officedocument.presentationml.slideMaster+xml"/>
  <Override PartName="/ppt/theme/theme7.xml" ContentType="application/vnd.openxmlformats-officedocument.theme+xml"/>
  <Override PartName="/ppt/theme/theme4.xml" ContentType="application/vnd.openxmlformats-officedocument.theme+xml"/>
  <Override PartName="/ppt/theme/theme8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9.xml" ContentType="application/vnd.openxmlformats-officedocument.theme+xml"/>
  <Override PartName="/ppt/theme/theme2.xml" ContentType="application/vnd.openxmlformats-officedocument.theme+xml"/>
  <Override PartName="/ppt/theme/theme10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37" Type="http://schemas.openxmlformats.org/officeDocument/2006/relationships/slide" Target="slides/slide26.xml"/><Relationship Id="rId38" Type="http://schemas.openxmlformats.org/officeDocument/2006/relationships/slide" Target="slides/slide27.xml"/><Relationship Id="rId39" Type="http://schemas.openxmlformats.org/officeDocument/2006/relationships/slide" Target="slides/slide28.xml"/>
</Relationships>
</file>

<file path=ppt/charts/chart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layout/>
      <c:tx>
        <c:rich>
          <a:bodyPr/>
          <a:lstStyle/>
          <a:p>
            <a:pPr>
              <a:defRPr/>
            </a:pPr>
            <a:r>
              <a:rPr b="1" sz="2800">
                <a:solidFill>
                  <a:srgbClr val="000000"/>
                </a:solidFill>
                <a:latin typeface="Gill Sans MT"/>
                <a:ea typeface="DejaVu Sans"/>
              </a:rPr>
              <a:t>Диаграмма №1 
«Как правильно хранить хлеб?»</a:t>
            </a:r>
          </a:p>
        </c:rich>
      </c:tx>
    </c:title>
    <c:view3D>
      <c:rotX val="0"/>
      <c:rotY val="0"/>
      <c:perspective val="30"/>
      <c:rAngAx val="0"/>
    </c:view3D>
    <c:backWall>
      <c:spPr>
        <a:solidFill>
          <a:srgbClr val="d9d9d9"/>
        </a:solidFill>
      </c:spPr>
    </c:backWall>
    <c:floor>
      <c:spPr>
        <a:solidFill>
          <a:srgbClr val="d9d9d9"/>
        </a:solidFill>
      </c:spPr>
    </c:floor>
    <c:plotArea>
      <c:layout/>
      <c:pie3DChart>
        <c:varyColors val="1"/>
        <c:ser>
          <c:idx val="0"/>
          <c:order val="0"/>
          <c:tx>
            <c:strRef>
              <c:f>label 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891a7"/>
            </a:solidFill>
          </c:spPr>
          <c:explosion val="52"/>
          <c:dPt>
            <c:idx val="0"/>
            <c:spPr>
              <a:solidFill>
                <a:srgbClr val="3891a7"/>
              </a:solidFill>
            </c:spPr>
          </c:dPt>
          <c:dPt>
            <c:idx val="1"/>
            <c:spPr>
              <a:solidFill>
                <a:srgbClr val="feb80a"/>
              </a:solidFill>
            </c:spPr>
          </c:dPt>
          <c:dPt>
            <c:idx val="2"/>
            <c:spPr>
              <a:solidFill>
                <a:srgbClr val="c32d2e"/>
              </a:solidFill>
            </c:spPr>
          </c:dPt>
          <c:dPt>
            <c:idx val="3"/>
            <c:spPr>
              <a:solidFill>
                <a:srgbClr val="84aa33"/>
              </a:solidFill>
            </c:spPr>
          </c:dPt>
          <c:cat>
            <c:strRef>
              <c:f>categories</c:f>
              <c:strCache>
                <c:ptCount val="4"/>
                <c:pt idx="0">
                  <c:v>Столбец1</c:v>
                </c:pt>
                <c:pt idx="1">
                  <c:v>в целлофановом пакете в хлебнице</c:v>
                </c:pt>
                <c:pt idx="2">
                  <c:v>завернутым в бумагу</c:v>
                </c:pt>
                <c:pt idx="3">
                  <c:v>другое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30</c:v>
                </c:pt>
                <c:pt idx="1">
                  <c:v>6</c:v>
                </c:pt>
                <c:pt idx="2">
                  <c:v>3.5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feb80a"/>
            </a:solidFill>
          </c:spPr>
          <c:explosion val="0"/>
          <c:cat>
            <c:strRef>
              <c:f>categories</c:f>
              <c:strCache>
                <c:ptCount val="4"/>
                <c:pt idx="0">
                  <c:v>Столбец1</c:v>
                </c:pt>
                <c:pt idx="1">
                  <c:v>в целлофановом пакете в хлебнице</c:v>
                </c:pt>
                <c:pt idx="2">
                  <c:v>завернутым в бумагу</c:v>
                </c:pt>
                <c:pt idx="3">
                  <c:v>другое</c:v>
                </c:pt>
              </c:strCache>
            </c:strRef>
          </c:cat>
        </c:ser>
        <c:firstSliceAng val="0"/>
      </c:pie3DChart>
      <c:spPr>
        <a:solidFill>
          <a:srgbClr val="d9d9d9"/>
        </a:solidFill>
      </c:spPr>
    </c:plotArea>
    <c:legend>
      <c:legendPos val="t"/>
      <c:spPr/>
    </c:legend>
    <c:plotVisOnly val="1"/>
  </c:chart>
  <c:spPr/>
</c:chartSpace>
</file>

<file path=ppt/charts/chart2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layout/>
      <c:tx>
        <c:rich>
          <a:bodyPr/>
          <a:lstStyle/>
          <a:p>
            <a:pPr>
              <a:defRPr/>
            </a:pPr>
            <a:r>
              <a:rPr b="1" sz="2400">
                <a:solidFill>
                  <a:srgbClr val="000000"/>
                </a:solidFill>
                <a:latin typeface="Gill Sans MT"/>
                <a:ea typeface="DejaVu Sans"/>
              </a:rPr>
              <a:t>Диаграмма №2 
«Можно ли освежить черствый хлеб?»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label 1</c:f>
              <c:strCache>
                <c:ptCount val="1"/>
                <c:pt idx="0">
                  <c:v>Можно ли освежить черствый хлеб?</c:v>
                </c:pt>
              </c:strCache>
            </c:strRef>
          </c:tx>
          <c:spPr>
            <a:solidFill>
              <a:srgbClr val="3891a7"/>
            </a:solidFill>
          </c:spPr>
          <c:explosion val="0"/>
          <c:dPt>
            <c:idx val="0"/>
            <c:spPr>
              <a:solidFill>
                <a:srgbClr val="3891a7"/>
              </a:solidFill>
            </c:spPr>
          </c:dPt>
          <c:dPt>
            <c:idx val="1"/>
            <c:spPr>
              <a:solidFill>
                <a:srgbClr val="feb80a"/>
              </a:solidFill>
            </c:spPr>
          </c:dPt>
          <c:cat>
            <c:strRef>
              <c:f>categories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3</c:v>
                </c:pt>
                <c:pt idx="1">
                  <c:v>36</c:v>
                </c:pt>
              </c:numCache>
            </c:numRef>
          </c:val>
        </c:ser>
        <c:firstSliceAng val="0"/>
      </c:pieChart>
      <c:spPr>
        <a:solidFill>
          <a:srgbClr val="ffffff"/>
        </a:solidFill>
      </c:spPr>
    </c:plotArea>
    <c:legend>
      <c:legendPos val="r"/>
      <c:spPr/>
    </c:legend>
    <c:plotVisOnly val="1"/>
  </c:chart>
  <c:spPr/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36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365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366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367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568037CC-2240-4507-BE27-867E6963B667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bIns="0" lIns="0" rIns="0" tIns="0"/>
          <a:p>
            <a:endParaRPr/>
          </a:p>
        </p:txBody>
      </p:sp>
      <p:sp>
        <p:nvSpPr>
          <p:cNvPr id="448" name="CustomShape 2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1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9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1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5" name="CustomShape 6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>
            <a:gsLst>
              <a:gs pos="0">
                <a:srgbClr val="daf5fe"/>
              </a:gs>
              <a:gs pos="100000">
                <a:srgbClr val="00aad4"/>
              </a:gs>
            </a:gsLst>
            <a:path path="circle"/>
          </a:gradFill>
          <a:ln w="2160">
            <a:solidFill>
              <a:srgbClr val="308da4"/>
            </a:solidFill>
            <a:round/>
          </a:ln>
        </p:spPr>
      </p:sp>
      <p:sp>
        <p:nvSpPr>
          <p:cNvPr id="6" name="CustomShape 7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ln w="12600">
            <a:solidFill>
              <a:srgbClr val="317f93"/>
            </a:solidFill>
            <a:round/>
          </a:ln>
        </p:spPr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5886720" y="1066680"/>
            <a:ext cx="2742480" cy="19807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42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43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44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5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6" name="PlaceHolder 6"/>
          <p:cNvSpPr>
            <a:spLocks noGrp="1"/>
          </p:cNvSpPr>
          <p:nvPr>
            <p:ph type="title"/>
          </p:nvPr>
        </p:nvSpPr>
        <p:spPr>
          <a:xfrm>
            <a:off x="5886720" y="1066680"/>
            <a:ext cx="2742480" cy="19807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838080" y="1143000"/>
            <a:ext cx="2156040" cy="3513960"/>
          </a:xfrm>
          <a:prstGeom prst="rect">
            <a:avLst/>
          </a:prstGeom>
        </p:spPr>
        <p:txBody>
          <a:bodyPr anchor="b"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48" name="PlaceHolder 8"/>
          <p:cNvSpPr>
            <a:spLocks noGrp="1"/>
          </p:cNvSpPr>
          <p:nvPr>
            <p:ph type="body"/>
          </p:nvPr>
        </p:nvSpPr>
        <p:spPr>
          <a:xfrm>
            <a:off x="3102480" y="1143000"/>
            <a:ext cx="2156040" cy="3513960"/>
          </a:xfrm>
          <a:prstGeom prst="rect">
            <a:avLst/>
          </a:prstGeom>
        </p:spPr>
        <p:txBody>
          <a:bodyPr anchor="b"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82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83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84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5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6" name="CustomShape 6"/>
          <p:cNvSpPr/>
          <p:nvPr/>
        </p:nvSpPr>
        <p:spPr>
          <a:xfrm>
            <a:off x="1014840" y="0"/>
            <a:ext cx="81284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7" name="CustomShape 7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8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9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123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124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125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6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7" name="PlaceHolder 6"/>
          <p:cNvSpPr>
            <a:spLocks noGrp="1"/>
          </p:cNvSpPr>
          <p:nvPr>
            <p:ph type="title"/>
          </p:nvPr>
        </p:nvSpPr>
        <p:spPr>
          <a:xfrm>
            <a:off x="5886720" y="1066680"/>
            <a:ext cx="2742480" cy="19807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162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163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164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65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66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201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20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203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04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05" name="CustomShape 6"/>
          <p:cNvSpPr/>
          <p:nvPr/>
        </p:nvSpPr>
        <p:spPr>
          <a:xfrm>
            <a:off x="762120" y="1066680"/>
            <a:ext cx="4571280" cy="4571280"/>
          </a:xfrm>
          <a:prstGeom prst="rect">
            <a:avLst/>
          </a:prstGeom>
          <a:solidFill>
            <a:srgbClr val="ffffff"/>
          </a:solidFill>
          <a:ln w="88920">
            <a:solidFill>
              <a:srgbClr val="ffffff"/>
            </a:solidFill>
            <a:miter/>
          </a:ln>
        </p:spPr>
      </p:sp>
      <p:sp>
        <p:nvSpPr>
          <p:cNvPr id="206" name="CustomShape 7"/>
          <p:cNvSpPr/>
          <p:nvPr/>
        </p:nvSpPr>
        <p:spPr>
          <a:xfrm rot="19468800">
            <a:off x="396000" y="954360"/>
            <a:ext cx="685080" cy="203760"/>
          </a:xfrm>
          <a:prstGeom prst="flowChartProcess">
            <a:avLst/>
          </a:prstGeom>
          <a:solidFill>
            <a:srgbClr val="fbfbfb"/>
          </a:solidFill>
          <a:ln w="6480">
            <a:solidFill>
              <a:srgbClr val="ffffff"/>
            </a:solidFill>
            <a:round/>
          </a:ln>
        </p:spPr>
      </p:sp>
      <p:sp>
        <p:nvSpPr>
          <p:cNvPr id="207" name="CustomShape 8"/>
          <p:cNvSpPr/>
          <p:nvPr/>
        </p:nvSpPr>
        <p:spPr>
          <a:xfrm flipH="1" rot="2104800">
            <a:off x="5002200" y="936360"/>
            <a:ext cx="648360" cy="203760"/>
          </a:xfrm>
          <a:prstGeom prst="flowChartProcess">
            <a:avLst/>
          </a:prstGeom>
          <a:solidFill>
            <a:srgbClr val="fbfbfb"/>
          </a:solidFill>
          <a:ln w="6480">
            <a:solidFill>
              <a:srgbClr val="ffffff"/>
            </a:solidFill>
            <a:round/>
          </a:ln>
        </p:spPr>
      </p:sp>
      <p:sp>
        <p:nvSpPr>
          <p:cNvPr id="20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0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243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244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245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46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47" name="CustomShape 6"/>
          <p:cNvSpPr/>
          <p:nvPr/>
        </p:nvSpPr>
        <p:spPr>
          <a:xfrm>
            <a:off x="2282760" y="0"/>
            <a:ext cx="685728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48" name="CustomShape 7"/>
          <p:cNvSpPr/>
          <p:nvPr/>
        </p:nvSpPr>
        <p:spPr>
          <a:xfrm>
            <a:off x="2286000" y="0"/>
            <a:ext cx="7560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49" name="CustomShape 8"/>
          <p:cNvSpPr/>
          <p:nvPr/>
        </p:nvSpPr>
        <p:spPr>
          <a:xfrm>
            <a:off x="2172240" y="2814480"/>
            <a:ext cx="209520" cy="209520"/>
          </a:xfrm>
          <a:prstGeom prst="ellipse">
            <a:avLst/>
          </a:prstGeom>
          <a:gradFill>
            <a:gsLst>
              <a:gs pos="0">
                <a:srgbClr val="daf5fe"/>
              </a:gs>
              <a:gs pos="100000">
                <a:srgbClr val="00aad4"/>
              </a:gs>
            </a:gsLst>
            <a:path path="circle"/>
          </a:gradFill>
          <a:ln w="2160">
            <a:solidFill>
              <a:srgbClr val="308da4"/>
            </a:solidFill>
            <a:round/>
          </a:ln>
        </p:spPr>
      </p:sp>
      <p:sp>
        <p:nvSpPr>
          <p:cNvPr id="250" name="CustomShape 9"/>
          <p:cNvSpPr/>
          <p:nvPr/>
        </p:nvSpPr>
        <p:spPr>
          <a:xfrm>
            <a:off x="2408040" y="2745720"/>
            <a:ext cx="63360" cy="63360"/>
          </a:xfrm>
          <a:prstGeom prst="ellipse">
            <a:avLst/>
          </a:prstGeom>
          <a:ln w="12600">
            <a:solidFill>
              <a:srgbClr val="317f93"/>
            </a:solidFill>
            <a:round/>
          </a:ln>
        </p:spPr>
      </p:sp>
      <p:sp>
        <p:nvSpPr>
          <p:cNvPr id="251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52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286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287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288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89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90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91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fmla="val 0" name="adj1"/>
              <a:gd fmla="val 5402120" name="adj2"/>
            </a:avLst>
          </a:prstGeom>
          <a:solidFill>
            <a:srgbClr val="fcfaf4"/>
          </a:solidFill>
          <a:ln w="3240">
            <a:solidFill>
              <a:srgbClr val="d1c3a0"/>
            </a:solidFill>
            <a:round/>
          </a:ln>
        </p:spPr>
      </p:sp>
      <p:sp>
        <p:nvSpPr>
          <p:cNvPr id="325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ln w="27360">
            <a:solidFill>
              <a:srgbClr val="fff4dd"/>
            </a:solidFill>
            <a:round/>
          </a:ln>
        </p:spPr>
      </p:sp>
      <p:sp>
        <p:nvSpPr>
          <p:cNvPr id="326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af6"/>
              </a:gs>
              <a:gs pos="100000">
                <a:srgbClr val="eed18e"/>
              </a:gs>
            </a:gsLst>
            <a:path path="circle"/>
          </a:gradFill>
          <a:ln w="7200">
            <a:solidFill>
              <a:srgbClr val="c6b792"/>
            </a:solidFill>
            <a:round/>
          </a:ln>
        </p:spPr>
      </p:sp>
      <p:sp>
        <p:nvSpPr>
          <p:cNvPr id="327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28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29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30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4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4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4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41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4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4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jpeg"/><Relationship Id="rId4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7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6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chart" Target="../charts/chart2.xml"/><Relationship Id="rId2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slideLayout" Target="../slideLayouts/slideLayout16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slideLayout" Target="../slideLayouts/slideLayout8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9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slideLayout" Target="../slideLayouts/slideLayout9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4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4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685800" y="428760"/>
            <a:ext cx="7771680" cy="157104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b="1" lang="ru-RU" sz="4300">
                <a:solidFill>
                  <a:srgbClr val="35436a"/>
                </a:solidFill>
                <a:latin typeface="Gill Sans MT"/>
              </a:rPr>
              <a:t>Проект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35436a"/>
                </a:solidFill>
                <a:latin typeface="Gill Sans MT"/>
              </a:rPr>
              <a:t>«Бережное отношение к хлебу»</a:t>
            </a:r>
            <a:endParaRPr/>
          </a:p>
        </p:txBody>
      </p:sp>
      <p:sp>
        <p:nvSpPr>
          <p:cNvPr id="369" name="CustomShape 2"/>
          <p:cNvSpPr/>
          <p:nvPr/>
        </p:nvSpPr>
        <p:spPr>
          <a:xfrm>
            <a:off x="4572000" y="2643120"/>
            <a:ext cx="3857040" cy="3357000"/>
          </a:xfrm>
          <a:prstGeom prst="rect">
            <a:avLst/>
          </a:prstGeom>
        </p:spPr>
        <p:txBody>
          <a:bodyPr bIns="45000" lIns="90000" rIns="90000" tIns="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z="2000">
                <a:solidFill>
                  <a:srgbClr val="002060"/>
                </a:solidFill>
                <a:latin typeface="Gill Sans MT"/>
              </a:rPr>
              <a:t>Выполнила 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>
                <a:solidFill>
                  <a:srgbClr val="002060"/>
                </a:solidFill>
                <a:latin typeface="Gill Sans MT"/>
              </a:rPr>
              <a:t>ученица 9 г класса</a:t>
            </a:r>
            <a:endParaRPr/>
          </a:p>
          <a:p>
            <a:pPr algn="just">
              <a:lnSpc>
                <a:spcPct val="100000"/>
              </a:lnSpc>
            </a:pPr>
            <a:r>
              <a:rPr lang="ru-RU" sz="2000">
                <a:solidFill>
                  <a:srgbClr val="002060"/>
                </a:solidFill>
                <a:latin typeface="Gill Sans MT"/>
              </a:rPr>
              <a:t>МБОУ Столбовская СОШ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>
                <a:solidFill>
                  <a:srgbClr val="002060"/>
                </a:solidFill>
                <a:latin typeface="Gill Sans MT"/>
              </a:rPr>
              <a:t>Московская Людмила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i="1" lang="ru-RU" sz="2000">
                <a:solidFill>
                  <a:srgbClr val="002060"/>
                </a:solidFill>
                <a:latin typeface="Gill Sans MT"/>
              </a:rPr>
              <a:t>Руководитель – </a:t>
            </a:r>
            <a:endParaRPr/>
          </a:p>
          <a:p>
            <a:pPr algn="just">
              <a:lnSpc>
                <a:spcPct val="100000"/>
              </a:lnSpc>
            </a:pPr>
            <a:r>
              <a:rPr b="1" i="1" lang="ru-RU" sz="2000">
                <a:solidFill>
                  <a:srgbClr val="002060"/>
                </a:solidFill>
                <a:latin typeface="Gill Sans MT"/>
              </a:rPr>
              <a:t>Пронина Р.В., </a:t>
            </a:r>
            <a:endParaRPr/>
          </a:p>
          <a:p>
            <a:pPr algn="just">
              <a:lnSpc>
                <a:spcPct val="100000"/>
              </a:lnSpc>
            </a:pPr>
            <a:r>
              <a:rPr i="1" lang="ru-RU" sz="2000">
                <a:solidFill>
                  <a:srgbClr val="002060"/>
                </a:solidFill>
                <a:latin typeface="Gill Sans MT"/>
              </a:rPr>
              <a:t>учитель технологии</a:t>
            </a:r>
            <a:endParaRPr/>
          </a:p>
        </p:txBody>
      </p:sp>
      <p:pic>
        <p:nvPicPr>
          <p:cNvPr descr="" id="37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785880" y="2643120"/>
            <a:ext cx="3785400" cy="3357000"/>
          </a:xfrm>
          <a:prstGeom prst="rect">
            <a:avLst/>
          </a:prstGeom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CustomShape 1"/>
          <p:cNvSpPr/>
          <p:nvPr/>
        </p:nvSpPr>
        <p:spPr>
          <a:xfrm>
            <a:off x="571320" y="428760"/>
            <a:ext cx="8228880" cy="135648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3600">
                <a:solidFill>
                  <a:srgbClr val="611617"/>
                </a:solidFill>
                <a:latin typeface="Gill Sans MT"/>
              </a:rPr>
              <a:t>Русская печь,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611617"/>
                </a:solidFill>
                <a:latin typeface="Gill Sans MT"/>
              </a:rPr>
              <a:t> </a:t>
            </a:r>
            <a:r>
              <a:rPr b="1" lang="ru-RU" sz="3600">
                <a:solidFill>
                  <a:srgbClr val="611617"/>
                </a:solidFill>
                <a:latin typeface="Gill Sans MT"/>
              </a:rPr>
              <a:t>ростопка, устье,  заслонка…</a:t>
            </a:r>
            <a:endParaRPr/>
          </a:p>
        </p:txBody>
      </p:sp>
      <p:sp>
        <p:nvSpPr>
          <p:cNvPr id="391" name="CustomShape 2"/>
          <p:cNvSpPr/>
          <p:nvPr/>
        </p:nvSpPr>
        <p:spPr>
          <a:xfrm>
            <a:off x="457200" y="2071800"/>
            <a:ext cx="4039560" cy="3564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c0654c"/>
                </a:solidFill>
                <a:latin typeface="Gill Sans MT"/>
              </a:rPr>
              <a:t>Огонь в печи</a:t>
            </a:r>
            <a:endParaRPr/>
          </a:p>
        </p:txBody>
      </p:sp>
      <p:sp>
        <p:nvSpPr>
          <p:cNvPr id="392" name="CustomShape 3"/>
          <p:cNvSpPr/>
          <p:nvPr/>
        </p:nvSpPr>
        <p:spPr>
          <a:xfrm>
            <a:off x="4645080" y="2071800"/>
            <a:ext cx="4041000" cy="3564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c0654c"/>
                </a:solidFill>
                <a:latin typeface="Gill Sans MT"/>
              </a:rPr>
              <a:t>Буханка хлеба</a:t>
            </a:r>
            <a:endParaRPr/>
          </a:p>
        </p:txBody>
      </p:sp>
      <p:pic>
        <p:nvPicPr>
          <p:cNvPr descr="" id="393" name="Содержимое 6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2661480"/>
            <a:ext cx="3999960" cy="3481200"/>
          </a:xfrm>
          <a:prstGeom prst="rect">
            <a:avLst/>
          </a:prstGeom>
        </p:spPr>
      </p:pic>
      <p:pic>
        <p:nvPicPr>
          <p:cNvPr descr="" id="394" name="Содержимое 7"/>
          <p:cNvPicPr/>
          <p:nvPr/>
        </p:nvPicPr>
        <p:blipFill>
          <a:blip r:embed="rId2"/>
          <a:stretch>
            <a:fillRect/>
          </a:stretch>
        </p:blipFill>
        <p:spPr>
          <a:xfrm>
            <a:off x="4857840" y="2661480"/>
            <a:ext cx="3785400" cy="3481200"/>
          </a:xfrm>
          <a:prstGeom prst="rect">
            <a:avLst/>
          </a:prstGeom>
        </p:spPr>
      </p:pic>
      <p:sp>
        <p:nvSpPr>
          <p:cNvPr id="395" name="CustomShape 4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ustomShape 1"/>
          <p:cNvSpPr/>
          <p:nvPr/>
        </p:nvSpPr>
        <p:spPr>
          <a:xfrm>
            <a:off x="857160" y="274320"/>
            <a:ext cx="742896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595959"/>
                </a:solidFill>
                <a:latin typeface="Gill Sans MT"/>
              </a:rPr>
              <a:t>Хлебопекарные заводы</a:t>
            </a:r>
            <a:endParaRPr/>
          </a:p>
        </p:txBody>
      </p:sp>
      <p:pic>
        <p:nvPicPr>
          <p:cNvPr descr="" id="39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00080" y="1700640"/>
            <a:ext cx="7286040" cy="4513680"/>
          </a:xfrm>
          <a:prstGeom prst="rect">
            <a:avLst/>
          </a:prstGeom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CustomShape 1"/>
          <p:cNvSpPr/>
          <p:nvPr/>
        </p:nvSpPr>
        <p:spPr>
          <a:xfrm>
            <a:off x="785880" y="571320"/>
            <a:ext cx="8000280" cy="128520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4300">
                <a:solidFill>
                  <a:srgbClr val="637f26"/>
                </a:solidFill>
                <a:latin typeface="Gill Sans MT"/>
              </a:rPr>
              <a:t>    </a:t>
            </a:r>
            <a:r>
              <a:rPr b="1" lang="ru-RU" sz="4300">
                <a:solidFill>
                  <a:srgbClr val="637f26"/>
                </a:solidFill>
                <a:latin typeface="Gill Sans MT"/>
              </a:rPr>
              <a:t>Натруженные руки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637f26"/>
                </a:solidFill>
                <a:latin typeface="Gill Sans MT"/>
              </a:rPr>
              <a:t>                      </a:t>
            </a:r>
            <a:r>
              <a:rPr b="1" lang="ru-RU" sz="4300">
                <a:solidFill>
                  <a:srgbClr val="637f26"/>
                </a:solidFill>
                <a:latin typeface="Gill Sans MT"/>
              </a:rPr>
              <a:t>хлебороба и пекаря</a:t>
            </a:r>
            <a:endParaRPr/>
          </a:p>
        </p:txBody>
      </p:sp>
      <p:pic>
        <p:nvPicPr>
          <p:cNvPr descr="" id="399" name="Содержимо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40" y="2500200"/>
            <a:ext cx="4142520" cy="3642480"/>
          </a:xfrm>
          <a:prstGeom prst="rect">
            <a:avLst/>
          </a:prstGeom>
        </p:spPr>
      </p:pic>
      <p:pic>
        <p:nvPicPr>
          <p:cNvPr descr="" id="400" name="Содержимо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4929120" y="2500200"/>
            <a:ext cx="3857040" cy="3642480"/>
          </a:xfrm>
          <a:prstGeom prst="rect">
            <a:avLst/>
          </a:prstGeom>
        </p:spPr>
      </p:pic>
      <p:sp>
        <p:nvSpPr>
          <p:cNvPr id="401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ustomShape 1"/>
          <p:cNvSpPr/>
          <p:nvPr/>
        </p:nvSpPr>
        <p:spPr>
          <a:xfrm>
            <a:off x="1643040" y="5214960"/>
            <a:ext cx="6714360" cy="107100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922222"/>
                </a:solidFill>
                <a:latin typeface="Gill Sans MT"/>
              </a:rPr>
              <a:t>Спасенные коллекции семян для будущего урожая</a:t>
            </a:r>
            <a:endParaRPr/>
          </a:p>
        </p:txBody>
      </p:sp>
      <p:sp>
        <p:nvSpPr>
          <p:cNvPr id="403" name="CustomShape 2"/>
          <p:cNvSpPr/>
          <p:nvPr/>
        </p:nvSpPr>
        <p:spPr>
          <a:xfrm>
            <a:off x="838080" y="4754520"/>
            <a:ext cx="4419000" cy="45720"/>
          </a:xfrm>
          <a:prstGeom prst="rect">
            <a:avLst/>
          </a:prstGeom>
        </p:spPr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"/>
          <p:cNvSpPr/>
          <p:nvPr/>
        </p:nvSpPr>
        <p:spPr>
          <a:xfrm>
            <a:off x="857160" y="274320"/>
            <a:ext cx="735732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7030a0"/>
                </a:solidFill>
                <a:latin typeface="Gill Sans MT"/>
              </a:rPr>
              <a:t>Памятник «Женщины блокады»</a:t>
            </a:r>
            <a:endParaRPr/>
          </a:p>
        </p:txBody>
      </p:sp>
      <p:pic>
        <p:nvPicPr>
          <p:cNvPr descr="" id="40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55520" y="46885320"/>
            <a:ext cx="4761720" cy="2361600"/>
          </a:xfrm>
          <a:prstGeom prst="rect">
            <a:avLst/>
          </a:prstGeom>
        </p:spPr>
      </p:pic>
      <p:pic>
        <p:nvPicPr>
          <p:cNvPr descr="" id="406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280" y="1643040"/>
            <a:ext cx="7000200" cy="471420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714240" y="428760"/>
            <a:ext cx="7571880" cy="85644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808080"/>
                </a:solidFill>
                <a:latin typeface="Gill Sans MT"/>
              </a:rPr>
              <a:t>Блокадный хлеб Ленинграда</a:t>
            </a:r>
            <a:endParaRPr/>
          </a:p>
        </p:txBody>
      </p:sp>
      <p:pic>
        <p:nvPicPr>
          <p:cNvPr descr="" id="40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286000" y="1500120"/>
            <a:ext cx="5428440" cy="3785400"/>
          </a:xfrm>
          <a:prstGeom prst="rect">
            <a:avLst/>
          </a:prstGeom>
        </p:spPr>
      </p:pic>
      <p:sp>
        <p:nvSpPr>
          <p:cNvPr id="409" name="CustomShape 2"/>
          <p:cNvSpPr/>
          <p:nvPr/>
        </p:nvSpPr>
        <p:spPr>
          <a:xfrm flipV="1" rot="10800000">
            <a:off x="714960" y="5532480"/>
            <a:ext cx="7929000" cy="14616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c4c4c4"/>
              </a:gs>
            </a:gsLst>
            <a:path path="circle"/>
          </a:gradFill>
        </p:spPr>
        <p:txBody>
          <a:bodyPr bIns="45000" lIns="90000" rIns="90000" tIns="45000"/>
          <a:p>
            <a:r>
              <a:rPr b="1" lang="ru-RU" sz="3600">
                <a:solidFill>
                  <a:srgbClr val="c00000"/>
                </a:solidFill>
                <a:latin typeface="Gill Sans MT"/>
              </a:rPr>
              <a:t>125 грамм на человека в сутки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ustomShape 1"/>
          <p:cNvSpPr/>
          <p:nvPr/>
        </p:nvSpPr>
        <p:spPr>
          <a:xfrm>
            <a:off x="1435680" y="274320"/>
            <a:ext cx="7497360" cy="114228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4300">
                <a:solidFill>
                  <a:srgbClr val="c00000"/>
                </a:solidFill>
                <a:latin typeface="Gill Sans MT"/>
              </a:rPr>
              <a:t>Каравай, лаваш, пита, тортилья,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c00000"/>
                </a:solidFill>
                <a:latin typeface="Gill Sans MT"/>
              </a:rPr>
              <a:t>багет, маца …</a:t>
            </a:r>
            <a:endParaRPr/>
          </a:p>
        </p:txBody>
      </p:sp>
      <p:pic>
        <p:nvPicPr>
          <p:cNvPr descr="" id="411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71360" y="1785960"/>
            <a:ext cx="7286040" cy="4285440"/>
          </a:xfrm>
          <a:prstGeom prst="rect">
            <a:avLst/>
          </a:prstGeom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CustomShape 1"/>
          <p:cNvSpPr/>
          <p:nvPr/>
        </p:nvSpPr>
        <p:spPr>
          <a:xfrm>
            <a:off x="827640" y="274320"/>
            <a:ext cx="810540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4300">
                <a:solidFill>
                  <a:srgbClr val="572314"/>
                </a:solidFill>
                <a:latin typeface="Gill Sans MT"/>
              </a:rPr>
              <a:t>Крендели, бублики, калачи…</a:t>
            </a:r>
            <a:endParaRPr/>
          </a:p>
        </p:txBody>
      </p:sp>
      <p:pic>
        <p:nvPicPr>
          <p:cNvPr descr="" id="413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627640" y="1989000"/>
            <a:ext cx="4968000" cy="3743640"/>
          </a:xfrm>
          <a:prstGeom prst="rect">
            <a:avLst/>
          </a:prstGeom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55440" y="-162000"/>
            <a:ext cx="304200" cy="304200"/>
          </a:xfrm>
          <a:prstGeom prst="rect">
            <a:avLst/>
          </a:prstGeom>
        </p:spPr>
      </p:sp>
      <p:sp>
        <p:nvSpPr>
          <p:cNvPr id="415" name="CustomShape 2"/>
          <p:cNvSpPr/>
          <p:nvPr/>
        </p:nvSpPr>
        <p:spPr>
          <a:xfrm>
            <a:off x="55440" y="-162000"/>
            <a:ext cx="304200" cy="304200"/>
          </a:xfrm>
          <a:prstGeom prst="rect">
            <a:avLst/>
          </a:prstGeom>
        </p:spPr>
      </p:sp>
      <p:pic>
        <p:nvPicPr>
          <p:cNvPr descr="" id="416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760" y="3786120"/>
            <a:ext cx="3809160" cy="2685240"/>
          </a:xfrm>
          <a:prstGeom prst="rect">
            <a:avLst/>
          </a:prstGeom>
        </p:spPr>
      </p:pic>
      <p:pic>
        <p:nvPicPr>
          <p:cNvPr descr="" id="417" name="Picture 10"/>
          <p:cNvPicPr/>
          <p:nvPr/>
        </p:nvPicPr>
        <p:blipFill>
          <a:blip r:embed="rId2"/>
          <a:stretch>
            <a:fillRect/>
          </a:stretch>
        </p:blipFill>
        <p:spPr>
          <a:xfrm>
            <a:off x="428760" y="571320"/>
            <a:ext cx="4142520" cy="3428280"/>
          </a:xfrm>
          <a:prstGeom prst="rect">
            <a:avLst/>
          </a:prstGeom>
          <a:ln w="57240">
            <a:solidFill>
              <a:srgbClr val="feb80a"/>
            </a:solidFill>
            <a:round/>
          </a:ln>
        </p:spPr>
      </p:pic>
      <p:sp>
        <p:nvSpPr>
          <p:cNvPr id="418" name="CustomShape 3"/>
          <p:cNvSpPr/>
          <p:nvPr/>
        </p:nvSpPr>
        <p:spPr>
          <a:xfrm>
            <a:off x="285840" y="4429080"/>
            <a:ext cx="8429040" cy="21009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000000"/>
                </a:solidFill>
                <a:latin typeface="Arial"/>
              </a:rPr>
              <a:t>Рижский, украинский,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000000"/>
                </a:solidFill>
                <a:latin typeface="Arial"/>
              </a:rPr>
              <a:t>бородинский,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000000"/>
                </a:solidFill>
                <a:latin typeface="Arial"/>
              </a:rPr>
              <a:t>российский…</a:t>
            </a:r>
            <a:endParaRPr/>
          </a:p>
        </p:txBody>
      </p:sp>
      <p:pic>
        <p:nvPicPr>
          <p:cNvPr descr="" id="419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680" y="500040"/>
            <a:ext cx="3499920" cy="2928240"/>
          </a:xfrm>
          <a:prstGeom prst="rect">
            <a:avLst/>
          </a:prstGeom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CustomShape 1"/>
          <p:cNvSpPr/>
          <p:nvPr/>
        </p:nvSpPr>
        <p:spPr>
          <a:xfrm>
            <a:off x="2578320" y="2600280"/>
            <a:ext cx="6400080" cy="35643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 sz="2800">
                <a:solidFill>
                  <a:srgbClr val="572314"/>
                </a:solidFill>
                <a:latin typeface="Gill Sans MT"/>
              </a:rPr>
              <a:t>1.Как правильно хранить хлеб?</a:t>
            </a:r>
            <a:endParaRPr/>
          </a:p>
          <a:p>
            <a:r>
              <a:rPr b="1" lang="ru-RU" sz="2800">
                <a:solidFill>
                  <a:srgbClr val="572314"/>
                </a:solidFill>
                <a:latin typeface="Gill Sans MT"/>
              </a:rPr>
              <a:t>2. Можно ли сделать мягким черствый хлеб?</a:t>
            </a:r>
            <a:endParaRPr/>
          </a:p>
          <a:p>
            <a:pPr>
              <a:lnSpc>
                <a:spcPts val="560"/>
              </a:lnSpc>
            </a:pPr>
            <a:r>
              <a:rPr b="1" lang="ru-RU" sz="2800">
                <a:solidFill>
                  <a:srgbClr val="572314"/>
                </a:solidFill>
                <a:latin typeface="Gill Sans MT"/>
              </a:rPr>
              <a:t>3. Какие блюда можно приготовить их черствого хлеба?</a:t>
            </a:r>
            <a:endParaRPr/>
          </a:p>
        </p:txBody>
      </p:sp>
      <p:sp>
        <p:nvSpPr>
          <p:cNvPr id="421" name="CustomShape 2"/>
          <p:cNvSpPr/>
          <p:nvPr/>
        </p:nvSpPr>
        <p:spPr>
          <a:xfrm>
            <a:off x="1763640" y="764640"/>
            <a:ext cx="3527640" cy="107928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ts val="286"/>
              </a:lnSpc>
            </a:pPr>
            <a:r>
              <a:rPr b="1" lang="ru-RU" sz="7200">
                <a:solidFill>
                  <a:srgbClr val="ff0000"/>
                </a:solidFill>
                <a:latin typeface="Gill Sans MT"/>
              </a:rPr>
              <a:t>Анкета</a:t>
            </a:r>
            <a:endParaRPr/>
          </a:p>
        </p:txBody>
      </p:sp>
      <p:pic>
        <p:nvPicPr>
          <p:cNvPr descr="" id="422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012000" y="692640"/>
            <a:ext cx="2951640" cy="1655640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ustomShape 1"/>
          <p:cNvSpPr/>
          <p:nvPr/>
        </p:nvSpPr>
        <p:spPr>
          <a:xfrm>
            <a:off x="857160" y="274320"/>
            <a:ext cx="778608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ff9900"/>
                </a:solidFill>
                <a:latin typeface="Gill Sans MT"/>
              </a:rPr>
              <a:t>Хлеб – это жизнь</a:t>
            </a:r>
            <a:endParaRPr/>
          </a:p>
        </p:txBody>
      </p:sp>
      <p:pic>
        <p:nvPicPr>
          <p:cNvPr descr="" id="372" name="Содержимое 6"/>
          <p:cNvPicPr/>
          <p:nvPr/>
        </p:nvPicPr>
        <p:blipFill>
          <a:blip r:embed="rId1"/>
          <a:stretch>
            <a:fillRect/>
          </a:stretch>
        </p:blipFill>
        <p:spPr>
          <a:xfrm>
            <a:off x="1357200" y="1785960"/>
            <a:ext cx="3214080" cy="3285360"/>
          </a:xfrm>
          <a:prstGeom prst="rect">
            <a:avLst/>
          </a:prstGeom>
        </p:spPr>
      </p:pic>
      <p:pic>
        <p:nvPicPr>
          <p:cNvPr descr="" id="373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760" y="3357720"/>
            <a:ext cx="3656880" cy="2428200"/>
          </a:xfrm>
          <a:prstGeom prst="rect">
            <a:avLst/>
          </a:prstGeom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/>
          <p:cNvSpPr/>
          <p:nvPr/>
        </p:nvSpPr>
        <p:spPr>
          <a:xfrm>
            <a:off x="0" y="0"/>
            <a:ext cx="9143280" cy="456480"/>
          </a:xfrm>
          <a:prstGeom prst="rect">
            <a:avLst/>
          </a:prstGeom>
        </p:spPr>
      </p:sp>
      <p:graphicFrame>
        <p:nvGraphicFramePr>
          <p:cNvPr id="424" name="Диаграмма 4"/>
          <p:cNvGraphicFramePr/>
          <p:nvPr/>
        </p:nvGraphicFramePr>
        <p:xfrm>
          <a:off x="1285920" y="500040"/>
          <a:ext cx="7143120" cy="5571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5" name="Диаграмма 1"/>
          <p:cNvGraphicFramePr/>
          <p:nvPr/>
        </p:nvGraphicFramePr>
        <p:xfrm>
          <a:off x="1357200" y="714240"/>
          <a:ext cx="7286040" cy="528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CustomShape 1"/>
          <p:cNvSpPr/>
          <p:nvPr/>
        </p:nvSpPr>
        <p:spPr>
          <a:xfrm>
            <a:off x="457200" y="274680"/>
            <a:ext cx="8228880" cy="172476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4300">
                <a:solidFill>
                  <a:srgbClr val="967d42"/>
                </a:solidFill>
                <a:latin typeface="Gill Sans MT"/>
              </a:rPr>
              <a:t>Почему хлеб плесневеет ?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967d42"/>
                </a:solidFill>
                <a:latin typeface="Gill Sans MT"/>
              </a:rPr>
              <a:t>Мы неправильно его храним.</a:t>
            </a:r>
            <a:endParaRPr/>
          </a:p>
        </p:txBody>
      </p:sp>
      <p:pic>
        <p:nvPicPr>
          <p:cNvPr descr="" id="427" name="Содержимо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5000760" y="2500200"/>
            <a:ext cx="3656880" cy="3071160"/>
          </a:xfrm>
          <a:prstGeom prst="rect">
            <a:avLst/>
          </a:prstGeom>
        </p:spPr>
      </p:pic>
      <p:sp>
        <p:nvSpPr>
          <p:cNvPr id="428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  <p:pic>
        <p:nvPicPr>
          <p:cNvPr descr="" id="429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000080" y="2500200"/>
            <a:ext cx="3857040" cy="3071160"/>
          </a:xfrm>
          <a:prstGeom prst="rect">
            <a:avLst/>
          </a:prstGeom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CustomShape 1"/>
          <p:cNvSpPr/>
          <p:nvPr/>
        </p:nvSpPr>
        <p:spPr>
          <a:xfrm>
            <a:off x="457200" y="857160"/>
            <a:ext cx="4042800" cy="135648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b="1" lang="ru-RU" sz="2800">
                <a:solidFill>
                  <a:srgbClr val="611617"/>
                </a:solidFill>
                <a:latin typeface="Gill Sans MT"/>
              </a:rPr>
              <a:t>Холодильник или хлебница?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611617"/>
                </a:solidFill>
                <a:latin typeface="Gill Sans MT"/>
              </a:rPr>
              <a:t>Все за и против.</a:t>
            </a:r>
            <a:endParaRPr/>
          </a:p>
        </p:txBody>
      </p:sp>
      <p:pic>
        <p:nvPicPr>
          <p:cNvPr descr="" id="431" name="Содержимо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785880" y="3286080"/>
            <a:ext cx="2642400" cy="2856960"/>
          </a:xfrm>
          <a:prstGeom prst="rect">
            <a:avLst/>
          </a:prstGeom>
        </p:spPr>
      </p:pic>
      <p:sp>
        <p:nvSpPr>
          <p:cNvPr id="432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  <p:pic>
        <p:nvPicPr>
          <p:cNvPr descr="" id="433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4786200" y="857160"/>
            <a:ext cx="3785400" cy="5285520"/>
          </a:xfrm>
          <a:prstGeom prst="rect">
            <a:avLst/>
          </a:prstGeom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714240" y="571320"/>
            <a:ext cx="8143200" cy="7279200"/>
          </a:xfrm>
          <a:prstGeom prst="rect">
            <a:avLst/>
          </a:prstGeom>
          <a:solidFill>
            <a:srgbClr val="ffff99"/>
          </a:solidFill>
          <a:ln w="9360">
            <a:solidFill>
              <a:srgbClr val="338fa6"/>
            </a:solidFill>
            <a:round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cc3300"/>
                </a:solidFill>
                <a:latin typeface="Gill Sans MT"/>
              </a:rPr>
              <a:t>Основные правила хранения хлеба: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AutoNum type="arabicPeriod"/>
            </a:pPr>
            <a:r>
              <a:rPr b="1" lang="ru-RU" sz="3200">
                <a:solidFill>
                  <a:srgbClr val="7030a0"/>
                </a:solidFill>
                <a:latin typeface="Gill Sans MT"/>
              </a:rPr>
              <a:t>  </a:t>
            </a:r>
            <a:r>
              <a:rPr b="1" lang="ru-RU" sz="3200">
                <a:solidFill>
                  <a:srgbClr val="7030a0"/>
                </a:solidFill>
                <a:latin typeface="Gill Sans MT"/>
              </a:rPr>
              <a:t>Храните хлеб, завернутым в бумагу или льняную ткань в хлебнице из натурального дерева.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3200">
                <a:solidFill>
                  <a:srgbClr val="7030a0"/>
                </a:solidFill>
                <a:latin typeface="Gill Sans MT"/>
              </a:rPr>
              <a:t>2.  Храните хлеб при комнатной  температуре     или в морозильной камере, но не в холодильнике.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3200">
                <a:solidFill>
                  <a:srgbClr val="7030a0"/>
                </a:solidFill>
                <a:latin typeface="Gill Sans MT"/>
              </a:rPr>
              <a:t>3.  Лучший способ хранения - не покупайте лишний хлеб!</a:t>
            </a:r>
            <a:endParaRPr/>
          </a:p>
        </p:txBody>
      </p:sp>
      <p:sp>
        <p:nvSpPr>
          <p:cNvPr id="435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CustomShape 1"/>
          <p:cNvSpPr/>
          <p:nvPr/>
        </p:nvSpPr>
        <p:spPr>
          <a:xfrm>
            <a:off x="642960" y="428760"/>
            <a:ext cx="8290080" cy="321408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  <a:p>
            <a:r>
              <a:rPr b="1" lang="ru-RU" sz="4400">
                <a:solidFill>
                  <a:srgbClr val="0070c0"/>
                </a:solidFill>
                <a:latin typeface="Gill Sans MT"/>
              </a:rPr>
              <a:t>100 грамм </a:t>
            </a:r>
            <a:r>
              <a:rPr lang="ru-RU" sz="4000">
                <a:solidFill>
                  <a:srgbClr val="572314"/>
                </a:solidFill>
                <a:latin typeface="Gill Sans MT"/>
              </a:rPr>
              <a:t>выброшенного хлеба в день</a:t>
            </a:r>
            <a:endParaRPr/>
          </a:p>
          <a:p>
            <a:r>
              <a:rPr lang="ru-RU" sz="4300">
                <a:solidFill>
                  <a:srgbClr val="572314"/>
                </a:solidFill>
                <a:latin typeface="Gill Sans MT"/>
              </a:rPr>
              <a:t>    </a:t>
            </a:r>
            <a:r>
              <a:rPr b="1" lang="ru-RU" sz="4300">
                <a:solidFill>
                  <a:srgbClr val="ff0000"/>
                </a:solidFill>
                <a:latin typeface="Gill Sans MT"/>
              </a:rPr>
              <a:t>36, 5 килограмм </a:t>
            </a:r>
            <a:r>
              <a:rPr lang="ru-RU" sz="4300">
                <a:solidFill>
                  <a:srgbClr val="572314"/>
                </a:solidFill>
                <a:latin typeface="Gill Sans MT"/>
              </a:rPr>
              <a:t>в год</a:t>
            </a:r>
            <a:endParaRPr/>
          </a:p>
          <a:p>
            <a:endParaRPr/>
          </a:p>
          <a:p>
            <a:r>
              <a:rPr lang="ru-RU" sz="4300">
                <a:solidFill>
                  <a:srgbClr val="572314"/>
                </a:solidFill>
                <a:latin typeface="Gill Sans MT"/>
              </a:rPr>
              <a:t>           </a:t>
            </a:r>
            <a:r>
              <a:rPr b="1" lang="ru-RU" sz="4300">
                <a:solidFill>
                  <a:srgbClr val="00b050"/>
                </a:solidFill>
                <a:latin typeface="Gill Sans MT"/>
              </a:rPr>
              <a:t>1300 рублей, </a:t>
            </a:r>
            <a:r>
              <a:rPr lang="ru-RU" sz="4300">
                <a:solidFill>
                  <a:srgbClr val="572314"/>
                </a:solidFill>
                <a:latin typeface="Gill Sans MT"/>
              </a:rPr>
              <a:t>выброшенных из           семейного бюджета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43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714240" y="4071960"/>
            <a:ext cx="3857040" cy="2142360"/>
          </a:xfrm>
          <a:prstGeom prst="rect">
            <a:avLst/>
          </a:prstGeom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CustomShape 1"/>
          <p:cNvSpPr/>
          <p:nvPr/>
        </p:nvSpPr>
        <p:spPr>
          <a:xfrm>
            <a:off x="457200" y="274680"/>
            <a:ext cx="8228880" cy="1081800"/>
          </a:xfrm>
          <a:prstGeom prst="rect">
            <a:avLst/>
          </a:prstGeom>
        </p:spPr>
        <p:txBody>
          <a:bodyPr anchor="ctr" bIns="45000" lIns="90000" rIns="90000" tIns="45000"/>
          <a:p>
            <a:r>
              <a:rPr b="1" lang="ru-RU" sz="4300">
                <a:solidFill>
                  <a:srgbClr val="00b050"/>
                </a:solidFill>
                <a:latin typeface="Gill Sans MT"/>
              </a:rPr>
              <a:t>Оригинальные блюда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00b050"/>
                </a:solidFill>
                <a:latin typeface="Gill Sans MT"/>
              </a:rPr>
              <a:t>                       </a:t>
            </a:r>
            <a:r>
              <a:rPr b="1" lang="ru-RU" sz="4300">
                <a:solidFill>
                  <a:srgbClr val="00b050"/>
                </a:solidFill>
                <a:latin typeface="Gill Sans MT"/>
              </a:rPr>
              <a:t>из черствого хлеба</a:t>
            </a:r>
            <a:endParaRPr/>
          </a:p>
        </p:txBody>
      </p:sp>
      <p:pic>
        <p:nvPicPr>
          <p:cNvPr descr="" id="439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642960" y="1571760"/>
            <a:ext cx="3714120" cy="2214000"/>
          </a:xfrm>
          <a:prstGeom prst="rect">
            <a:avLst/>
          </a:prstGeom>
        </p:spPr>
      </p:pic>
      <p:sp>
        <p:nvSpPr>
          <p:cNvPr id="440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  <p:pic>
        <p:nvPicPr>
          <p:cNvPr descr="" id="44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357880" y="1714320"/>
            <a:ext cx="3142440" cy="3142440"/>
          </a:xfrm>
          <a:prstGeom prst="rect">
            <a:avLst/>
          </a:prstGeom>
        </p:spPr>
      </p:pic>
      <p:pic>
        <p:nvPicPr>
          <p:cNvPr descr="" id="442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428840" y="4071960"/>
            <a:ext cx="4380840" cy="2571120"/>
          </a:xfrm>
          <a:prstGeom prst="rect">
            <a:avLst/>
          </a:prstGeom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CustomShape 1"/>
          <p:cNvSpPr/>
          <p:nvPr/>
        </p:nvSpPr>
        <p:spPr>
          <a:xfrm>
            <a:off x="714240" y="274680"/>
            <a:ext cx="8214480" cy="12247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3b1d15"/>
                </a:solidFill>
                <a:latin typeface="Gill Sans MT"/>
              </a:rPr>
              <a:t>Выводы и перспективы</a:t>
            </a:r>
            <a:endParaRPr/>
          </a:p>
        </p:txBody>
      </p:sp>
      <p:sp>
        <p:nvSpPr>
          <p:cNvPr id="444" name="CustomShape 2"/>
          <p:cNvSpPr/>
          <p:nvPr/>
        </p:nvSpPr>
        <p:spPr>
          <a:xfrm>
            <a:off x="1435680" y="1447920"/>
            <a:ext cx="7497360" cy="479988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ru-RU" sz="3200">
                <a:solidFill>
                  <a:srgbClr val="c00000"/>
                </a:solidFill>
                <a:latin typeface="Gill Sans MT"/>
              </a:rPr>
              <a:t>Задачи, поставленные в проекте, решены</a:t>
            </a:r>
            <a:endParaRPr/>
          </a:p>
          <a:p>
            <a:pPr algn="just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ru-RU" sz="3200">
                <a:solidFill>
                  <a:srgbClr val="c00000"/>
                </a:solidFill>
                <a:latin typeface="Gill Sans MT"/>
              </a:rPr>
              <a:t>Продолжить данный проект в следующем году.</a:t>
            </a:r>
            <a:endParaRPr/>
          </a:p>
          <a:p>
            <a:pPr algn="just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ru-RU" sz="3200">
                <a:solidFill>
                  <a:srgbClr val="c00000"/>
                </a:solidFill>
                <a:latin typeface="Gill Sans MT"/>
              </a:rPr>
              <a:t> </a:t>
            </a:r>
            <a:r>
              <a:rPr b="1" lang="ru-RU" sz="3200">
                <a:solidFill>
                  <a:srgbClr val="c00000"/>
                </a:solidFill>
                <a:latin typeface="Gill Sans MT"/>
              </a:rPr>
              <a:t>Включить знания, полученные на уроках химии для изучения свойств разных сортов хлеба.</a:t>
            </a:r>
            <a:endParaRPr/>
          </a:p>
          <a:p>
            <a:pPr algn="just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ru-RU" sz="3200">
                <a:solidFill>
                  <a:srgbClr val="c00000"/>
                </a:solidFill>
                <a:latin typeface="Gill Sans MT"/>
              </a:rPr>
              <a:t> </a:t>
            </a:r>
            <a:r>
              <a:rPr b="1" lang="ru-RU" sz="3200">
                <a:solidFill>
                  <a:srgbClr val="c00000"/>
                </a:solidFill>
                <a:latin typeface="Gill Sans MT"/>
              </a:rPr>
              <a:t>Узнать пользу хлеба для здоровья человека.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b="1" lang="ru-RU" sz="3200">
                <a:solidFill>
                  <a:srgbClr val="3b1d15"/>
                </a:solidFill>
                <a:latin typeface="Gill Sans MT"/>
              </a:rPr>
              <a:t>Выступление о своих результатах перед одноклассниками и учащимися нашей школы.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1"/>
          <p:cNvSpPr/>
          <p:nvPr/>
        </p:nvSpPr>
        <p:spPr>
          <a:xfrm>
            <a:off x="2928960" y="5143680"/>
            <a:ext cx="5500080" cy="119952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b="1" lang="ru-RU" sz="4400">
                <a:solidFill>
                  <a:srgbClr val="ff0000"/>
                </a:solidFill>
                <a:latin typeface="Gill Sans MT"/>
              </a:rPr>
              <a:t> </a:t>
            </a:r>
            <a:endParaRPr/>
          </a:p>
          <a:p>
            <a:r>
              <a:rPr b="1" lang="ru-RU" sz="4400">
                <a:solidFill>
                  <a:srgbClr val="611617"/>
                </a:solidFill>
                <a:latin typeface="Gill Sans MT"/>
              </a:rPr>
              <a:t>Берегите хлеб!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611617"/>
                </a:solidFill>
                <a:latin typeface="Gill Sans MT"/>
              </a:rPr>
              <a:t>Хлеб - наше богатство.</a:t>
            </a:r>
            <a:endParaRPr/>
          </a:p>
        </p:txBody>
      </p:sp>
      <p:sp>
        <p:nvSpPr>
          <p:cNvPr id="446" name="CustomShape 2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857160" y="274320"/>
            <a:ext cx="800028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c58d01"/>
                </a:solidFill>
                <a:latin typeface="Gill Sans MT"/>
              </a:rPr>
              <a:t>От поля до стола</a:t>
            </a:r>
            <a:endParaRPr/>
          </a:p>
        </p:txBody>
      </p:sp>
      <p:pic>
        <p:nvPicPr>
          <p:cNvPr descr="" id="375" name="Содержимое 7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" y="2071800"/>
            <a:ext cx="3714120" cy="2856960"/>
          </a:xfrm>
          <a:prstGeom prst="rect">
            <a:avLst/>
          </a:prstGeom>
        </p:spPr>
      </p:pic>
      <p:pic>
        <p:nvPicPr>
          <p:cNvPr descr="" id="376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143680" y="3357720"/>
            <a:ext cx="3656880" cy="2930040"/>
          </a:xfrm>
          <a:prstGeom prst="rect">
            <a:avLst/>
          </a:prstGeom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CustomShape 1"/>
          <p:cNvSpPr/>
          <p:nvPr/>
        </p:nvSpPr>
        <p:spPr>
          <a:xfrm>
            <a:off x="457200" y="274680"/>
            <a:ext cx="8228880" cy="796320"/>
          </a:xfrm>
          <a:prstGeom prst="rect">
            <a:avLst/>
          </a:prstGeom>
          <a:gradFill>
            <a:gsLst>
              <a:gs pos="0">
                <a:srgbClr val="fff6ec"/>
              </a:gs>
              <a:gs pos="50000">
                <a:srgbClr val="ffdfbb"/>
              </a:gs>
              <a:gs pos="100000">
                <a:srgbClr val="fff6ec"/>
              </a:gs>
            </a:gsLst>
            <a:lin ang="16200000"/>
          </a:gradFill>
          <a:ln w="9360">
            <a:solidFill>
              <a:srgbClr val="feb603"/>
            </a:solidFill>
            <a:round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4300">
                <a:solidFill>
                  <a:srgbClr val="637f26"/>
                </a:solidFill>
                <a:latin typeface="Gill Sans MT"/>
              </a:rPr>
              <a:t>Обоснование выбора проекта</a:t>
            </a:r>
            <a:endParaRPr/>
          </a:p>
        </p:txBody>
      </p:sp>
      <p:sp>
        <p:nvSpPr>
          <p:cNvPr id="378" name="CustomShape 2"/>
          <p:cNvSpPr/>
          <p:nvPr/>
        </p:nvSpPr>
        <p:spPr>
          <a:xfrm>
            <a:off x="1000080" y="1428840"/>
            <a:ext cx="3428280" cy="5000040"/>
          </a:xfrm>
          <a:prstGeom prst="rect">
            <a:avLst/>
          </a:prstGeom>
          <a:gradFill>
            <a:gsLst>
              <a:gs pos="0">
                <a:srgbClr val="f1fce7"/>
              </a:gs>
              <a:gs pos="50000">
                <a:srgbClr val="d0f4a3"/>
              </a:gs>
              <a:gs pos="100000">
                <a:srgbClr val="f1fce7"/>
              </a:gs>
            </a:gsLst>
            <a:lin ang="16200000"/>
          </a:gradFill>
          <a:ln w="9360">
            <a:solidFill>
              <a:srgbClr val="82a92e"/>
            </a:solidFill>
            <a:round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000">
                <a:solidFill>
                  <a:srgbClr val="c00000"/>
                </a:solidFill>
                <a:latin typeface="Gill Sans MT"/>
              </a:rPr>
              <a:t> </a:t>
            </a:r>
            <a:r>
              <a:rPr b="1" lang="ru-RU" sz="3200" u="sng">
                <a:solidFill>
                  <a:srgbClr val="4b3e21"/>
                </a:solidFill>
                <a:latin typeface="Gill Sans MT"/>
              </a:rPr>
              <a:t>Проблема: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"/>
            </a:pPr>
            <a:r>
              <a:rPr b="1" lang="ru-RU" sz="2000">
                <a:solidFill>
                  <a:srgbClr val="0070c0"/>
                </a:solidFill>
                <a:latin typeface="Gill Sans MT"/>
              </a:rPr>
              <a:t>Почему люди выбрасывают хлеб?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"/>
            </a:pPr>
            <a:r>
              <a:rPr b="1" lang="ru-RU" sz="2000">
                <a:solidFill>
                  <a:srgbClr val="0070c0"/>
                </a:solidFill>
                <a:latin typeface="Gill Sans MT"/>
              </a:rPr>
              <a:t>Может они не знают как его правильно использовать? Или они считают, что его много и он дешевый?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"/>
            </a:pPr>
            <a:r>
              <a:rPr b="1" lang="ru-RU" sz="2000">
                <a:solidFill>
                  <a:srgbClr val="0070c0"/>
                </a:solidFill>
                <a:latin typeface="Gill Sans MT"/>
              </a:rPr>
              <a:t>Что нужно сделать, чтобы сохранить хлеб, купленный в магазине? Как использовать его полностью, без остатка? </a:t>
            </a:r>
            <a:endParaRPr/>
          </a:p>
        </p:txBody>
      </p:sp>
      <p:sp>
        <p:nvSpPr>
          <p:cNvPr id="379" name="CustomShape 3"/>
          <p:cNvSpPr/>
          <p:nvPr/>
        </p:nvSpPr>
        <p:spPr>
          <a:xfrm>
            <a:off x="4857840" y="2781000"/>
            <a:ext cx="3785400" cy="3647880"/>
          </a:xfrm>
          <a:prstGeom prst="rect">
            <a:avLst/>
          </a:prstGeom>
          <a:gradFill>
            <a:gsLst>
              <a:gs pos="0">
                <a:srgbClr val="fff6ec"/>
              </a:gs>
              <a:gs pos="50000">
                <a:srgbClr val="ffdfbb"/>
              </a:gs>
              <a:gs pos="100000">
                <a:srgbClr val="fff6ec"/>
              </a:gs>
            </a:gsLst>
            <a:lin ang="16200000"/>
          </a:gradFill>
          <a:ln w="9360">
            <a:solidFill>
              <a:srgbClr val="feb603"/>
            </a:solidFill>
            <a:round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3200">
                <a:solidFill>
                  <a:srgbClr val="425519"/>
                </a:solidFill>
                <a:latin typeface="Gill Sans MT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0" name="CustomShape 4"/>
          <p:cNvSpPr/>
          <p:nvPr/>
        </p:nvSpPr>
        <p:spPr>
          <a:xfrm>
            <a:off x="8613720" y="6305400"/>
            <a:ext cx="456480" cy="475560"/>
          </a:xfrm>
          <a:prstGeom prst="rect">
            <a:avLst/>
          </a:prstGeom>
        </p:spPr>
      </p:sp>
      <p:pic>
        <p:nvPicPr>
          <p:cNvPr descr="" id="381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4857840" y="2781000"/>
            <a:ext cx="3828240" cy="364788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ustomShape 1"/>
          <p:cNvSpPr/>
          <p:nvPr/>
        </p:nvSpPr>
        <p:spPr>
          <a:xfrm>
            <a:off x="685800" y="428760"/>
            <a:ext cx="7771680" cy="1571040"/>
          </a:xfrm>
          <a:prstGeom prst="rect">
            <a:avLst/>
          </a:prstGeom>
          <a:gradFill>
            <a:gsLst>
              <a:gs pos="0">
                <a:srgbClr val="fff6ec"/>
              </a:gs>
              <a:gs pos="50000">
                <a:srgbClr val="ffdfbb"/>
              </a:gs>
              <a:gs pos="100000">
                <a:srgbClr val="fff6ec"/>
              </a:gs>
            </a:gsLst>
            <a:lin ang="16200000"/>
          </a:gradFill>
          <a:ln w="9360">
            <a:solidFill>
              <a:srgbClr val="feb603"/>
            </a:solidFill>
            <a:round/>
          </a:ln>
        </p:spPr>
        <p:txBody>
          <a:bodyPr bIns="45000" lIns="90000" rIns="90000" tIns="45000"/>
          <a:p>
            <a:r>
              <a:rPr b="1" lang="ru-RU" sz="4300">
                <a:solidFill>
                  <a:srgbClr val="35436a"/>
                </a:solidFill>
                <a:latin typeface="Gill Sans MT"/>
              </a:rPr>
              <a:t>Проект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35436a"/>
                </a:solidFill>
                <a:latin typeface="Gill Sans MT"/>
              </a:rPr>
              <a:t>«Бережное отношение к хлебу»</a:t>
            </a:r>
            <a:endParaRPr/>
          </a:p>
        </p:txBody>
      </p:sp>
      <p:pic>
        <p:nvPicPr>
          <p:cNvPr descr="" id="383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3069000"/>
            <a:ext cx="5256000" cy="3311640"/>
          </a:xfrm>
          <a:prstGeom prst="rect">
            <a:avLst/>
          </a:prstGeom>
          <a:ln w="28440">
            <a:solidFill>
              <a:srgbClr val="c0654c"/>
            </a:solidFill>
            <a:miter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827640" y="1124640"/>
            <a:ext cx="6624000" cy="5938560"/>
          </a:xfrm>
          <a:prstGeom prst="rect">
            <a:avLst/>
          </a:prstGeom>
          <a:solidFill>
            <a:srgbClr val="fed46c"/>
          </a:solidFill>
          <a:ln w="38160">
            <a:solidFill>
              <a:srgbClr val="002060"/>
            </a:solidFill>
            <a:round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4800" u="sng">
                <a:solidFill>
                  <a:srgbClr val="35436a"/>
                </a:solidFill>
                <a:latin typeface="Gill Sans MT"/>
              </a:rPr>
              <a:t>Цель</a:t>
            </a:r>
            <a:r>
              <a:rPr lang="ru-RU" sz="4800">
                <a:solidFill>
                  <a:srgbClr val="35436a"/>
                </a:solidFill>
                <a:latin typeface="Gill Sans MT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r>
              <a:rPr lang="ru-RU" sz="4800">
                <a:solidFill>
                  <a:srgbClr val="35436a"/>
                </a:solidFill>
                <a:latin typeface="Gill Sans MT"/>
              </a:rPr>
              <a:t> </a:t>
            </a:r>
            <a:r>
              <a:rPr b="1" lang="ru-RU" sz="4800">
                <a:solidFill>
                  <a:srgbClr val="425519"/>
                </a:solidFill>
                <a:latin typeface="Gill Sans MT"/>
              </a:rPr>
              <a:t>донести до окружающих ценность и значимость хлеба, бережное отношение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425519"/>
                </a:solidFill>
                <a:latin typeface="Gill Sans MT"/>
              </a:rPr>
              <a:t>к нему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CustomShape 1"/>
          <p:cNvSpPr/>
          <p:nvPr/>
        </p:nvSpPr>
        <p:spPr>
          <a:xfrm>
            <a:off x="785880" y="857160"/>
            <a:ext cx="7786080" cy="6916320"/>
          </a:xfrm>
          <a:prstGeom prst="rect">
            <a:avLst/>
          </a:prstGeom>
          <a:gradFill>
            <a:gsLst>
              <a:gs pos="0">
                <a:srgbClr val="f1fce7"/>
              </a:gs>
              <a:gs pos="50000">
                <a:srgbClr val="d0f4a3"/>
              </a:gs>
              <a:gs pos="100000">
                <a:srgbClr val="f1fce7"/>
              </a:gs>
            </a:gsLst>
            <a:lin ang="16200000"/>
          </a:gradFill>
          <a:ln w="9360">
            <a:solidFill>
              <a:srgbClr val="82a92e"/>
            </a:solidFill>
            <a:round/>
          </a:ln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3200" u="sng">
                <a:solidFill>
                  <a:srgbClr val="2a6d7d"/>
                </a:solidFill>
                <a:latin typeface="Gill Sans MT"/>
              </a:rPr>
              <a:t>Задачи:</a:t>
            </a:r>
            <a:r>
              <a:rPr lang="ru-RU" sz="3200" u="sng">
                <a:solidFill>
                  <a:srgbClr val="2a6d7d"/>
                </a:solidFill>
                <a:latin typeface="Gill Sans MT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ru-RU" sz="2400">
                <a:solidFill>
                  <a:srgbClr val="000000"/>
                </a:solidFill>
                <a:latin typeface="Gill Sans MT"/>
              </a:rPr>
              <a:t>Изучить литературу об истории возникновения хлеба, этапах его производства.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ru-RU" sz="2400">
                <a:solidFill>
                  <a:srgbClr val="000000"/>
                </a:solidFill>
                <a:latin typeface="Gill Sans MT"/>
              </a:rPr>
              <a:t>Провести анкетирование о способах хранения и использования черствого хлеба.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ru-RU" sz="2400">
                <a:solidFill>
                  <a:srgbClr val="000000"/>
                </a:solidFill>
                <a:latin typeface="Gill Sans MT"/>
              </a:rPr>
              <a:t>Провести исследование по сохранению свежести хлеба в домашних условиях.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ru-RU" sz="2400">
                <a:solidFill>
                  <a:srgbClr val="000000"/>
                </a:solidFill>
                <a:latin typeface="Gill Sans MT"/>
              </a:rPr>
              <a:t>Научиться готовить блюда из хлеба.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"/>
            </a:pPr>
            <a:r>
              <a:rPr b="1" lang="ru-RU" sz="2400">
                <a:solidFill>
                  <a:srgbClr val="000000"/>
                </a:solidFill>
                <a:latin typeface="Gill Sans MT"/>
              </a:rPr>
              <a:t>Пропагандировать полученные результаты и собранную информацию среди окружающих меня людей.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ustomShape 1"/>
          <p:cNvSpPr/>
          <p:nvPr/>
        </p:nvSpPr>
        <p:spPr>
          <a:xfrm>
            <a:off x="457200" y="642960"/>
            <a:ext cx="8228880" cy="12135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835e01"/>
                </a:solidFill>
                <a:latin typeface="Gill Sans MT"/>
              </a:rPr>
              <a:t>Хлеб – один из самых древних и самых   надежных видов пищи на земле</a:t>
            </a:r>
            <a:endParaRPr/>
          </a:p>
        </p:txBody>
      </p:sp>
      <p:pic>
        <p:nvPicPr>
          <p:cNvPr descr="" id="38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00080" y="2286000"/>
            <a:ext cx="7357320" cy="3785400"/>
          </a:xfrm>
          <a:prstGeom prst="rect">
            <a:avLst/>
          </a:prstGeom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CustomShape 1"/>
          <p:cNvSpPr/>
          <p:nvPr/>
        </p:nvSpPr>
        <p:spPr>
          <a:xfrm>
            <a:off x="571320" y="274320"/>
            <a:ext cx="7143120" cy="11422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4300">
                <a:solidFill>
                  <a:srgbClr val="000000"/>
                </a:solidFill>
                <a:latin typeface="Gill Sans MT"/>
              </a:rPr>
              <a:t>   </a:t>
            </a:r>
            <a:r>
              <a:rPr b="1" lang="ru-RU" sz="4300">
                <a:solidFill>
                  <a:srgbClr val="611617"/>
                </a:solidFill>
                <a:latin typeface="Gill Sans MT"/>
              </a:rPr>
              <a:t>Русский каравай</a:t>
            </a:r>
            <a:endParaRPr/>
          </a:p>
        </p:txBody>
      </p:sp>
      <p:pic>
        <p:nvPicPr>
          <p:cNvPr descr="" id="38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928800" y="2500200"/>
            <a:ext cx="6786000" cy="371412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