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2" r:id="rId3"/>
    <p:sldId id="283" r:id="rId4"/>
    <p:sldId id="284" r:id="rId5"/>
    <p:sldId id="285" r:id="rId6"/>
    <p:sldId id="286" r:id="rId7"/>
    <p:sldId id="287" r:id="rId8"/>
    <p:sldId id="260" r:id="rId9"/>
    <p:sldId id="278" r:id="rId10"/>
    <p:sldId id="280" r:id="rId11"/>
    <p:sldId id="281" r:id="rId12"/>
    <p:sldId id="272" r:id="rId13"/>
    <p:sldId id="271" r:id="rId14"/>
    <p:sldId id="277" r:id="rId15"/>
    <p:sldId id="270" r:id="rId16"/>
    <p:sldId id="275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13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3DE1C19-F3F5-4FC7-BA7A-41B89D8B3EAF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E9CB677-4DC5-4A58-8A09-C268709996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FDEBC-74E0-4F9A-8C63-539697681489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45DE7-8126-4A86-A22E-65D00F6019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89CA4-28EC-44E6-BA01-C55DF7A681DB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85C27-49E1-49F5-A1DD-73EF83AE9B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623B5-CDB3-4A01-B604-89469C612C75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E0FBE-5CC8-4F9D-96F0-1465214BE7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EFFF3CA-079C-4574-B6FC-245308BDEA31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E3AC8F4-C7E2-4F88-AA0A-23C75FB9D4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A8BE715-6782-44E0-822B-DAF179647849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2F2FB56-D0B9-4117-B394-4B8CB60509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9804AEC-724B-416F-93EB-1AAE63F96415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5E16D7C-B84C-4E35-8185-FC8AED9137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54EE847-3A5D-4466-BCD7-BB0C5EE33E61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240AA84-C505-452B-B42E-4AF5C26127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FE9564-E045-4E72-ADD2-AF682CE3DE29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DBC95-EA02-4D88-B30A-FB468CE682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7CDCE79-B64D-4440-AD32-2EF7039A1935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A223837-BDA7-491B-AF6E-315E94E1D9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AD5F4AF-D58C-4754-ACC3-D92F61B62576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4A33E59-7A40-4198-BAF6-3202404DB1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24E0CE92-9D55-4A0E-89FC-53372A8FC377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CFCF52A7-5D64-4C15-BF4B-951E048DE9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4" r:id="rId4"/>
    <p:sldLayoutId id="2147483675" r:id="rId5"/>
    <p:sldLayoutId id="2147483676" r:id="rId6"/>
    <p:sldLayoutId id="2147483670" r:id="rId7"/>
    <p:sldLayoutId id="2147483677" r:id="rId8"/>
    <p:sldLayoutId id="2147483678" r:id="rId9"/>
    <p:sldLayoutId id="2147483669" r:id="rId10"/>
    <p:sldLayoutId id="214748366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42852"/>
            <a:ext cx="7884000" cy="4968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Организация и подготовка обучающихся к ЕГЭ по </a:t>
            </a:r>
            <a:r>
              <a:rPr lang="ru-RU" dirty="0" smtClean="0"/>
              <a:t>обществознанию.</a:t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                    </a:t>
            </a:r>
            <a:r>
              <a:rPr lang="ru-RU" sz="2200" b="0" dirty="0" err="1" smtClean="0">
                <a:latin typeface="Times New Roman" pitchFamily="18" charset="0"/>
                <a:cs typeface="Times New Roman" pitchFamily="18" charset="0"/>
              </a:rPr>
              <a:t>Пересыпкина</a:t>
            </a:r>
            <a:r>
              <a:rPr lang="ru-RU" sz="2200" b="0" dirty="0" smtClean="0">
                <a:latin typeface="Times New Roman" pitchFamily="18" charset="0"/>
                <a:cs typeface="Times New Roman" pitchFamily="18" charset="0"/>
              </a:rPr>
              <a:t> Е.П.</a:t>
            </a:r>
            <a:br>
              <a:rPr lang="ru-RU" sz="22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читель истории и обществознания</a:t>
            </a:r>
            <a:endParaRPr lang="ru-RU" sz="2200" b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600" dirty="0" smtClean="0"/>
              <a:t>1) В первую очередь, конечно необходима организация системной работы на уроках по подготовке учащихся к ЕГЭ по предмету.</a:t>
            </a:r>
          </a:p>
          <a:p>
            <a:r>
              <a:rPr lang="ru-RU" sz="1600" dirty="0" smtClean="0"/>
              <a:t>2) Считаю, что работа должна осуществляться на высоком для детей уровне трудности;</a:t>
            </a:r>
          </a:p>
          <a:p>
            <a:r>
              <a:rPr lang="ru-RU" sz="1600" dirty="0" smtClean="0"/>
              <a:t>3) Добиваюсь понимания учащимися формулировки вопроса выработки умения отвечать на строго поставленные вопросы;</a:t>
            </a:r>
          </a:p>
          <a:p>
            <a:r>
              <a:rPr lang="ru-RU" sz="1600" dirty="0" smtClean="0"/>
              <a:t>4) Тренируемся в решении заданий в формате ЕГЭ. Чем больше учащиеся </a:t>
            </a:r>
            <a:r>
              <a:rPr lang="ru-RU" sz="1600" dirty="0" err="1" smtClean="0"/>
              <a:t>прорешают</a:t>
            </a:r>
            <a:r>
              <a:rPr lang="ru-RU" sz="1600" dirty="0" smtClean="0"/>
              <a:t> заданий ЕГЭ прошлых лет, тестов из всевозможных учебных пособий, тем больше у них будет опыта, и тем меньше возможных неприятных неожиданностей их будет ожидать во время экзамена.</a:t>
            </a:r>
          </a:p>
          <a:p>
            <a:r>
              <a:rPr lang="ru-RU" sz="1600" dirty="0" smtClean="0"/>
              <a:t>5) Уделяем внимание разбору заданий, вызвавших наибольшее затруднение;</a:t>
            </a:r>
          </a:p>
          <a:p>
            <a:r>
              <a:rPr lang="ru-RU" sz="1600" dirty="0" smtClean="0"/>
              <a:t>6) Синтезируем теоретический материал с практическим решением заданий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 smtClean="0">
                <a:solidFill>
                  <a:srgbClr val="0070C0"/>
                </a:solidFill>
              </a:rPr>
              <a:t>Принципы подготовки к ЕГЭ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Структура КИМ ЕГЭ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785926"/>
            <a:ext cx="821537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70C0"/>
                </a:solidFill>
              </a:rPr>
              <a:t>	</a:t>
            </a:r>
            <a:r>
              <a:rPr lang="ru-RU" sz="2400" dirty="0" smtClean="0"/>
              <a:t>Каждый вариант экзаменационной работы состоит из двух частей и включает в себя 29 заданий, различающихся формой и уровнем сложности. Часть 1 содержит 20 заданий с кратким ответом.</a:t>
            </a:r>
          </a:p>
          <a:p>
            <a:pPr algn="just"/>
            <a:r>
              <a:rPr lang="ru-RU" sz="2400" dirty="0" smtClean="0"/>
              <a:t>	Часть 2 содержит 9 заданий с развернутым ответом.</a:t>
            </a:r>
          </a:p>
          <a:p>
            <a:pPr algn="just"/>
            <a:r>
              <a:rPr lang="ru-RU" sz="2400" dirty="0" smtClean="0"/>
              <a:t>	Результаты выполнения заданий части 1 обрабатываются автоматически. </a:t>
            </a:r>
          </a:p>
          <a:p>
            <a:pPr algn="just"/>
            <a:r>
              <a:rPr lang="ru-RU" sz="2400" dirty="0" smtClean="0"/>
              <a:t>	Ответы на задания части 2 анализируются и оцениваются экспертами на основе специально разработанных критериев.</a:t>
            </a:r>
            <a:endParaRPr lang="ru-RU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Примеры схем из презентаций 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" name="Содержимое 4" descr="https://arhivurokov.ru/kopilka/uploads/user_file_54f0497490b0b/sistiematizatsiia-matieriala-pri-podghotovkie-uchashchikhsia-k-iege-po-obshchiestvoznaniiu-opyt-raboty_21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500174"/>
            <a:ext cx="5973781" cy="397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1296974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70C0"/>
                </a:solidFill>
              </a:rPr>
              <a:t>Слайд презентации «Политика»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" name="Содержимое 4" descr="https://arhivurokov.ru/kopilka/uploads/user_file_54f0497490b0b/sistiematizatsiia-matieriala-pri-podghotovkie-uchashchikhsia-k-iege-po-obshchiestvoznaniiu-opyt-raboty_22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500174"/>
            <a:ext cx="628654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0070C0"/>
                </a:solidFill>
              </a:rPr>
              <a:t> Понятие фирмы. Классификация фирм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s://arhivurokov.ru/kopilka/uploads/user_file_54f0497490b0b/sistiematizatsiia-matieriala-pri-podghotovkie-uchashchikhsia-k-iege-po-obshchiestvoznaniiu-opyt-raboty_24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481138"/>
            <a:ext cx="6143668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 </a:t>
            </a:r>
            <a:r>
              <a:rPr lang="ru-RU" dirty="0" smtClean="0">
                <a:solidFill>
                  <a:srgbClr val="0070C0"/>
                </a:solidFill>
              </a:rPr>
              <a:t>Алгоритм решения различных заданий, для этого готовлю памятки: «Как работать с текстом»,- «Как написать эссе», «Методика составления сложного плана»; использую презентации-тренажёры для отработки навыков решения конкретных заданий (есть богатая копилка таких презентаций).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500306"/>
            <a:ext cx="82296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00B0F0"/>
                </a:solidFill>
              </a:rPr>
              <a:t>Спасибо за внимание </a:t>
            </a:r>
            <a:r>
              <a:rPr lang="ru-RU" dirty="0" smtClean="0">
                <a:solidFill>
                  <a:srgbClr val="FFFF00"/>
                </a:solidFill>
                <a:sym typeface="Wingdings" pitchFamily="2" charset="2"/>
              </a:rPr>
              <a:t>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smtClean="0"/>
              <a:t>Формирование и развитие умений, обеспечивающих готовность выпускника к ЕГЭ по обществознанию.</a:t>
            </a:r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00B0F0"/>
                </a:solidFill>
              </a:rPr>
              <a:t>Главная цель</a:t>
            </a:r>
            <a:endParaRPr lang="ru-RU" sz="6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Применение имеющихся знаний на выработку правильного ответа. </a:t>
            </a:r>
          </a:p>
          <a:p>
            <a:r>
              <a:rPr lang="ru-RU" dirty="0" smtClean="0"/>
              <a:t>Внимательно читать текст и задание. Понимать формулировку вопроса. </a:t>
            </a:r>
          </a:p>
          <a:p>
            <a:r>
              <a:rPr lang="ru-RU" dirty="0" smtClean="0"/>
              <a:t>Получение опыта выполнения заданий путем постоянного тренинга.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Обучающийся овладевает навыками:</a:t>
            </a: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sz="1800" dirty="0" smtClean="0">
                <a:solidFill>
                  <a:srgbClr val="C00000"/>
                </a:solidFill>
              </a:rPr>
              <a:t>Определяю:</a:t>
            </a:r>
          </a:p>
          <a:p>
            <a:pPr>
              <a:buNone/>
            </a:pPr>
            <a:r>
              <a:rPr lang="ru-RU" sz="1800" dirty="0" smtClean="0">
                <a:solidFill>
                  <a:srgbClr val="00B0F0"/>
                </a:solidFill>
              </a:rPr>
              <a:t>-</a:t>
            </a:r>
            <a:r>
              <a:rPr lang="ru-RU" sz="1800" dirty="0" smtClean="0"/>
              <a:t> Оптимальное соотношение теоретических и практических занятий</a:t>
            </a:r>
          </a:p>
          <a:p>
            <a:pPr>
              <a:buNone/>
            </a:pPr>
            <a:r>
              <a:rPr lang="ru-RU" sz="1800" dirty="0" smtClean="0">
                <a:solidFill>
                  <a:srgbClr val="00B0F0"/>
                </a:solidFill>
              </a:rPr>
              <a:t>-</a:t>
            </a:r>
            <a:r>
              <a:rPr lang="ru-RU" sz="1800" dirty="0" smtClean="0"/>
              <a:t> Содержание занятий</a:t>
            </a:r>
          </a:p>
          <a:p>
            <a:pPr>
              <a:buNone/>
            </a:pPr>
            <a:r>
              <a:rPr lang="ru-RU" sz="1800" dirty="0" smtClean="0">
                <a:solidFill>
                  <a:srgbClr val="C00000"/>
                </a:solidFill>
              </a:rPr>
              <a:t>Выбираю:</a:t>
            </a:r>
          </a:p>
          <a:p>
            <a:pPr>
              <a:buNone/>
            </a:pPr>
            <a:r>
              <a:rPr lang="ru-RU" sz="1800" dirty="0" smtClean="0"/>
              <a:t>- Формы работы (лекции, практикум, тренинг, семинар)</a:t>
            </a:r>
          </a:p>
          <a:p>
            <a:pPr>
              <a:buFontTx/>
              <a:buChar char="-"/>
            </a:pPr>
            <a:r>
              <a:rPr lang="ru-RU" sz="1800" dirty="0" smtClean="0"/>
              <a:t>Способы оценивания знаний обучающихся</a:t>
            </a:r>
          </a:p>
          <a:p>
            <a:pPr>
              <a:buNone/>
            </a:pPr>
            <a:r>
              <a:rPr lang="ru-RU" sz="1800" dirty="0" smtClean="0">
                <a:solidFill>
                  <a:srgbClr val="C00000"/>
                </a:solidFill>
              </a:rPr>
              <a:t>Организую:</a:t>
            </a:r>
          </a:p>
          <a:p>
            <a:pPr>
              <a:buFontTx/>
              <a:buChar char="-"/>
            </a:pPr>
            <a:r>
              <a:rPr lang="ru-RU" sz="1800" dirty="0" smtClean="0"/>
              <a:t>Работу с обучающимися по диагностическим картам </a:t>
            </a:r>
          </a:p>
          <a:p>
            <a:pPr>
              <a:buNone/>
            </a:pPr>
            <a:r>
              <a:rPr lang="ru-RU" sz="1800" dirty="0" smtClean="0">
                <a:solidFill>
                  <a:srgbClr val="C00000"/>
                </a:solidFill>
              </a:rPr>
              <a:t>Использую: </a:t>
            </a:r>
          </a:p>
          <a:p>
            <a:pPr>
              <a:buNone/>
            </a:pPr>
            <a:r>
              <a:rPr lang="ru-RU" sz="1800" dirty="0" smtClean="0">
                <a:solidFill>
                  <a:srgbClr val="00B0F0"/>
                </a:solidFill>
              </a:rPr>
              <a:t>-</a:t>
            </a:r>
            <a:r>
              <a:rPr lang="ru-RU" sz="1800" dirty="0" smtClean="0"/>
              <a:t> Активные и интерактивные методы обучения</a:t>
            </a:r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Стратегия учителя</a:t>
            </a:r>
            <a:br>
              <a:rPr lang="ru-RU" dirty="0" smtClean="0">
                <a:solidFill>
                  <a:srgbClr val="00B0F0"/>
                </a:solidFill>
              </a:rPr>
            </a:b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Текущий поурочный контроль по отдельным компонентам содержания Кодификатора </a:t>
            </a:r>
          </a:p>
          <a:p>
            <a:r>
              <a:rPr lang="ru-RU" sz="2400" dirty="0" smtClean="0"/>
              <a:t>Изготовление обучающимся дидактического материала для систематизации знаний и эффективного усвоения объектов проверки  ЕГЭ (таблицы опорные конспекты, кластеры, тесты и т.д.).</a:t>
            </a:r>
          </a:p>
          <a:p>
            <a:r>
              <a:rPr lang="ru-RU" sz="2400" dirty="0" smtClean="0"/>
              <a:t>Обучение правилам оформления выполненного задания, технология выбора верного ответа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Методика подготовки</a:t>
            </a: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Диагностическое тестирование по разделам</a:t>
            </a:r>
          </a:p>
          <a:p>
            <a:r>
              <a:rPr lang="ru-RU" dirty="0" smtClean="0"/>
              <a:t>Коллективный разбор сложных заданий </a:t>
            </a:r>
          </a:p>
          <a:p>
            <a:r>
              <a:rPr lang="ru-RU" dirty="0" smtClean="0"/>
              <a:t>Организация самопроверки и анализа </a:t>
            </a:r>
          </a:p>
          <a:p>
            <a:pPr>
              <a:buNone/>
            </a:pPr>
            <a:r>
              <a:rPr lang="ru-RU" dirty="0" smtClean="0"/>
              <a:t>ошибок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Методика подготовки</a:t>
            </a: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Лекции</a:t>
            </a:r>
          </a:p>
          <a:p>
            <a:r>
              <a:rPr lang="ru-RU" dirty="0" smtClean="0"/>
              <a:t> Практикумы </a:t>
            </a:r>
          </a:p>
          <a:p>
            <a:r>
              <a:rPr lang="ru-RU" dirty="0" smtClean="0"/>
              <a:t>Тематические зачеты</a:t>
            </a:r>
          </a:p>
          <a:p>
            <a:r>
              <a:rPr lang="ru-RU" dirty="0" smtClean="0"/>
              <a:t> Консультации </a:t>
            </a:r>
          </a:p>
          <a:p>
            <a:r>
              <a:rPr lang="ru-RU" dirty="0" smtClean="0"/>
              <a:t>Терминологические диктанты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0" dirty="0" smtClean="0">
                <a:solidFill>
                  <a:srgbClr val="00B0F0"/>
                </a:solidFill>
              </a:rPr>
              <a:t>Форма и виды занятий</a:t>
            </a: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Познакомься с демоверсией (</a:t>
            </a:r>
            <a:r>
              <a:rPr lang="ru-RU" dirty="0" err="1" smtClean="0"/>
              <a:t>www</a:t>
            </a:r>
            <a:r>
              <a:rPr lang="ru-RU" dirty="0" smtClean="0"/>
              <a:t>. </a:t>
            </a:r>
            <a:r>
              <a:rPr lang="ru-RU" dirty="0" err="1" smtClean="0"/>
              <a:t>ege.edu.ru</a:t>
            </a:r>
            <a:r>
              <a:rPr lang="ru-RU" dirty="0" smtClean="0"/>
              <a:t>) и получи верное представление об экзаменационной работе.</a:t>
            </a:r>
          </a:p>
          <a:p>
            <a:r>
              <a:rPr lang="ru-RU" dirty="0" smtClean="0"/>
              <a:t>Познакомься со спецификацией экзаменационной работы (</a:t>
            </a:r>
            <a:r>
              <a:rPr lang="ru-RU" dirty="0" err="1" smtClean="0"/>
              <a:t>www</a:t>
            </a:r>
            <a:r>
              <a:rPr lang="ru-RU" dirty="0" smtClean="0"/>
              <a:t>. </a:t>
            </a:r>
            <a:r>
              <a:rPr lang="ru-RU" dirty="0" err="1" smtClean="0"/>
              <a:t>ege.edu.ru</a:t>
            </a:r>
            <a:r>
              <a:rPr lang="ru-RU" dirty="0" smtClean="0"/>
              <a:t>). Она определяет структуру и содержание работы, в ней виден  формат работы.</a:t>
            </a:r>
          </a:p>
          <a:p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70C0"/>
                </a:solidFill>
              </a:rPr>
              <a:t>Этапы подготовки к ЕГЭ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Подобрать литературу и пособия, называю ссылки на полезные сайты.</a:t>
            </a:r>
          </a:p>
          <a:p>
            <a:pPr algn="just"/>
            <a:r>
              <a:rPr lang="ru-RU" dirty="0" smtClean="0"/>
              <a:t>Осуществлять мониторинг образовательной деятельности (выявление пробелов).</a:t>
            </a:r>
          </a:p>
          <a:p>
            <a:pPr marL="623887" indent="-514350" algn="just">
              <a:buFont typeface="Wingdings 3" pitchFamily="18" charset="2"/>
              <a:buAutoNum type="arabicPeriod"/>
            </a:pPr>
            <a:r>
              <a:rPr lang="ru-RU" dirty="0" smtClean="0"/>
              <a:t>Предлагаю план занятий ученикам. </a:t>
            </a:r>
          </a:p>
          <a:p>
            <a:pPr marL="623887" indent="-514350" algn="just">
              <a:buFont typeface="Wingdings 3" pitchFamily="18" charset="2"/>
              <a:buAutoNum type="arabicPeriod"/>
            </a:pPr>
            <a:r>
              <a:rPr lang="ru-RU" dirty="0" smtClean="0"/>
              <a:t>На консультациях даю лекции по всем блокам вопросов обществознания: «Человек и общество», «Экономика», «Социальные отношения», «Политика», «Право» (всего 82 темы).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623</TotalTime>
  <Words>398</Words>
  <Application>Microsoft Office PowerPoint</Application>
  <PresentationFormat>Экран (4:3)</PresentationFormat>
  <Paragraphs>57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Открытая</vt:lpstr>
      <vt:lpstr>Организация и подготовка обучающихся к ЕГЭ по обществознанию.                       Пересыпкина Е.П.                                                                    учитель истории и обществознания</vt:lpstr>
      <vt:lpstr>Главная цель</vt:lpstr>
      <vt:lpstr>Обучающийся овладевает навыками:</vt:lpstr>
      <vt:lpstr>Стратегия учителя </vt:lpstr>
      <vt:lpstr>Методика подготовки</vt:lpstr>
      <vt:lpstr>Методика подготовки</vt:lpstr>
      <vt:lpstr>Форма и виды занятий</vt:lpstr>
      <vt:lpstr>Этапы подготовки к ЕГЭ</vt:lpstr>
      <vt:lpstr>Слайд 9</vt:lpstr>
      <vt:lpstr>Принципы подготовки к ЕГЭ</vt:lpstr>
      <vt:lpstr>Структура КИМ ЕГЭ</vt:lpstr>
      <vt:lpstr>Примеры схем из презентаций </vt:lpstr>
      <vt:lpstr>Слайд презентации «Политика»</vt:lpstr>
      <vt:lpstr> Понятие фирмы. Классификация фирм </vt:lpstr>
      <vt:lpstr>Слайд 15</vt:lpstr>
      <vt:lpstr>Спасибо за внимание 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Пользователь</cp:lastModifiedBy>
  <cp:revision>26</cp:revision>
  <dcterms:created xsi:type="dcterms:W3CDTF">2013-12-27T16:59:59Z</dcterms:created>
  <dcterms:modified xsi:type="dcterms:W3CDTF">2018-02-07T03:41:26Z</dcterms:modified>
</cp:coreProperties>
</file>