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1"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60" r:id="rId29"/>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4" d="100"/>
          <a:sy n="104" d="100"/>
        </p:scale>
        <p:origin x="-816" y="6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3BBBC3-DFBB-4BA3-8414-BB910C399C4C}" type="datetimeFigureOut">
              <a:rPr lang="ru-RU" smtClean="0"/>
              <a:pPr/>
              <a:t>30.10.2017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8D568-FDA5-4B06-AEF0-951B267900D6}" type="slidenum">
              <a:rPr lang="ru-RU" smtClean="0"/>
              <a:pPr/>
              <a:t>‹#›</a:t>
            </a:fld>
            <a:endParaRPr lang="ru-RU"/>
          </a:p>
        </p:txBody>
      </p:sp>
    </p:spTree>
    <p:extLst>
      <p:ext uri="{BB962C8B-B14F-4D97-AF65-F5344CB8AC3E}">
        <p14:creationId xmlns:p14="http://schemas.microsoft.com/office/powerpoint/2010/main" xmlns="" val="2628609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E18D568-FDA5-4B06-AEF0-951B267900D6}" type="slidenum">
              <a:rPr lang="ru-RU" smtClean="0"/>
              <a:pPr/>
              <a:t>1</a:t>
            </a:fld>
            <a:endParaRPr lang="ru-RU"/>
          </a:p>
        </p:txBody>
      </p:sp>
    </p:spTree>
    <p:extLst>
      <p:ext uri="{BB962C8B-B14F-4D97-AF65-F5344CB8AC3E}">
        <p14:creationId xmlns:p14="http://schemas.microsoft.com/office/powerpoint/2010/main" xmlns="" val="210086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10/30/2017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10/30/2017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05200" y="4800600"/>
            <a:ext cx="5410200" cy="838200"/>
          </a:xfrm>
        </p:spPr>
        <p:txBody>
          <a:bodyPr>
            <a:normAutofit fontScale="90000"/>
          </a:bodyPr>
          <a:lstStyle/>
          <a:p>
            <a:pPr marL="228600">
              <a:spcAft>
                <a:spcPts val="0"/>
              </a:spcAft>
            </a:pPr>
            <a:r>
              <a:rPr lang="ru-RU" sz="2200" dirty="0" smtClean="0">
                <a:solidFill>
                  <a:schemeClr val="tx1"/>
                </a:solidFill>
                <a:effectLst/>
                <a:latin typeface="Times New Roman"/>
                <a:ea typeface="Times New Roman"/>
              </a:rPr>
              <a:t/>
            </a:r>
            <a:br>
              <a:rPr lang="ru-RU" sz="2200" dirty="0" smtClean="0">
                <a:solidFill>
                  <a:schemeClr val="tx1"/>
                </a:solidFill>
                <a:effectLst/>
                <a:latin typeface="Times New Roman"/>
                <a:ea typeface="Times New Roman"/>
              </a:rPr>
            </a:br>
            <a:r>
              <a:rPr lang="ru-RU" sz="2200" dirty="0">
                <a:solidFill>
                  <a:schemeClr val="tx1"/>
                </a:solidFill>
                <a:effectLst/>
                <a:latin typeface="Times New Roman"/>
                <a:ea typeface="Times New Roman"/>
              </a:rPr>
              <a:t/>
            </a:r>
            <a:br>
              <a:rPr lang="ru-RU" sz="2200" dirty="0">
                <a:solidFill>
                  <a:schemeClr val="tx1"/>
                </a:solidFill>
                <a:effectLst/>
                <a:latin typeface="Times New Roman"/>
                <a:ea typeface="Times New Roman"/>
              </a:rPr>
            </a:br>
            <a:r>
              <a:rPr lang="ru-RU" sz="2000" u="sng" dirty="0" smtClean="0">
                <a:solidFill>
                  <a:srgbClr val="000000"/>
                </a:solidFill>
                <a:latin typeface="Times New Roman"/>
                <a:ea typeface="Times New Roman"/>
              </a:rPr>
              <a:t/>
            </a:r>
            <a:br>
              <a:rPr lang="ru-RU" sz="2000" u="sng" dirty="0" smtClean="0">
                <a:solidFill>
                  <a:srgbClr val="000000"/>
                </a:solidFill>
                <a:latin typeface="Times New Roman"/>
                <a:ea typeface="Times New Roman"/>
              </a:rPr>
            </a:br>
            <a:r>
              <a:rPr lang="ru-RU" sz="2000" u="sng" dirty="0">
                <a:solidFill>
                  <a:srgbClr val="000000"/>
                </a:solidFill>
                <a:latin typeface="Times New Roman"/>
                <a:ea typeface="Times New Roman"/>
              </a:rPr>
              <a:t/>
            </a:r>
            <a:br>
              <a:rPr lang="ru-RU" sz="2000" u="sng" dirty="0">
                <a:solidFill>
                  <a:srgbClr val="000000"/>
                </a:solidFill>
                <a:latin typeface="Times New Roman"/>
                <a:ea typeface="Times New Roman"/>
              </a:rPr>
            </a:br>
            <a:r>
              <a:rPr lang="ru-RU" sz="2000" u="sng" dirty="0" smtClean="0">
                <a:solidFill>
                  <a:srgbClr val="000000"/>
                </a:solidFill>
                <a:latin typeface="Times New Roman"/>
                <a:ea typeface="Times New Roman"/>
              </a:rPr>
              <a:t/>
            </a:r>
            <a:br>
              <a:rPr lang="ru-RU" sz="2000" u="sng" dirty="0" smtClean="0">
                <a:solidFill>
                  <a:srgbClr val="000000"/>
                </a:solidFill>
                <a:latin typeface="Times New Roman"/>
                <a:ea typeface="Times New Roman"/>
              </a:rPr>
            </a:br>
            <a:r>
              <a:rPr lang="ru-RU" sz="2400" b="1" dirty="0">
                <a:solidFill>
                  <a:srgbClr val="002060"/>
                </a:solidFill>
                <a:effectLst/>
                <a:latin typeface="Times New Roman"/>
                <a:ea typeface="Times New Roman"/>
              </a:rPr>
              <a:t/>
            </a:r>
            <a:br>
              <a:rPr lang="ru-RU" sz="2400" b="1" dirty="0">
                <a:solidFill>
                  <a:srgbClr val="002060"/>
                </a:solidFill>
                <a:effectLst/>
                <a:latin typeface="Times New Roman"/>
                <a:ea typeface="Times New Roman"/>
              </a:rPr>
            </a:br>
            <a:r>
              <a:rPr lang="ru-RU" sz="2400" dirty="0">
                <a:solidFill>
                  <a:srgbClr val="000000"/>
                </a:solidFill>
                <a:latin typeface="Times New Roman"/>
                <a:ea typeface="Times New Roman"/>
              </a:rPr>
              <a:t>31.10.2017</a:t>
            </a:r>
            <a:r>
              <a:rPr lang="ru-RU" sz="2400" b="1" dirty="0">
                <a:solidFill>
                  <a:srgbClr val="002060"/>
                </a:solidFill>
                <a:latin typeface="Times New Roman"/>
                <a:ea typeface="Times New Roman"/>
              </a:rPr>
              <a:t/>
            </a:r>
            <a:br>
              <a:rPr lang="ru-RU" sz="2400" b="1" dirty="0">
                <a:solidFill>
                  <a:srgbClr val="002060"/>
                </a:solidFill>
                <a:latin typeface="Times New Roman"/>
                <a:ea typeface="Times New Roman"/>
              </a:rPr>
            </a:br>
            <a:r>
              <a:rPr lang="ru-RU" sz="2000" b="1" dirty="0">
                <a:solidFill>
                  <a:srgbClr val="002060"/>
                </a:solidFill>
                <a:effectLst/>
                <a:latin typeface="Times New Roman"/>
                <a:ea typeface="Times New Roman"/>
              </a:rPr>
              <a:t/>
            </a:r>
            <a:br>
              <a:rPr lang="ru-RU" sz="2000" b="1" dirty="0">
                <a:solidFill>
                  <a:srgbClr val="002060"/>
                </a:solidFill>
                <a:effectLst/>
                <a:latin typeface="Times New Roman"/>
                <a:ea typeface="Times New Roman"/>
              </a:rPr>
            </a:br>
            <a:endParaRPr lang="ru-RU" sz="2200" b="1" dirty="0">
              <a:solidFill>
                <a:srgbClr val="002060"/>
              </a:solidFill>
            </a:endParaRPr>
          </a:p>
        </p:txBody>
      </p:sp>
      <p:sp>
        <p:nvSpPr>
          <p:cNvPr id="3" name="Прямоугольник 2"/>
          <p:cNvSpPr/>
          <p:nvPr/>
        </p:nvSpPr>
        <p:spPr>
          <a:xfrm>
            <a:off x="2895600" y="381000"/>
            <a:ext cx="5943600" cy="3108543"/>
          </a:xfrm>
          <a:prstGeom prst="rect">
            <a:avLst/>
          </a:prstGeom>
        </p:spPr>
        <p:txBody>
          <a:bodyPr wrap="square">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ВОСПИТАНИЕ И РАЗВИТИЕ </a:t>
            </a:r>
          </a:p>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ЛИЧНОСТИ УЧАЩИХСЯ </a:t>
            </a:r>
          </a:p>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НА УРОКАХ </a:t>
            </a:r>
          </a:p>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ЧЕРЕЗ ОРГАНИЗАЦИЮ САМОСТОЯТЕЛЬНОЙ </a:t>
            </a:r>
          </a:p>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УЧЕБНО-ПОЗНАВАТЕЛЬНОЙ ДЕЯТЕЛЬНОСТИ</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рямоугольник 3"/>
          <p:cNvSpPr/>
          <p:nvPr/>
        </p:nvSpPr>
        <p:spPr>
          <a:xfrm>
            <a:off x="3429000" y="4419600"/>
            <a:ext cx="5791200" cy="1384995"/>
          </a:xfrm>
          <a:prstGeom prst="rect">
            <a:avLst/>
          </a:prstGeom>
        </p:spPr>
        <p:txBody>
          <a:bodyPr wrap="square">
            <a:spAutoFit/>
          </a:bodyPr>
          <a:lstStyle/>
          <a:p>
            <a:pPr algn="r"/>
            <a:r>
              <a:rPr lang="ru-RU" sz="1400" i="1" dirty="0">
                <a:solidFill>
                  <a:srgbClr val="000000"/>
                </a:solidFill>
                <a:latin typeface="Times New Roman"/>
                <a:ea typeface="Times New Roman"/>
              </a:rPr>
              <a:t>Елена Петровна </a:t>
            </a:r>
            <a:r>
              <a:rPr lang="ru-RU" sz="1400" i="1" dirty="0" err="1">
                <a:solidFill>
                  <a:srgbClr val="000000"/>
                </a:solidFill>
                <a:latin typeface="Times New Roman"/>
                <a:ea typeface="Times New Roman"/>
              </a:rPr>
              <a:t>Пересыпкина</a:t>
            </a:r>
            <a:r>
              <a:rPr lang="ru-RU" sz="1400" i="1" dirty="0">
                <a:solidFill>
                  <a:srgbClr val="000000"/>
                </a:solidFill>
                <a:latin typeface="Times New Roman"/>
                <a:ea typeface="Times New Roman"/>
              </a:rPr>
              <a:t>, </a:t>
            </a:r>
            <a:br>
              <a:rPr lang="ru-RU" sz="1400" i="1" dirty="0">
                <a:solidFill>
                  <a:srgbClr val="000000"/>
                </a:solidFill>
                <a:latin typeface="Times New Roman"/>
                <a:ea typeface="Times New Roman"/>
              </a:rPr>
            </a:br>
            <a:r>
              <a:rPr lang="ru-RU" sz="1400" i="1" dirty="0">
                <a:solidFill>
                  <a:srgbClr val="000000"/>
                </a:solidFill>
                <a:latin typeface="Times New Roman"/>
                <a:ea typeface="Times New Roman"/>
              </a:rPr>
              <a:t>учитель истории и обществознания муниципального бюджетного общеобразовательного учреждения «Новоаганская очно-заочная школа» (</a:t>
            </a:r>
            <a:r>
              <a:rPr lang="ru-RU" sz="1400" i="1" dirty="0" smtClean="0">
                <a:solidFill>
                  <a:srgbClr val="000000"/>
                </a:solidFill>
                <a:latin typeface="Times New Roman"/>
                <a:ea typeface="Times New Roman"/>
              </a:rPr>
              <a:t>пгт. Излучинск)</a:t>
            </a:r>
            <a:r>
              <a:rPr lang="ru-RU" sz="1400" i="1" dirty="0">
                <a:solidFill>
                  <a:srgbClr val="000000"/>
                </a:solidFill>
                <a:latin typeface="Times New Roman"/>
                <a:ea typeface="Times New Roman"/>
              </a:rPr>
              <a:t/>
            </a:r>
            <a:br>
              <a:rPr lang="ru-RU" sz="1400" i="1" dirty="0">
                <a:solidFill>
                  <a:srgbClr val="000000"/>
                </a:solidFill>
                <a:latin typeface="Times New Roman"/>
                <a:ea typeface="Times New Roman"/>
              </a:rPr>
            </a:br>
            <a:r>
              <a:rPr lang="ru-RU" sz="1400" i="1" dirty="0">
                <a:solidFill>
                  <a:srgbClr val="000000"/>
                </a:solidFill>
                <a:latin typeface="Times New Roman"/>
                <a:ea typeface="Times New Roman"/>
              </a:rPr>
              <a:t/>
            </a:r>
            <a:br>
              <a:rPr lang="ru-RU" sz="1400" i="1" dirty="0">
                <a:solidFill>
                  <a:srgbClr val="000000"/>
                </a:solidFill>
                <a:latin typeface="Times New Roman"/>
                <a:ea typeface="Times New Roman"/>
              </a:rPr>
            </a:br>
            <a:endParaRPr lang="ru-RU" sz="1400" dirty="0"/>
          </a:p>
        </p:txBody>
      </p:sp>
    </p:spTree>
    <p:extLst>
      <p:ext uri="{BB962C8B-B14F-4D97-AF65-F5344CB8AC3E}">
        <p14:creationId xmlns:p14="http://schemas.microsoft.com/office/powerpoint/2010/main" xmlns="" val="141494790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43200" y="304800"/>
            <a:ext cx="6248400" cy="6400800"/>
          </a:xfrm>
        </p:spPr>
        <p:txBody>
          <a:bodyPr>
            <a:normAutofit fontScale="90000"/>
          </a:bodyPr>
          <a:lstStyle/>
          <a:p>
            <a:pPr indent="450215" algn="ctr">
              <a:lnSpc>
                <a:spcPct val="115000"/>
              </a:lnSpc>
              <a:spcAft>
                <a:spcPts val="0"/>
              </a:spcAft>
              <a:tabLst>
                <a:tab pos="850900" algn="l"/>
              </a:tabLst>
            </a:pPr>
            <a:r>
              <a:rPr lang="ru-RU" sz="2700" b="1" dirty="0">
                <a:solidFill>
                  <a:schemeClr val="tx1"/>
                </a:solidFill>
                <a:effectLst/>
                <a:latin typeface="Times New Roman"/>
                <a:ea typeface="Calibri"/>
                <a:cs typeface="Times New Roman"/>
              </a:rPr>
              <a:t>Главная цель такой лекции – приобретение знаний учащимися при непосредственном действенном их участии. </a:t>
            </a:r>
            <a:r>
              <a:rPr lang="ru-RU" sz="2700" b="1" dirty="0" smtClean="0">
                <a:solidFill>
                  <a:schemeClr val="tx1"/>
                </a:solidFill>
                <a:effectLst/>
                <a:latin typeface="Times New Roman"/>
                <a:ea typeface="Calibri"/>
                <a:cs typeface="Times New Roman"/>
              </a:rPr>
              <a:t/>
            </a:r>
            <a:br>
              <a:rPr lang="ru-RU" sz="2700" b="1" dirty="0" smtClean="0">
                <a:solidFill>
                  <a:schemeClr val="tx1"/>
                </a:solidFill>
                <a:effectLst/>
                <a:latin typeface="Times New Roman"/>
                <a:ea typeface="Calibri"/>
                <a:cs typeface="Times New Roman"/>
              </a:rPr>
            </a:br>
            <a:r>
              <a:rPr lang="ru-RU" sz="2700" b="1" dirty="0" smtClean="0">
                <a:solidFill>
                  <a:srgbClr val="FF0000"/>
                </a:solidFill>
                <a:effectLst/>
                <a:latin typeface="Times New Roman"/>
                <a:ea typeface="Calibri"/>
                <a:cs typeface="Times New Roman"/>
              </a:rPr>
              <a:t>*</a:t>
            </a:r>
            <a:r>
              <a:rPr lang="ru-RU" sz="2700" b="1" dirty="0" smtClean="0">
                <a:solidFill>
                  <a:schemeClr val="tx1"/>
                </a:solidFill>
                <a:effectLst/>
                <a:latin typeface="Times New Roman"/>
                <a:ea typeface="Calibri"/>
                <a:cs typeface="Times New Roman"/>
              </a:rPr>
              <a:t>Среди </a:t>
            </a:r>
            <a:r>
              <a:rPr lang="ru-RU" sz="2700" b="1" dirty="0">
                <a:solidFill>
                  <a:schemeClr val="tx1"/>
                </a:solidFill>
                <a:effectLst/>
                <a:latin typeface="Times New Roman"/>
                <a:ea typeface="Calibri"/>
                <a:cs typeface="Times New Roman"/>
              </a:rPr>
              <a:t>смоделированных проблем могут быть научные, социальные, профессиональные, связанные с конкретным содержанием учебного материала. </a:t>
            </a:r>
            <a:br>
              <a:rPr lang="ru-RU" sz="2700" b="1" dirty="0">
                <a:solidFill>
                  <a:schemeClr val="tx1"/>
                </a:solidFill>
                <a:effectLst/>
                <a:latin typeface="Times New Roman"/>
                <a:ea typeface="Calibri"/>
                <a:cs typeface="Times New Roman"/>
              </a:rPr>
            </a:br>
            <a:r>
              <a:rPr lang="ru-RU" sz="2700" b="1" dirty="0" smtClean="0">
                <a:solidFill>
                  <a:srgbClr val="FF0000"/>
                </a:solidFill>
                <a:effectLst/>
                <a:latin typeface="Times New Roman"/>
                <a:ea typeface="Calibri"/>
                <a:cs typeface="Times New Roman"/>
              </a:rPr>
              <a:t>*</a:t>
            </a:r>
            <a:r>
              <a:rPr lang="ru-RU" sz="2700" b="1" dirty="0" smtClean="0">
                <a:solidFill>
                  <a:schemeClr val="tx1"/>
                </a:solidFill>
                <a:effectLst/>
                <a:latin typeface="Times New Roman"/>
                <a:ea typeface="Calibri"/>
                <a:cs typeface="Times New Roman"/>
              </a:rPr>
              <a:t>Постановка </a:t>
            </a:r>
            <a:r>
              <a:rPr lang="ru-RU" sz="2700" b="1" dirty="0">
                <a:solidFill>
                  <a:schemeClr val="tx1"/>
                </a:solidFill>
                <a:effectLst/>
                <a:latin typeface="Times New Roman"/>
                <a:ea typeface="Calibri"/>
                <a:cs typeface="Times New Roman"/>
              </a:rPr>
              <a:t>проблемы побуждает учащихся к активной мыслительной деятельности, к попытке самостоятельно ответить на поставленный вопрос, вызывает интерес к излагаемому материалу, активизирует внимание обучаемых.</a:t>
            </a:r>
            <a:r>
              <a:rPr lang="ru-RU" sz="3200" b="1" dirty="0">
                <a:solidFill>
                  <a:schemeClr val="tx1"/>
                </a:solidFill>
                <a:effectLst/>
                <a:latin typeface="Calibri"/>
                <a:ea typeface="Calibri"/>
                <a:cs typeface="Times New Roman"/>
              </a:rPr>
              <a:t/>
            </a:r>
            <a:br>
              <a:rPr lang="ru-RU" sz="3200" b="1" dirty="0">
                <a:solidFill>
                  <a:schemeClr val="tx1"/>
                </a:solidFill>
                <a:effectLst/>
                <a:latin typeface="Calibri"/>
                <a:ea typeface="Calibri"/>
                <a:cs typeface="Times New Roman"/>
              </a:rPr>
            </a:br>
            <a:endParaRPr lang="ru-RU" b="1" dirty="0">
              <a:solidFill>
                <a:schemeClr val="tx1"/>
              </a:solidFill>
            </a:endParaRPr>
          </a:p>
        </p:txBody>
      </p:sp>
    </p:spTree>
    <p:extLst>
      <p:ext uri="{BB962C8B-B14F-4D97-AF65-F5344CB8AC3E}">
        <p14:creationId xmlns:p14="http://schemas.microsoft.com/office/powerpoint/2010/main" xmlns="" val="809835355"/>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188640"/>
            <a:ext cx="6321552" cy="6552728"/>
          </a:xfrm>
        </p:spPr>
        <p:txBody>
          <a:bodyPr>
            <a:normAutofit fontScale="90000"/>
          </a:bodyPr>
          <a:lstStyle/>
          <a:p>
            <a:pPr fontAlgn="base"/>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a:solidFill>
                  <a:schemeClr val="tx1"/>
                </a:solidFill>
                <a:latin typeface="Times New Roman" pitchFamily="18" charset="0"/>
                <a:cs typeface="Times New Roman" pitchFamily="18" charset="0"/>
              </a:rPr>
              <a:t/>
            </a:r>
            <a:br>
              <a:rPr lang="ru-RU" sz="4000" dirty="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a:solidFill>
                  <a:schemeClr val="tx1"/>
                </a:solidFill>
                <a:latin typeface="Times New Roman" pitchFamily="18" charset="0"/>
                <a:cs typeface="Times New Roman" pitchFamily="18" charset="0"/>
              </a:rPr>
              <a:t/>
            </a:r>
            <a:br>
              <a:rPr lang="ru-RU" sz="4000" dirty="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a:solidFill>
                  <a:schemeClr val="tx1"/>
                </a:solidFill>
                <a:latin typeface="Times New Roman" pitchFamily="18" charset="0"/>
                <a:cs typeface="Times New Roman" pitchFamily="18" charset="0"/>
              </a:rPr>
              <a:t/>
            </a:r>
            <a:br>
              <a:rPr lang="ru-RU" sz="4000" dirty="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
            </a:r>
            <a:br>
              <a:rPr lang="ru-RU" sz="4000" dirty="0" smtClean="0">
                <a:solidFill>
                  <a:schemeClr val="tx1"/>
                </a:solidFill>
                <a:latin typeface="Times New Roman" pitchFamily="18" charset="0"/>
                <a:cs typeface="Times New Roman" pitchFamily="18" charset="0"/>
              </a:rPr>
            </a:br>
            <a:r>
              <a:rPr lang="ru-RU" sz="4000" dirty="0" smtClean="0">
                <a:solidFill>
                  <a:schemeClr val="tx1"/>
                </a:solidFill>
                <a:latin typeface="Times New Roman" pitchFamily="18" charset="0"/>
                <a:cs typeface="Times New Roman" pitchFamily="18" charset="0"/>
              </a:rPr>
              <a:t>Вопросы проблемной лекции.</a:t>
            </a:r>
            <a:br>
              <a:rPr lang="ru-RU" sz="4000" dirty="0" smtClean="0">
                <a:solidFill>
                  <a:schemeClr val="tx1"/>
                </a:solidFill>
                <a:latin typeface="Times New Roman" pitchFamily="18" charset="0"/>
                <a:cs typeface="Times New Roman" pitchFamily="18" charset="0"/>
              </a:rPr>
            </a:br>
            <a:r>
              <a:rPr lang="ru-RU" sz="2000" b="1" dirty="0" smtClean="0">
                <a:solidFill>
                  <a:srgbClr val="002060"/>
                </a:solidFill>
                <a:latin typeface="Times New Roman" pitchFamily="18" charset="0"/>
                <a:cs typeface="Times New Roman" pitchFamily="18" charset="0"/>
              </a:rPr>
              <a:t>( на примере темы « Содержание коммерческой работы». </a:t>
            </a:r>
            <a:br>
              <a:rPr lang="ru-RU" sz="2000" b="1" dirty="0" smtClean="0">
                <a:solidFill>
                  <a:srgbClr val="002060"/>
                </a:solidFill>
                <a:latin typeface="Times New Roman" pitchFamily="18" charset="0"/>
                <a:cs typeface="Times New Roman" pitchFamily="18" charset="0"/>
              </a:rPr>
            </a:br>
            <a:r>
              <a:rPr lang="ru-RU" sz="2000" b="1" dirty="0" smtClean="0">
                <a:solidFill>
                  <a:srgbClr val="002060"/>
                </a:solidFill>
                <a:latin typeface="Times New Roman" pitchFamily="18" charset="0"/>
                <a:cs typeface="Times New Roman" pitchFamily="18" charset="0"/>
              </a:rPr>
              <a:t>Дисциплина: Обществознание)</a:t>
            </a:r>
            <a:br>
              <a:rPr lang="ru-RU" sz="2000" b="1" dirty="0" smtClean="0">
                <a:solidFill>
                  <a:srgbClr val="002060"/>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200" dirty="0" smtClean="0">
                <a:solidFill>
                  <a:srgbClr val="FF0000"/>
                </a:solidFill>
                <a:latin typeface="Times New Roman" pitchFamily="18" charset="0"/>
                <a:cs typeface="Times New Roman" pitchFamily="18" charset="0"/>
              </a:rPr>
              <a:t>-- </a:t>
            </a:r>
            <a:r>
              <a:rPr lang="ru-RU" sz="2200" dirty="0" smtClean="0">
                <a:solidFill>
                  <a:schemeClr val="tx1"/>
                </a:solidFill>
                <a:latin typeface="Times New Roman" pitchFamily="18" charset="0"/>
                <a:cs typeface="Times New Roman" pitchFamily="18" charset="0"/>
              </a:rPr>
              <a:t>Только ли в торговле осуществляется коммерческая деятельность?</a:t>
            </a:r>
            <a:br>
              <a:rPr lang="ru-RU" sz="2200" dirty="0" smtClean="0">
                <a:solidFill>
                  <a:schemeClr val="tx1"/>
                </a:solidFill>
                <a:latin typeface="Times New Roman" pitchFamily="18" charset="0"/>
                <a:cs typeface="Times New Roman" pitchFamily="18" charset="0"/>
              </a:rPr>
            </a:br>
            <a:r>
              <a:rPr lang="ru-RU" sz="2200" dirty="0" smtClean="0">
                <a:solidFill>
                  <a:srgbClr val="FF0000"/>
                </a:solidFill>
                <a:latin typeface="Times New Roman" pitchFamily="18" charset="0"/>
                <a:cs typeface="Times New Roman" pitchFamily="18" charset="0"/>
              </a:rPr>
              <a:t>-- </a:t>
            </a:r>
            <a:r>
              <a:rPr lang="ru-RU" sz="2200" i="1" dirty="0">
                <a:solidFill>
                  <a:schemeClr val="tx1"/>
                </a:solidFill>
                <a:effectLst/>
                <a:latin typeface="Times New Roman" pitchFamily="18" charset="0"/>
                <a:cs typeface="Times New Roman" pitchFamily="18" charset="0"/>
              </a:rPr>
              <a:t>Какая работа должна предшествовать продаже товаров, что бы она была успешной?</a:t>
            </a:r>
            <a:br>
              <a:rPr lang="ru-RU" sz="2200" i="1" dirty="0">
                <a:solidFill>
                  <a:schemeClr val="tx1"/>
                </a:solidFill>
                <a:effectLst/>
                <a:latin typeface="Times New Roman" pitchFamily="18" charset="0"/>
                <a:cs typeface="Times New Roman" pitchFamily="18" charset="0"/>
              </a:rPr>
            </a:br>
            <a:r>
              <a:rPr lang="ru-RU" sz="2200" dirty="0" smtClean="0">
                <a:solidFill>
                  <a:srgbClr val="FF0000"/>
                </a:solidFill>
                <a:effectLst/>
                <a:latin typeface="Times New Roman" pitchFamily="18" charset="0"/>
                <a:cs typeface="Times New Roman" pitchFamily="18" charset="0"/>
              </a:rPr>
              <a:t>--</a:t>
            </a:r>
            <a:r>
              <a:rPr lang="ru-RU" sz="2200" i="1" dirty="0" smtClean="0">
                <a:solidFill>
                  <a:schemeClr val="tx1"/>
                </a:solidFill>
                <a:effectLst/>
                <a:latin typeface="Times New Roman" pitchFamily="18" charset="0"/>
                <a:cs typeface="Times New Roman" pitchFamily="18" charset="0"/>
              </a:rPr>
              <a:t> </a:t>
            </a:r>
            <a:r>
              <a:rPr lang="ru-RU" sz="2200" i="1" dirty="0">
                <a:solidFill>
                  <a:schemeClr val="tx1"/>
                </a:solidFill>
                <a:effectLst/>
                <a:latin typeface="Times New Roman" pitchFamily="18" charset="0"/>
                <a:cs typeface="Times New Roman" pitchFamily="18" charset="0"/>
              </a:rPr>
              <a:t>Какой информацией должен обладать коммерсант для успешной работы на рынке?</a:t>
            </a:r>
            <a:br>
              <a:rPr lang="ru-RU" sz="2200" i="1" dirty="0">
                <a:solidFill>
                  <a:schemeClr val="tx1"/>
                </a:solidFill>
                <a:effectLst/>
                <a:latin typeface="Times New Roman" pitchFamily="18" charset="0"/>
                <a:cs typeface="Times New Roman" pitchFamily="18" charset="0"/>
              </a:rPr>
            </a:br>
            <a:r>
              <a:rPr lang="ru-RU" sz="2200" dirty="0" smtClean="0">
                <a:solidFill>
                  <a:srgbClr val="FF0000"/>
                </a:solidFill>
                <a:effectLst/>
                <a:latin typeface="Times New Roman" pitchFamily="18" charset="0"/>
                <a:cs typeface="Times New Roman" pitchFamily="18" charset="0"/>
              </a:rPr>
              <a:t>--</a:t>
            </a:r>
            <a:r>
              <a:rPr lang="ru-RU" sz="2200" i="1" dirty="0" smtClean="0">
                <a:solidFill>
                  <a:schemeClr val="tx1"/>
                </a:solidFill>
                <a:effectLst/>
                <a:latin typeface="Times New Roman" pitchFamily="18" charset="0"/>
                <a:cs typeface="Times New Roman" pitchFamily="18" charset="0"/>
              </a:rPr>
              <a:t> </a:t>
            </a:r>
            <a:r>
              <a:rPr lang="ru-RU" sz="2200" i="1" dirty="0">
                <a:solidFill>
                  <a:schemeClr val="tx1"/>
                </a:solidFill>
                <a:effectLst/>
                <a:latin typeface="Times New Roman" pitchFamily="18" charset="0"/>
                <a:cs typeface="Times New Roman" pitchFamily="18" charset="0"/>
              </a:rPr>
              <a:t>Почему в коммерческой работе большое значение имеет выбор коммерческих партнеров?</a:t>
            </a:r>
            <a:br>
              <a:rPr lang="ru-RU" sz="2200" i="1" dirty="0">
                <a:solidFill>
                  <a:schemeClr val="tx1"/>
                </a:solidFill>
                <a:effectLst/>
                <a:latin typeface="Times New Roman" pitchFamily="18" charset="0"/>
                <a:cs typeface="Times New Roman" pitchFamily="18" charset="0"/>
              </a:rPr>
            </a:br>
            <a:r>
              <a:rPr lang="ru-RU" sz="2200" dirty="0" smtClean="0">
                <a:solidFill>
                  <a:srgbClr val="FF0000"/>
                </a:solidFill>
                <a:effectLst/>
                <a:latin typeface="Times New Roman" pitchFamily="18" charset="0"/>
                <a:cs typeface="Times New Roman" pitchFamily="18" charset="0"/>
              </a:rPr>
              <a:t>--</a:t>
            </a:r>
            <a:r>
              <a:rPr lang="ru-RU" sz="2200" i="1" dirty="0" smtClean="0">
                <a:solidFill>
                  <a:schemeClr val="tx1"/>
                </a:solidFill>
                <a:effectLst/>
                <a:latin typeface="Times New Roman" pitchFamily="18" charset="0"/>
                <a:cs typeface="Times New Roman" pitchFamily="18" charset="0"/>
              </a:rPr>
              <a:t> </a:t>
            </a:r>
            <a:r>
              <a:rPr lang="ru-RU" sz="2200" i="1" dirty="0">
                <a:solidFill>
                  <a:schemeClr val="tx1"/>
                </a:solidFill>
                <a:effectLst/>
                <a:latin typeface="Times New Roman" pitchFamily="18" charset="0"/>
                <a:cs typeface="Times New Roman" pitchFamily="18" charset="0"/>
              </a:rPr>
              <a:t>Чем руководствуется торговое предприятие при формировании своего ассортимента?</a:t>
            </a:r>
            <a:br>
              <a:rPr lang="ru-RU" sz="2200" i="1" dirty="0">
                <a:solidFill>
                  <a:schemeClr val="tx1"/>
                </a:solidFill>
                <a:effectLst/>
                <a:latin typeface="Times New Roman" pitchFamily="18" charset="0"/>
                <a:cs typeface="Times New Roman" pitchFamily="18" charset="0"/>
              </a:rPr>
            </a:br>
            <a:r>
              <a:rPr lang="ru-RU" sz="2200" b="1" i="1" dirty="0" smtClean="0">
                <a:solidFill>
                  <a:srgbClr val="FF0000"/>
                </a:solidFill>
                <a:effectLst/>
                <a:latin typeface="Times New Roman" pitchFamily="18" charset="0"/>
                <a:cs typeface="Times New Roman" pitchFamily="18" charset="0"/>
              </a:rPr>
              <a:t>-- </a:t>
            </a:r>
            <a:r>
              <a:rPr lang="ru-RU" sz="2200" i="1" dirty="0" smtClean="0">
                <a:solidFill>
                  <a:schemeClr val="tx1"/>
                </a:solidFill>
                <a:effectLst/>
                <a:latin typeface="Times New Roman" pitchFamily="18" charset="0"/>
                <a:cs typeface="Times New Roman" pitchFamily="18" charset="0"/>
              </a:rPr>
              <a:t>Как вы можете объяснить следующее высказывание</a:t>
            </a:r>
            <a:r>
              <a:rPr lang="ru-RU" sz="2200" dirty="0" smtClean="0">
                <a:solidFill>
                  <a:schemeClr val="tx1"/>
                </a:solidFill>
                <a:latin typeface="Times New Roman" pitchFamily="18" charset="0"/>
                <a:cs typeface="Times New Roman" pitchFamily="18" charset="0"/>
              </a:rPr>
              <a:t>: «</a:t>
            </a:r>
            <a:r>
              <a:rPr lang="ru-RU" sz="2200" dirty="0" smtClean="0">
                <a:solidFill>
                  <a:schemeClr val="tx1"/>
                </a:solidFill>
                <a:effectLst/>
                <a:latin typeface="Times New Roman" pitchFamily="18" charset="0"/>
                <a:cs typeface="Times New Roman" pitchFamily="18" charset="0"/>
              </a:rPr>
              <a:t>Покупка </a:t>
            </a:r>
            <a:r>
              <a:rPr lang="ru-RU" sz="2200" dirty="0">
                <a:solidFill>
                  <a:schemeClr val="tx1"/>
                </a:solidFill>
                <a:effectLst/>
                <a:latin typeface="Times New Roman" pitchFamily="18" charset="0"/>
                <a:cs typeface="Times New Roman" pitchFamily="18" charset="0"/>
              </a:rPr>
              <a:t>должна стать приключением. У человека должно остаться что-то еще, кроме товара. Ни за что в нашем урбанистическом мире человек не готов платить больше, чем за </a:t>
            </a:r>
            <a:r>
              <a:rPr lang="ru-RU" sz="2200" dirty="0" smtClean="0">
                <a:solidFill>
                  <a:schemeClr val="tx1"/>
                </a:solidFill>
                <a:effectLst/>
                <a:latin typeface="Times New Roman" pitchFamily="18" charset="0"/>
                <a:cs typeface="Times New Roman" pitchFamily="18" charset="0"/>
              </a:rPr>
              <a:t>впечатления» </a:t>
            </a:r>
            <a:br>
              <a:rPr lang="ru-RU" sz="2200" dirty="0" smtClean="0">
                <a:solidFill>
                  <a:schemeClr val="tx1"/>
                </a:solidFill>
                <a:effectLst/>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endParaRPr lang="ru-RU" sz="1800" dirty="0"/>
          </a:p>
        </p:txBody>
      </p:sp>
    </p:spTree>
    <p:extLst>
      <p:ext uri="{BB962C8B-B14F-4D97-AF65-F5344CB8AC3E}">
        <p14:creationId xmlns:p14="http://schemas.microsoft.com/office/powerpoint/2010/main" xmlns="" val="38035570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457200"/>
            <a:ext cx="6321552" cy="5924128"/>
          </a:xfrm>
        </p:spPr>
        <p:txBody>
          <a:bodyPr>
            <a:normAutofit fontScale="90000"/>
          </a:bodyPr>
          <a:lstStyle/>
          <a:p>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Дидактическая игра</a:t>
            </a:r>
            <a:br>
              <a:rPr lang="ru-RU" b="1" dirty="0" smtClean="0">
                <a:solidFill>
                  <a:srgbClr val="FF0000"/>
                </a:solidFill>
                <a:effectLst/>
                <a:latin typeface="Times New Roman"/>
                <a:ea typeface="Calibri"/>
              </a:rPr>
            </a:br>
            <a:r>
              <a:rPr lang="ru-RU" sz="3100" dirty="0">
                <a:solidFill>
                  <a:schemeClr val="tx1"/>
                </a:solidFill>
                <a:effectLst/>
                <a:latin typeface="Times New Roman"/>
                <a:ea typeface="Calibri"/>
              </a:rPr>
              <a:t>В процессе дидактической игры обучаемый должен выполнить действия, аналогичные тем, которые могут иметь место в его профессиональной деятельности. В результате происходит накопление, актуализация и трансформация знаний </a:t>
            </a:r>
            <a:r>
              <a:rPr lang="ru-RU" sz="3100" dirty="0" smtClean="0">
                <a:solidFill>
                  <a:schemeClr val="tx1"/>
                </a:solidFill>
                <a:effectLst/>
                <a:latin typeface="Times New Roman"/>
                <a:ea typeface="Calibri"/>
              </a:rPr>
              <a:t>в</a:t>
            </a:r>
            <a:br>
              <a:rPr lang="ru-RU" sz="3100" dirty="0" smtClean="0">
                <a:solidFill>
                  <a:schemeClr val="tx1"/>
                </a:solidFill>
                <a:effectLst/>
                <a:latin typeface="Times New Roman"/>
                <a:ea typeface="Calibri"/>
              </a:rPr>
            </a:br>
            <a:r>
              <a:rPr lang="ru-RU" sz="3100" dirty="0" smtClean="0">
                <a:solidFill>
                  <a:schemeClr val="tx1"/>
                </a:solidFill>
                <a:effectLst/>
                <a:latin typeface="Times New Roman"/>
                <a:ea typeface="Calibri"/>
              </a:rPr>
              <a:t>умения </a:t>
            </a:r>
            <a:r>
              <a:rPr lang="ru-RU" sz="3100" dirty="0">
                <a:solidFill>
                  <a:schemeClr val="tx1"/>
                </a:solidFill>
                <a:effectLst/>
                <a:latin typeface="Times New Roman"/>
                <a:ea typeface="Calibri"/>
              </a:rPr>
              <a:t>и навыки, </a:t>
            </a:r>
            <a:r>
              <a:rPr lang="ru-RU" sz="3100" dirty="0" smtClean="0">
                <a:solidFill>
                  <a:schemeClr val="tx1"/>
                </a:solidFill>
                <a:effectLst/>
                <a:latin typeface="Times New Roman"/>
                <a:ea typeface="Calibri"/>
              </a:rPr>
              <a:t/>
            </a:r>
            <a:br>
              <a:rPr lang="ru-RU" sz="3100" dirty="0" smtClean="0">
                <a:solidFill>
                  <a:schemeClr val="tx1"/>
                </a:solidFill>
                <a:effectLst/>
                <a:latin typeface="Times New Roman"/>
                <a:ea typeface="Calibri"/>
              </a:rPr>
            </a:br>
            <a:r>
              <a:rPr lang="ru-RU" sz="3100" dirty="0" smtClean="0">
                <a:solidFill>
                  <a:schemeClr val="tx1"/>
                </a:solidFill>
                <a:effectLst/>
                <a:latin typeface="Times New Roman"/>
                <a:ea typeface="Calibri"/>
              </a:rPr>
              <a:t>накопление </a:t>
            </a:r>
            <a:r>
              <a:rPr lang="ru-RU" sz="3100" dirty="0">
                <a:solidFill>
                  <a:schemeClr val="tx1"/>
                </a:solidFill>
                <a:effectLst/>
                <a:latin typeface="Times New Roman"/>
                <a:ea typeface="Calibri"/>
              </a:rPr>
              <a:t>опыта </a:t>
            </a:r>
            <a:r>
              <a:rPr lang="ru-RU" sz="3100" dirty="0" smtClean="0">
                <a:solidFill>
                  <a:schemeClr val="tx1"/>
                </a:solidFill>
                <a:effectLst/>
                <a:latin typeface="Times New Roman"/>
                <a:ea typeface="Calibri"/>
              </a:rPr>
              <a:t/>
            </a:r>
            <a:br>
              <a:rPr lang="ru-RU" sz="3100" dirty="0" smtClean="0">
                <a:solidFill>
                  <a:schemeClr val="tx1"/>
                </a:solidFill>
                <a:effectLst/>
                <a:latin typeface="Times New Roman"/>
                <a:ea typeface="Calibri"/>
              </a:rPr>
            </a:br>
            <a:r>
              <a:rPr lang="ru-RU" sz="3100" dirty="0" smtClean="0">
                <a:solidFill>
                  <a:schemeClr val="tx1"/>
                </a:solidFill>
                <a:effectLst/>
                <a:latin typeface="Times New Roman"/>
                <a:ea typeface="Calibri"/>
              </a:rPr>
              <a:t>личности </a:t>
            </a:r>
            <a:r>
              <a:rPr lang="ru-RU" sz="3100" dirty="0">
                <a:solidFill>
                  <a:schemeClr val="tx1"/>
                </a:solidFill>
                <a:effectLst/>
                <a:latin typeface="Times New Roman"/>
                <a:ea typeface="Calibri"/>
              </a:rPr>
              <a:t>и ее развитие</a:t>
            </a:r>
            <a:r>
              <a:rPr lang="ru-RU" dirty="0" smtClean="0">
                <a:effectLst/>
                <a:latin typeface="Times New Roman"/>
                <a:ea typeface="Calibri"/>
              </a:rPr>
              <a:t>.</a:t>
            </a:r>
            <a:br>
              <a:rPr lang="ru-RU" dirty="0" smtClean="0">
                <a:effectLst/>
                <a:latin typeface="Times New Roman"/>
                <a:ea typeface="Calibri"/>
              </a:rPr>
            </a:br>
            <a:r>
              <a:rPr lang="ru-RU" dirty="0" smtClean="0">
                <a:effectLst/>
                <a:latin typeface="Times New Roman"/>
                <a:ea typeface="Calibri"/>
              </a:rPr>
              <a:t> </a:t>
            </a: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r>
              <a:rPr lang="ru-RU" b="1" dirty="0" smtClean="0">
                <a:solidFill>
                  <a:srgbClr val="FF0000"/>
                </a:solidFill>
                <a:effectLst/>
                <a:latin typeface="Times New Roman"/>
                <a:ea typeface="Calibri"/>
              </a:rPr>
              <a:t/>
            </a:r>
            <a:br>
              <a:rPr lang="ru-RU" b="1" dirty="0" smtClean="0">
                <a:solidFill>
                  <a:srgbClr val="FF0000"/>
                </a:solidFill>
                <a:effectLst/>
                <a:latin typeface="Times New Roman"/>
                <a:ea typeface="Calibri"/>
              </a:rPr>
            </a:br>
            <a:r>
              <a:rPr lang="ru-RU" b="1" dirty="0">
                <a:solidFill>
                  <a:srgbClr val="FF0000"/>
                </a:solidFill>
                <a:effectLst/>
                <a:latin typeface="Times New Roman"/>
                <a:ea typeface="Calibri"/>
              </a:rPr>
              <a:t/>
            </a:r>
            <a:br>
              <a:rPr lang="ru-RU" b="1" dirty="0">
                <a:solidFill>
                  <a:srgbClr val="FF0000"/>
                </a:solidFill>
                <a:effectLst/>
                <a:latin typeface="Times New Roman"/>
                <a:ea typeface="Calibri"/>
              </a:rPr>
            </a:br>
            <a:endParaRPr lang="ru-RU" b="1" dirty="0">
              <a:solidFill>
                <a:srgbClr val="FF0000"/>
              </a:solidFill>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82277" y="5561856"/>
            <a:ext cx="1661723" cy="1296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98372469"/>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43200" y="381000"/>
            <a:ext cx="6245352" cy="6288360"/>
          </a:xfrm>
        </p:spPr>
        <p:txBody>
          <a:bodyPr>
            <a:normAutofit fontScale="90000"/>
          </a:bodyPr>
          <a:lstStyle/>
          <a:p>
            <a:pPr indent="449580"/>
            <a:r>
              <a:rPr lang="ru-RU" sz="2800" b="1" dirty="0">
                <a:solidFill>
                  <a:srgbClr val="FF0000"/>
                </a:solidFill>
                <a:latin typeface="Times New Roman"/>
                <a:ea typeface="Calibri"/>
              </a:rPr>
              <a:t>Структура организации игры</a:t>
            </a:r>
            <a:br>
              <a:rPr lang="ru-RU" sz="2800" b="1" dirty="0">
                <a:solidFill>
                  <a:srgbClr val="FF0000"/>
                </a:solidFill>
                <a:latin typeface="Times New Roman"/>
                <a:ea typeface="Calibri"/>
              </a:rPr>
            </a:br>
            <a:r>
              <a:rPr lang="ru-RU" sz="2800" dirty="0">
                <a:latin typeface="Times New Roman"/>
                <a:ea typeface="Calibri"/>
              </a:rPr>
              <a:t/>
            </a:r>
            <a:br>
              <a:rPr lang="ru-RU" sz="2800" dirty="0">
                <a:latin typeface="Times New Roman"/>
                <a:ea typeface="Calibri"/>
              </a:rPr>
            </a:br>
            <a:r>
              <a:rPr lang="ru-RU" sz="2800" b="1" u="sng" dirty="0">
                <a:latin typeface="Times New Roman"/>
                <a:ea typeface="Calibri"/>
              </a:rPr>
              <a:t>1. Выбор игры</a:t>
            </a:r>
            <a:r>
              <a:rPr lang="ru-RU" sz="2800" dirty="0">
                <a:latin typeface="Times New Roman"/>
                <a:ea typeface="Calibri"/>
              </a:rPr>
              <a:t/>
            </a:r>
            <a:br>
              <a:rPr lang="ru-RU" sz="2800" dirty="0">
                <a:latin typeface="Times New Roman"/>
                <a:ea typeface="Calibri"/>
              </a:rPr>
            </a:br>
            <a:r>
              <a:rPr lang="ru-RU" sz="2800" dirty="0">
                <a:latin typeface="Times New Roman"/>
                <a:ea typeface="Calibri"/>
              </a:rPr>
              <a:t/>
            </a:r>
            <a:br>
              <a:rPr lang="ru-RU" sz="2800" dirty="0">
                <a:latin typeface="Times New Roman"/>
                <a:ea typeface="Calibri"/>
              </a:rPr>
            </a:br>
            <a:r>
              <a:rPr lang="ru-RU" sz="2800" dirty="0">
                <a:latin typeface="Times New Roman"/>
                <a:ea typeface="Calibri"/>
              </a:rPr>
              <a:t>На этом этапе происходит отбор содержания материала для игр на основе  изучения преподавателем программы, тематического плана учебника, методической литературы. Определив игры, соответствующие программному материалу, преподаватель должен четко себе представить, какие результаты он хочет получить. От этого часто зависит оформление замысла, игровые действия, содержание и формулировка правил, ход игры</a:t>
            </a:r>
            <a:r>
              <a:rPr lang="ru-RU" sz="2400" dirty="0">
                <a:solidFill>
                  <a:srgbClr val="000000"/>
                </a:solidFill>
                <a:effectLst/>
                <a:latin typeface="Arial"/>
              </a:rPr>
              <a:t>.</a:t>
            </a:r>
            <a:r>
              <a:rPr lang="ru-RU" sz="1800" dirty="0">
                <a:solidFill>
                  <a:srgbClr val="000000"/>
                </a:solidFill>
                <a:effectLst/>
                <a:latin typeface="Arial"/>
              </a:rPr>
              <a:t/>
            </a:r>
            <a:br>
              <a:rPr lang="ru-RU" sz="1800" dirty="0">
                <a:solidFill>
                  <a:srgbClr val="000000"/>
                </a:solidFill>
                <a:effectLst/>
                <a:latin typeface="Arial"/>
              </a:rPr>
            </a:br>
            <a:endParaRPr lang="ru-RU" sz="2400" dirty="0"/>
          </a:p>
        </p:txBody>
      </p:sp>
    </p:spTree>
    <p:extLst>
      <p:ext uri="{BB962C8B-B14F-4D97-AF65-F5344CB8AC3E}">
        <p14:creationId xmlns:p14="http://schemas.microsoft.com/office/powerpoint/2010/main" xmlns="" val="799458504"/>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4600" y="457200"/>
            <a:ext cx="6502080" cy="5907360"/>
          </a:xfrm>
        </p:spPr>
        <p:txBody>
          <a:bodyPr>
            <a:noAutofit/>
          </a:bodyPr>
          <a:lstStyle/>
          <a:p>
            <a:pPr marL="449580"/>
            <a:r>
              <a:rPr lang="ru-RU" sz="2400" b="1" u="sng" dirty="0">
                <a:solidFill>
                  <a:srgbClr val="FF0000"/>
                </a:solidFill>
                <a:effectLst/>
                <a:latin typeface="Times New Roman" pitchFamily="18" charset="0"/>
                <a:cs typeface="Times New Roman" pitchFamily="18" charset="0"/>
              </a:rPr>
              <a:t>2.Подготовка </a:t>
            </a:r>
            <a:r>
              <a:rPr lang="ru-RU" sz="2400" b="1" u="sng" dirty="0" smtClean="0">
                <a:solidFill>
                  <a:srgbClr val="FF0000"/>
                </a:solidFill>
                <a:effectLst/>
                <a:latin typeface="Times New Roman" pitchFamily="18" charset="0"/>
                <a:cs typeface="Times New Roman" pitchFamily="18" charset="0"/>
              </a:rPr>
              <a:t>игры</a:t>
            </a:r>
            <a:br>
              <a:rPr lang="ru-RU" sz="2400" b="1" u="sng" dirty="0" smtClean="0">
                <a:solidFill>
                  <a:srgbClr val="FF0000"/>
                </a:solidFill>
                <a:effectLst/>
                <a:latin typeface="Times New Roman" pitchFamily="18" charset="0"/>
                <a:cs typeface="Times New Roman" pitchFamily="18" charset="0"/>
              </a:rPr>
            </a:br>
            <a:r>
              <a:rPr lang="ru-RU" sz="2400" dirty="0">
                <a:solidFill>
                  <a:srgbClr val="000000"/>
                </a:solidFill>
                <a:effectLst/>
                <a:latin typeface="Times New Roman" pitchFamily="18" charset="0"/>
                <a:cs typeface="Times New Roman" pitchFamily="18" charset="0"/>
              </a:rPr>
              <a:t/>
            </a:r>
            <a:br>
              <a:rPr lang="ru-RU" sz="2400" dirty="0">
                <a:solidFill>
                  <a:srgbClr val="000000"/>
                </a:solidFill>
                <a:effectLst/>
                <a:latin typeface="Times New Roman" pitchFamily="18" charset="0"/>
                <a:cs typeface="Times New Roman" pitchFamily="18" charset="0"/>
              </a:rPr>
            </a:br>
            <a:r>
              <a:rPr lang="ru-RU" sz="2400" dirty="0">
                <a:solidFill>
                  <a:srgbClr val="000000"/>
                </a:solidFill>
                <a:effectLst/>
                <a:latin typeface="Times New Roman" pitchFamily="18" charset="0"/>
                <a:cs typeface="Times New Roman" pitchFamily="18" charset="0"/>
              </a:rPr>
              <a:t>А) </a:t>
            </a:r>
            <a:r>
              <a:rPr lang="ru-RU" sz="2400" b="1" i="1" u="sng" dirty="0">
                <a:solidFill>
                  <a:srgbClr val="000000"/>
                </a:solidFill>
                <a:effectLst/>
                <a:latin typeface="Times New Roman" pitchFamily="18" charset="0"/>
                <a:cs typeface="Times New Roman" pitchFamily="18" charset="0"/>
              </a:rPr>
              <a:t>Предварительная подготовка </a:t>
            </a:r>
            <a:r>
              <a:rPr lang="ru-RU" sz="2400" b="1" i="1" u="sng" dirty="0" smtClean="0">
                <a:solidFill>
                  <a:srgbClr val="000000"/>
                </a:solidFill>
                <a:effectLst/>
                <a:latin typeface="Times New Roman" pitchFamily="18" charset="0"/>
                <a:cs typeface="Times New Roman" pitchFamily="18" charset="0"/>
              </a:rPr>
              <a:t>учащихся </a:t>
            </a:r>
            <a:r>
              <a:rPr lang="ru-RU" sz="2400" b="1" i="1" u="sng" dirty="0">
                <a:solidFill>
                  <a:srgbClr val="000000"/>
                </a:solidFill>
                <a:effectLst/>
                <a:latin typeface="Times New Roman" pitchFamily="18" charset="0"/>
                <a:cs typeface="Times New Roman" pitchFamily="18" charset="0"/>
              </a:rPr>
              <a:t>к игре</a:t>
            </a:r>
            <a:r>
              <a:rPr lang="ru-RU" sz="2400" b="1" i="1" u="sng" dirty="0" smtClean="0">
                <a:solidFill>
                  <a:srgbClr val="000000"/>
                </a:solidFill>
                <a:effectLst/>
                <a:latin typeface="Times New Roman" pitchFamily="18" charset="0"/>
                <a:cs typeface="Times New Roman" pitchFamily="18" charset="0"/>
              </a:rPr>
              <a:t>.</a:t>
            </a:r>
            <a:br>
              <a:rPr lang="ru-RU" sz="2400" b="1" i="1" u="sng" dirty="0" smtClean="0">
                <a:solidFill>
                  <a:srgbClr val="000000"/>
                </a:solidFill>
                <a:effectLst/>
                <a:latin typeface="Times New Roman" pitchFamily="18" charset="0"/>
                <a:cs typeface="Times New Roman" pitchFamily="18" charset="0"/>
              </a:rPr>
            </a:br>
            <a:r>
              <a:rPr lang="ru-RU" sz="2400" dirty="0" smtClean="0">
                <a:solidFill>
                  <a:srgbClr val="000000"/>
                </a:solidFill>
                <a:effectLst/>
                <a:latin typeface="Times New Roman" pitchFamily="18" charset="0"/>
                <a:cs typeface="Times New Roman" pitchFamily="18" charset="0"/>
              </a:rPr>
              <a:t>Не </a:t>
            </a:r>
            <a:r>
              <a:rPr lang="ru-RU" sz="2400" dirty="0">
                <a:solidFill>
                  <a:srgbClr val="000000"/>
                </a:solidFill>
                <a:effectLst/>
                <a:latin typeface="Times New Roman" pitchFamily="18" charset="0"/>
                <a:cs typeface="Times New Roman" pitchFamily="18" charset="0"/>
              </a:rPr>
              <a:t>все игры содержат этот этап. </a:t>
            </a:r>
            <a:r>
              <a:rPr lang="ru-RU" sz="2400" dirty="0" smtClean="0">
                <a:solidFill>
                  <a:srgbClr val="000000"/>
                </a:solidFill>
                <a:effectLst/>
                <a:latin typeface="Times New Roman" pitchFamily="18" charset="0"/>
                <a:cs typeface="Times New Roman" pitchFamily="18" charset="0"/>
              </a:rPr>
              <a:t/>
            </a:r>
            <a:br>
              <a:rPr lang="ru-RU" sz="2400" dirty="0" smtClean="0">
                <a:solidFill>
                  <a:srgbClr val="000000"/>
                </a:solidFill>
                <a:effectLst/>
                <a:latin typeface="Times New Roman" pitchFamily="18" charset="0"/>
                <a:cs typeface="Times New Roman" pitchFamily="18" charset="0"/>
              </a:rPr>
            </a:br>
            <a:r>
              <a:rPr lang="ru-RU" sz="2400" dirty="0" smtClean="0">
                <a:solidFill>
                  <a:srgbClr val="000000"/>
                </a:solidFill>
                <a:effectLst/>
                <a:latin typeface="Times New Roman" pitchFamily="18" charset="0"/>
                <a:cs typeface="Times New Roman" pitchFamily="18" charset="0"/>
              </a:rPr>
              <a:t>Задача </a:t>
            </a:r>
            <a:r>
              <a:rPr lang="ru-RU" sz="2400" dirty="0">
                <a:solidFill>
                  <a:srgbClr val="000000"/>
                </a:solidFill>
                <a:effectLst/>
                <a:latin typeface="Times New Roman" pitchFamily="18" charset="0"/>
                <a:cs typeface="Times New Roman" pitchFamily="18" charset="0"/>
              </a:rPr>
              <a:t>преподавателя заключается в том, чтобы все </a:t>
            </a:r>
            <a:r>
              <a:rPr lang="ru-RU" sz="2400" dirty="0" smtClean="0">
                <a:solidFill>
                  <a:srgbClr val="000000"/>
                </a:solidFill>
                <a:effectLst/>
                <a:latin typeface="Times New Roman" pitchFamily="18" charset="0"/>
                <a:cs typeface="Times New Roman" pitchFamily="18" charset="0"/>
              </a:rPr>
              <a:t>учащиеся </a:t>
            </a:r>
            <a:r>
              <a:rPr lang="ru-RU" sz="2400" dirty="0">
                <a:solidFill>
                  <a:srgbClr val="000000"/>
                </a:solidFill>
                <a:effectLst/>
                <a:latin typeface="Times New Roman" pitchFamily="18" charset="0"/>
                <a:cs typeface="Times New Roman" pitchFamily="18" charset="0"/>
              </a:rPr>
              <a:t>понимали, что они должны сделать в ходе подготовительной работы</a:t>
            </a:r>
            <a:r>
              <a:rPr lang="ru-RU" sz="2400" dirty="0" smtClean="0">
                <a:solidFill>
                  <a:srgbClr val="000000"/>
                </a:solidFill>
                <a:effectLst/>
                <a:latin typeface="Times New Roman" pitchFamily="18" charset="0"/>
                <a:cs typeface="Times New Roman" pitchFamily="18" charset="0"/>
              </a:rPr>
              <a:t>.</a:t>
            </a:r>
            <a:br>
              <a:rPr lang="ru-RU" sz="2400" dirty="0" smtClean="0">
                <a:solidFill>
                  <a:srgbClr val="000000"/>
                </a:solidFill>
                <a:effectLst/>
                <a:latin typeface="Times New Roman" pitchFamily="18" charset="0"/>
                <a:cs typeface="Times New Roman" pitchFamily="18" charset="0"/>
              </a:rPr>
            </a:br>
            <a:r>
              <a:rPr lang="ru-RU" sz="2400" dirty="0" smtClean="0">
                <a:solidFill>
                  <a:srgbClr val="000000"/>
                </a:solidFill>
                <a:effectLst/>
                <a:latin typeface="Times New Roman" pitchFamily="18" charset="0"/>
                <a:cs typeface="Times New Roman" pitchFamily="18" charset="0"/>
              </a:rPr>
              <a:t> </a:t>
            </a:r>
            <a:br>
              <a:rPr lang="ru-RU" sz="2400" dirty="0" smtClean="0">
                <a:solidFill>
                  <a:srgbClr val="000000"/>
                </a:solidFill>
                <a:effectLst/>
                <a:latin typeface="Times New Roman" pitchFamily="18" charset="0"/>
                <a:cs typeface="Times New Roman" pitchFamily="18" charset="0"/>
              </a:rPr>
            </a:br>
            <a:r>
              <a:rPr lang="ru-RU" sz="2400" dirty="0" smtClean="0">
                <a:solidFill>
                  <a:srgbClr val="000000"/>
                </a:solidFill>
                <a:effectLst/>
                <a:latin typeface="Times New Roman" pitchFamily="18" charset="0"/>
                <a:cs typeface="Times New Roman" pitchFamily="18" charset="0"/>
              </a:rPr>
              <a:t>Б</a:t>
            </a:r>
            <a:r>
              <a:rPr lang="ru-RU" sz="2400" dirty="0">
                <a:solidFill>
                  <a:srgbClr val="000000"/>
                </a:solidFill>
                <a:effectLst/>
                <a:latin typeface="Times New Roman" pitchFamily="18" charset="0"/>
                <a:cs typeface="Times New Roman" pitchFamily="18" charset="0"/>
              </a:rPr>
              <a:t>) </a:t>
            </a:r>
            <a:r>
              <a:rPr lang="ru-RU" sz="2400" b="1" i="1" u="sng" dirty="0">
                <a:solidFill>
                  <a:srgbClr val="000000"/>
                </a:solidFill>
                <a:effectLst/>
                <a:latin typeface="Times New Roman" pitchFamily="18" charset="0"/>
                <a:cs typeface="Times New Roman" pitchFamily="18" charset="0"/>
              </a:rPr>
              <a:t>Подготовка непосредственно перед игрой.</a:t>
            </a:r>
            <a:r>
              <a:rPr lang="ru-RU" sz="2400" dirty="0">
                <a:solidFill>
                  <a:srgbClr val="000000"/>
                </a:solidFill>
                <a:effectLst/>
                <a:latin typeface="Times New Roman" pitchFamily="18" charset="0"/>
                <a:cs typeface="Times New Roman" pitchFamily="18" charset="0"/>
              </a:rPr>
              <a:t> </a:t>
            </a:r>
            <a:r>
              <a:rPr lang="ru-RU" sz="2400" dirty="0" smtClean="0">
                <a:solidFill>
                  <a:srgbClr val="000000"/>
                </a:solidFill>
                <a:effectLst/>
                <a:latin typeface="Times New Roman" pitchFamily="18" charset="0"/>
                <a:cs typeface="Times New Roman" pitchFamily="18" charset="0"/>
              </a:rPr>
              <a:t/>
            </a:r>
            <a:br>
              <a:rPr lang="ru-RU" sz="2400" dirty="0" smtClean="0">
                <a:solidFill>
                  <a:srgbClr val="000000"/>
                </a:solidFill>
                <a:effectLst/>
                <a:latin typeface="Times New Roman" pitchFamily="18" charset="0"/>
                <a:cs typeface="Times New Roman" pitchFamily="18" charset="0"/>
              </a:rPr>
            </a:br>
            <a:r>
              <a:rPr lang="ru-RU" sz="2400" dirty="0" smtClean="0">
                <a:solidFill>
                  <a:srgbClr val="000000"/>
                </a:solidFill>
                <a:effectLst/>
                <a:latin typeface="Times New Roman" pitchFamily="18" charset="0"/>
                <a:cs typeface="Times New Roman" pitchFamily="18" charset="0"/>
              </a:rPr>
              <a:t>Этот </a:t>
            </a:r>
            <a:r>
              <a:rPr lang="ru-RU" sz="2400" dirty="0">
                <a:solidFill>
                  <a:srgbClr val="000000"/>
                </a:solidFill>
                <a:effectLst/>
                <a:latin typeface="Times New Roman" pitchFamily="18" charset="0"/>
                <a:cs typeface="Times New Roman" pitchFamily="18" charset="0"/>
              </a:rPr>
              <a:t>этап должен быть направлен на создание эмоционального игрового настроения (переставить столы, включить музыку, приготовить к использованию ТСО, вывесить схемы, карты, картины); проверить готовность </a:t>
            </a:r>
            <a:r>
              <a:rPr lang="ru-RU" sz="2400" dirty="0" smtClean="0">
                <a:solidFill>
                  <a:srgbClr val="000000"/>
                </a:solidFill>
                <a:effectLst/>
                <a:latin typeface="Times New Roman" pitchFamily="18" charset="0"/>
                <a:cs typeface="Times New Roman" pitchFamily="18" charset="0"/>
              </a:rPr>
              <a:t>учащихся </a:t>
            </a:r>
            <a:r>
              <a:rPr lang="ru-RU" sz="2400" dirty="0">
                <a:solidFill>
                  <a:srgbClr val="000000"/>
                </a:solidFill>
                <a:effectLst/>
                <a:latin typeface="Times New Roman" pitchFamily="18" charset="0"/>
                <a:cs typeface="Times New Roman" pitchFamily="18" charset="0"/>
              </a:rPr>
              <a:t>к игре.</a:t>
            </a:r>
            <a:br>
              <a:rPr lang="ru-RU" sz="2400" dirty="0">
                <a:solidFill>
                  <a:srgbClr val="000000"/>
                </a:solidFill>
                <a:effectLst/>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35739004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74848" y="116632"/>
            <a:ext cx="6169152" cy="6741368"/>
          </a:xfrm>
        </p:spPr>
        <p:txBody>
          <a:bodyPr>
            <a:noAutofit/>
          </a:bodyPr>
          <a:lstStyle/>
          <a:p>
            <a:pPr indent="449580"/>
            <a:r>
              <a:rPr lang="ru-RU" sz="2000" dirty="0" smtClean="0">
                <a:solidFill>
                  <a:srgbClr val="FF0000"/>
                </a:solidFill>
                <a:effectLst/>
                <a:latin typeface="Times New Roman" pitchFamily="18" charset="0"/>
                <a:cs typeface="Times New Roman" pitchFamily="18" charset="0"/>
              </a:rPr>
              <a:t/>
            </a:r>
            <a:br>
              <a:rPr lang="ru-RU" sz="2000" dirty="0" smtClean="0">
                <a:solidFill>
                  <a:srgbClr val="FF0000"/>
                </a:solidFill>
                <a:effectLst/>
                <a:latin typeface="Times New Roman" pitchFamily="18" charset="0"/>
                <a:cs typeface="Times New Roman" pitchFamily="18" charset="0"/>
              </a:rPr>
            </a:br>
            <a:r>
              <a:rPr lang="ru-RU" sz="2000" dirty="0" smtClean="0">
                <a:solidFill>
                  <a:srgbClr val="FF0000"/>
                </a:solidFill>
                <a:effectLst/>
                <a:latin typeface="Times New Roman" pitchFamily="18" charset="0"/>
                <a:cs typeface="Times New Roman" pitchFamily="18" charset="0"/>
              </a:rPr>
              <a:t>3</a:t>
            </a:r>
            <a:r>
              <a:rPr lang="ru-RU" sz="2000" dirty="0">
                <a:solidFill>
                  <a:srgbClr val="FF0000"/>
                </a:solidFill>
                <a:effectLst/>
                <a:latin typeface="Times New Roman" pitchFamily="18" charset="0"/>
                <a:cs typeface="Times New Roman" pitchFamily="18" charset="0"/>
              </a:rPr>
              <a:t>. </a:t>
            </a:r>
            <a:r>
              <a:rPr lang="ru-RU" sz="2000" b="1" u="sng" dirty="0">
                <a:solidFill>
                  <a:srgbClr val="FF0000"/>
                </a:solidFill>
                <a:effectLst/>
                <a:latin typeface="Times New Roman" pitchFamily="18" charset="0"/>
                <a:cs typeface="Times New Roman" pitchFamily="18" charset="0"/>
              </a:rPr>
              <a:t>Введение в </a:t>
            </a:r>
            <a:r>
              <a:rPr lang="ru-RU" sz="2000" b="1" u="sng" dirty="0" smtClean="0">
                <a:solidFill>
                  <a:srgbClr val="FF0000"/>
                </a:solidFill>
                <a:effectLst/>
                <a:latin typeface="Times New Roman" pitchFamily="18" charset="0"/>
                <a:cs typeface="Times New Roman" pitchFamily="18" charset="0"/>
              </a:rPr>
              <a:t>игру</a:t>
            </a:r>
            <a:br>
              <a:rPr lang="ru-RU" sz="2000" b="1" u="sng" dirty="0" smtClean="0">
                <a:solidFill>
                  <a:srgbClr val="FF0000"/>
                </a:solidFill>
                <a:effectLst/>
                <a:latin typeface="Times New Roman" pitchFamily="18" charset="0"/>
                <a:cs typeface="Times New Roman" pitchFamily="18" charset="0"/>
              </a:rPr>
            </a:br>
            <a:r>
              <a:rPr lang="ru-RU" sz="2000" dirty="0">
                <a:solidFill>
                  <a:srgbClr val="000000"/>
                </a:solidFill>
                <a:effectLst/>
                <a:latin typeface="Times New Roman" pitchFamily="18" charset="0"/>
                <a:cs typeface="Times New Roman" pitchFamily="18" charset="0"/>
              </a:rPr>
              <a:t/>
            </a:r>
            <a:br>
              <a:rPr lang="ru-RU" sz="2000" dirty="0">
                <a:solidFill>
                  <a:srgbClr val="000000"/>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А) </a:t>
            </a:r>
            <a:r>
              <a:rPr lang="ru-RU" sz="2000" b="1" i="1" u="sng" dirty="0">
                <a:solidFill>
                  <a:schemeClr val="tx1"/>
                </a:solidFill>
                <a:effectLst/>
                <a:latin typeface="Times New Roman" pitchFamily="18" charset="0"/>
                <a:cs typeface="Times New Roman" pitchFamily="18" charset="0"/>
              </a:rPr>
              <a:t>Предложение игры </a:t>
            </a:r>
            <a:r>
              <a:rPr lang="ru-RU" sz="2000" b="1" i="1" u="sng" dirty="0" smtClean="0">
                <a:solidFill>
                  <a:schemeClr val="tx1"/>
                </a:solidFill>
                <a:effectLst/>
                <a:latin typeface="Times New Roman" pitchFamily="18" charset="0"/>
                <a:cs typeface="Times New Roman" pitchFamily="18" charset="0"/>
              </a:rPr>
              <a:t>учащимся.</a:t>
            </a:r>
            <a:r>
              <a:rPr lang="ru-RU" sz="2000" dirty="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Оно </a:t>
            </a:r>
            <a:r>
              <a:rPr lang="ru-RU" sz="2000" dirty="0">
                <a:solidFill>
                  <a:schemeClr val="tx1"/>
                </a:solidFill>
                <a:effectLst/>
                <a:latin typeface="Times New Roman" pitchFamily="18" charset="0"/>
                <a:cs typeface="Times New Roman" pitchFamily="18" charset="0"/>
              </a:rPr>
              <a:t>может быть обычным, а может начинаться с прочитанной или выдуманной истории, или с какой-то необычной формы предложения, активизирующей игровую деятельность</a:t>
            </a:r>
            <a:r>
              <a:rPr lang="ru-RU" sz="2000" dirty="0" smtClean="0">
                <a:solidFill>
                  <a:schemeClr val="tx1"/>
                </a:solidFill>
                <a:effectLst/>
                <a:latin typeface="Times New Roman" pitchFamily="18" charset="0"/>
                <a:cs typeface="Times New Roman" pitchFamily="18" charset="0"/>
              </a:rPr>
              <a:t>.</a:t>
            </a:r>
            <a:br>
              <a:rPr lang="ru-RU" sz="2000" dirty="0" smtClean="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Б) </a:t>
            </a:r>
            <a:r>
              <a:rPr lang="ru-RU" sz="2000" b="1" i="1" u="sng" dirty="0">
                <a:solidFill>
                  <a:schemeClr val="tx1"/>
                </a:solidFill>
                <a:effectLst/>
                <a:latin typeface="Times New Roman" pitchFamily="18" charset="0"/>
                <a:cs typeface="Times New Roman" pitchFamily="18" charset="0"/>
              </a:rPr>
              <a:t>Объяснение правил игры</a:t>
            </a:r>
            <a:r>
              <a:rPr lang="ru-RU" sz="2000" dirty="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формируется </a:t>
            </a:r>
            <a:r>
              <a:rPr lang="ru-RU" sz="2000" dirty="0">
                <a:solidFill>
                  <a:schemeClr val="tx1"/>
                </a:solidFill>
                <a:effectLst/>
                <a:latin typeface="Times New Roman" pitchFamily="18" charset="0"/>
                <a:cs typeface="Times New Roman" pitchFamily="18" charset="0"/>
              </a:rPr>
              <a:t>кратко и конкретно</a:t>
            </a:r>
            <a:r>
              <a:rPr lang="ru-RU" sz="2000" dirty="0" smtClean="0">
                <a:solidFill>
                  <a:schemeClr val="tx1"/>
                </a:solidFill>
                <a:effectLst/>
                <a:latin typeface="Times New Roman" pitchFamily="18" charset="0"/>
                <a:cs typeface="Times New Roman" pitchFamily="18" charset="0"/>
              </a:rPr>
              <a:t>.</a:t>
            </a:r>
            <a:br>
              <a:rPr lang="ru-RU" sz="2000" dirty="0" smtClean="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
            </a:r>
            <a:br>
              <a:rPr lang="ru-RU" sz="2000" dirty="0">
                <a:solidFill>
                  <a:schemeClr val="tx1"/>
                </a:solidFill>
                <a:effectLst/>
                <a:latin typeface="Times New Roman" pitchFamily="18" charset="0"/>
                <a:cs typeface="Times New Roman" pitchFamily="18" charset="0"/>
              </a:rPr>
            </a:br>
            <a:r>
              <a:rPr lang="ru-RU" sz="2000" dirty="0">
                <a:solidFill>
                  <a:schemeClr val="tx1"/>
                </a:solidFill>
                <a:effectLst/>
                <a:latin typeface="Times New Roman" pitchFamily="18" charset="0"/>
                <a:cs typeface="Times New Roman" pitchFamily="18" charset="0"/>
              </a:rPr>
              <a:t>В) </a:t>
            </a:r>
            <a:r>
              <a:rPr lang="ru-RU" sz="2000" b="1" i="1" u="sng" dirty="0">
                <a:solidFill>
                  <a:schemeClr val="tx1"/>
                </a:solidFill>
                <a:effectLst/>
                <a:latin typeface="Times New Roman" pitchFamily="18" charset="0"/>
                <a:cs typeface="Times New Roman" pitchFamily="18" charset="0"/>
              </a:rPr>
              <a:t>Выбор участников игры.</a:t>
            </a:r>
            <a:r>
              <a:rPr lang="ru-RU" sz="2000" dirty="0">
                <a:solidFill>
                  <a:schemeClr val="tx1"/>
                </a:solidFill>
                <a:effectLst/>
                <a:latin typeface="Times New Roman" pitchFamily="18" charset="0"/>
                <a:cs typeface="Times New Roman" pitchFamily="18" charset="0"/>
              </a:rPr>
              <a:t> Может играть вся группа, а может по желанию самих </a:t>
            </a:r>
            <a:r>
              <a:rPr lang="ru-RU" sz="2000" dirty="0" smtClean="0">
                <a:solidFill>
                  <a:schemeClr val="tx1"/>
                </a:solidFill>
                <a:effectLst/>
                <a:latin typeface="Times New Roman" pitchFamily="18" charset="0"/>
                <a:cs typeface="Times New Roman" pitchFamily="18" charset="0"/>
              </a:rPr>
              <a:t>учащихся, </a:t>
            </a:r>
            <a:r>
              <a:rPr lang="ru-RU" sz="2000" dirty="0">
                <a:solidFill>
                  <a:schemeClr val="tx1"/>
                </a:solidFill>
                <a:effectLst/>
                <a:latin typeface="Times New Roman" pitchFamily="18" charset="0"/>
                <a:cs typeface="Times New Roman" pitchFamily="18" charset="0"/>
              </a:rPr>
              <a:t>если в игре участвует небольшое количество (4, 6, 8 и т.п.). Кто-то может фиксировать ошибки, кто-то контролировать время и т.д.</a:t>
            </a:r>
            <a:br>
              <a:rPr lang="ru-RU" sz="2000" dirty="0">
                <a:solidFill>
                  <a:schemeClr val="tx1"/>
                </a:solidFill>
                <a:effectLst/>
                <a:latin typeface="Times New Roman" pitchFamily="18" charset="0"/>
                <a:cs typeface="Times New Roman" pitchFamily="18" charset="0"/>
              </a:rPr>
            </a:br>
            <a:r>
              <a:rPr lang="ru-RU" sz="2000" b="1" i="1" dirty="0">
                <a:solidFill>
                  <a:schemeClr val="accent6">
                    <a:lumMod val="75000"/>
                  </a:schemeClr>
                </a:solidFill>
                <a:effectLst/>
                <a:latin typeface="Times New Roman" pitchFamily="18" charset="0"/>
                <a:cs typeface="Times New Roman" pitchFamily="18" charset="0"/>
              </a:rPr>
              <a:t>Но важно включить каждого в активный познавательный процесс!</a:t>
            </a:r>
            <a:r>
              <a:rPr lang="ru-RU" sz="2000" b="1" dirty="0">
                <a:solidFill>
                  <a:schemeClr val="accent6">
                    <a:lumMod val="75000"/>
                  </a:schemeClr>
                </a:solidFill>
                <a:effectLst/>
                <a:latin typeface="Times New Roman" pitchFamily="18" charset="0"/>
                <a:cs typeface="Times New Roman" pitchFamily="18" charset="0"/>
              </a:rPr>
              <a:t/>
            </a:r>
            <a:br>
              <a:rPr lang="ru-RU" sz="2000" b="1" dirty="0">
                <a:solidFill>
                  <a:schemeClr val="accent6">
                    <a:lumMod val="75000"/>
                  </a:schemeClr>
                </a:solidFill>
                <a:effectLst/>
                <a:latin typeface="Times New Roman" pitchFamily="18" charset="0"/>
                <a:cs typeface="Times New Roman" pitchFamily="18" charset="0"/>
              </a:rPr>
            </a:br>
            <a:endParaRPr lang="ru-RU" sz="2000" b="1" dirty="0">
              <a:solidFill>
                <a:schemeClr val="accent6">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390739797"/>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71800" y="381000"/>
            <a:ext cx="5966520" cy="6079232"/>
          </a:xfrm>
        </p:spPr>
        <p:txBody>
          <a:bodyPr>
            <a:normAutofit fontScale="90000"/>
          </a:bodyPr>
          <a:lstStyle/>
          <a:p>
            <a:pPr indent="449580"/>
            <a:r>
              <a:rPr lang="ru-RU" sz="2700" dirty="0">
                <a:solidFill>
                  <a:srgbClr val="FF0000"/>
                </a:solidFill>
                <a:effectLst/>
                <a:latin typeface="Times New Roman" pitchFamily="18" charset="0"/>
                <a:cs typeface="Times New Roman" pitchFamily="18" charset="0"/>
              </a:rPr>
              <a:t>4. </a:t>
            </a:r>
            <a:r>
              <a:rPr lang="ru-RU" sz="2700" b="1" u="sng" dirty="0">
                <a:solidFill>
                  <a:srgbClr val="FF0000"/>
                </a:solidFill>
                <a:effectLst/>
                <a:latin typeface="Times New Roman" pitchFamily="18" charset="0"/>
                <a:cs typeface="Times New Roman" pitchFamily="18" charset="0"/>
              </a:rPr>
              <a:t>Ход </a:t>
            </a:r>
            <a:r>
              <a:rPr lang="ru-RU" sz="2700" b="1" u="sng" dirty="0" smtClean="0">
                <a:solidFill>
                  <a:srgbClr val="FF0000"/>
                </a:solidFill>
                <a:effectLst/>
                <a:latin typeface="Times New Roman" pitchFamily="18" charset="0"/>
                <a:cs typeface="Times New Roman" pitchFamily="18" charset="0"/>
              </a:rPr>
              <a:t>игры</a:t>
            </a:r>
            <a:br>
              <a:rPr lang="ru-RU" sz="2700" b="1" u="sng" dirty="0" smtClean="0">
                <a:solidFill>
                  <a:srgbClr val="FF0000"/>
                </a:solidFill>
                <a:effectLst/>
                <a:latin typeface="Times New Roman" pitchFamily="18" charset="0"/>
                <a:cs typeface="Times New Roman" pitchFamily="18" charset="0"/>
              </a:rPr>
            </a:br>
            <a:r>
              <a:rPr lang="ru-RU" sz="2700" dirty="0">
                <a:solidFill>
                  <a:srgbClr val="000000"/>
                </a:solidFill>
                <a:effectLst/>
                <a:latin typeface="Times New Roman" pitchFamily="18" charset="0"/>
                <a:cs typeface="Times New Roman" pitchFamily="18" charset="0"/>
              </a:rPr>
              <a:t/>
            </a:r>
            <a:br>
              <a:rPr lang="ru-RU" sz="2700" dirty="0">
                <a:solidFill>
                  <a:srgbClr val="000000"/>
                </a:solidFill>
                <a:effectLst/>
                <a:latin typeface="Times New Roman" pitchFamily="18" charset="0"/>
                <a:cs typeface="Times New Roman" pitchFamily="18" charset="0"/>
              </a:rPr>
            </a:br>
            <a:r>
              <a:rPr lang="ru-RU" sz="2700" dirty="0">
                <a:solidFill>
                  <a:srgbClr val="000000"/>
                </a:solidFill>
                <a:effectLst/>
                <a:latin typeface="Times New Roman" pitchFamily="18" charset="0"/>
                <a:cs typeface="Times New Roman" pitchFamily="18" charset="0"/>
              </a:rPr>
              <a:t>Несмотря на важность дидактического результата, при проведении игры необходимо понять, что методическое содержание </a:t>
            </a:r>
            <a:r>
              <a:rPr lang="ru-RU" sz="2700" dirty="0" smtClean="0">
                <a:solidFill>
                  <a:srgbClr val="000000"/>
                </a:solidFill>
                <a:effectLst/>
                <a:latin typeface="Times New Roman" pitchFamily="18" charset="0"/>
                <a:cs typeface="Times New Roman" pitchFamily="18" charset="0"/>
              </a:rPr>
              <a:t>- это </a:t>
            </a:r>
            <a:r>
              <a:rPr lang="ru-RU" sz="2700" dirty="0">
                <a:solidFill>
                  <a:srgbClr val="000000"/>
                </a:solidFill>
                <a:effectLst/>
                <a:latin typeface="Times New Roman" pitchFamily="18" charset="0"/>
                <a:cs typeface="Times New Roman" pitchFamily="18" charset="0"/>
              </a:rPr>
              <a:t>скрытая часть «айсберга», которая должна волновать преподавателя до начала игры. </a:t>
            </a:r>
            <a:r>
              <a:rPr lang="ru-RU" sz="2700" dirty="0" smtClean="0">
                <a:solidFill>
                  <a:srgbClr val="000000"/>
                </a:solidFill>
                <a:effectLst/>
                <a:latin typeface="Times New Roman" pitchFamily="18" charset="0"/>
                <a:cs typeface="Times New Roman" pitchFamily="18" charset="0"/>
              </a:rPr>
              <a:t/>
            </a:r>
            <a:br>
              <a:rPr lang="ru-RU" sz="2700" dirty="0" smtClean="0">
                <a:solidFill>
                  <a:srgbClr val="000000"/>
                </a:solidFill>
                <a:effectLst/>
                <a:latin typeface="Times New Roman" pitchFamily="18" charset="0"/>
                <a:cs typeface="Times New Roman" pitchFamily="18" charset="0"/>
              </a:rPr>
            </a:br>
            <a:r>
              <a:rPr lang="ru-RU" sz="2700" dirty="0">
                <a:solidFill>
                  <a:srgbClr val="000000"/>
                </a:solidFill>
                <a:effectLst/>
                <a:latin typeface="Times New Roman" pitchFamily="18" charset="0"/>
                <a:cs typeface="Times New Roman" pitchFamily="18" charset="0"/>
              </a:rPr>
              <a:t/>
            </a:r>
            <a:br>
              <a:rPr lang="ru-RU" sz="2700" dirty="0">
                <a:solidFill>
                  <a:srgbClr val="000000"/>
                </a:solidFill>
                <a:effectLst/>
                <a:latin typeface="Times New Roman" pitchFamily="18" charset="0"/>
                <a:cs typeface="Times New Roman" pitchFamily="18" charset="0"/>
              </a:rPr>
            </a:br>
            <a:r>
              <a:rPr lang="ru-RU" sz="2700" dirty="0" smtClean="0">
                <a:solidFill>
                  <a:srgbClr val="000000"/>
                </a:solidFill>
                <a:effectLst/>
                <a:latin typeface="Times New Roman" pitchFamily="18" charset="0"/>
                <a:cs typeface="Times New Roman" pitchFamily="18" charset="0"/>
              </a:rPr>
              <a:t>Как </a:t>
            </a:r>
            <a:r>
              <a:rPr lang="ru-RU" sz="2700" dirty="0">
                <a:solidFill>
                  <a:srgbClr val="000000"/>
                </a:solidFill>
                <a:effectLst/>
                <a:latin typeface="Times New Roman" pitchFamily="18" charset="0"/>
                <a:cs typeface="Times New Roman" pitchFamily="18" charset="0"/>
              </a:rPr>
              <a:t>только игра началась, главное - </a:t>
            </a:r>
            <a:r>
              <a:rPr lang="ru-RU" sz="2700" b="1" i="1" dirty="0">
                <a:solidFill>
                  <a:srgbClr val="000000"/>
                </a:solidFill>
                <a:effectLst/>
                <a:latin typeface="Times New Roman" pitchFamily="18" charset="0"/>
                <a:cs typeface="Times New Roman" pitchFamily="18" charset="0"/>
              </a:rPr>
              <a:t>игровое действо</a:t>
            </a:r>
            <a:r>
              <a:rPr lang="ru-RU" sz="2700" dirty="0">
                <a:solidFill>
                  <a:srgbClr val="000000"/>
                </a:solidFill>
                <a:effectLst/>
                <a:latin typeface="Times New Roman" pitchFamily="18" charset="0"/>
                <a:cs typeface="Times New Roman" pitchFamily="18" charset="0"/>
              </a:rPr>
              <a:t>. </a:t>
            </a:r>
            <a:r>
              <a:rPr lang="ru-RU" sz="2700" dirty="0" smtClean="0">
                <a:solidFill>
                  <a:srgbClr val="000000"/>
                </a:solidFill>
                <a:effectLst/>
                <a:latin typeface="Times New Roman" pitchFamily="18" charset="0"/>
                <a:cs typeface="Times New Roman" pitchFamily="18" charset="0"/>
              </a:rPr>
              <a:t/>
            </a:r>
            <a:br>
              <a:rPr lang="ru-RU" sz="2700" dirty="0" smtClean="0">
                <a:solidFill>
                  <a:srgbClr val="000000"/>
                </a:solidFill>
                <a:effectLst/>
                <a:latin typeface="Times New Roman" pitchFamily="18" charset="0"/>
                <a:cs typeface="Times New Roman" pitchFamily="18" charset="0"/>
              </a:rPr>
            </a:br>
            <a:r>
              <a:rPr lang="ru-RU" sz="2700" dirty="0" smtClean="0">
                <a:solidFill>
                  <a:srgbClr val="000000"/>
                </a:solidFill>
                <a:effectLst/>
                <a:latin typeface="Times New Roman" pitchFamily="18" charset="0"/>
                <a:cs typeface="Times New Roman" pitchFamily="18" charset="0"/>
              </a:rPr>
              <a:t>Чем </a:t>
            </a:r>
            <a:r>
              <a:rPr lang="ru-RU" sz="2700" dirty="0">
                <a:solidFill>
                  <a:srgbClr val="000000"/>
                </a:solidFill>
                <a:effectLst/>
                <a:latin typeface="Times New Roman" pitchFamily="18" charset="0"/>
                <a:cs typeface="Times New Roman" pitchFamily="18" charset="0"/>
              </a:rPr>
              <a:t>интереснее и занимательнее игра, тем больший </a:t>
            </a:r>
            <a:r>
              <a:rPr lang="ru-RU" sz="2700" dirty="0" smtClean="0">
                <a:solidFill>
                  <a:srgbClr val="000000"/>
                </a:solidFill>
                <a:effectLst/>
                <a:latin typeface="Times New Roman" pitchFamily="18" charset="0"/>
                <a:cs typeface="Times New Roman" pitchFamily="18" charset="0"/>
              </a:rPr>
              <a:t>результат может </a:t>
            </a:r>
            <a:r>
              <a:rPr lang="ru-RU" sz="2700" dirty="0">
                <a:solidFill>
                  <a:srgbClr val="000000"/>
                </a:solidFill>
                <a:effectLst/>
                <a:latin typeface="Times New Roman" pitchFamily="18" charset="0"/>
                <a:cs typeface="Times New Roman" pitchFamily="18" charset="0"/>
              </a:rPr>
              <a:t>быть </a:t>
            </a:r>
            <a:r>
              <a:rPr lang="ru-RU" sz="2700" dirty="0" smtClean="0">
                <a:solidFill>
                  <a:srgbClr val="000000"/>
                </a:solidFill>
                <a:effectLst/>
                <a:latin typeface="Times New Roman" pitchFamily="18" charset="0"/>
                <a:cs typeface="Times New Roman" pitchFamily="18" charset="0"/>
              </a:rPr>
              <a:t>достигнут</a:t>
            </a:r>
            <a:r>
              <a:rPr lang="ru-RU" dirty="0" smtClean="0">
                <a:solidFill>
                  <a:srgbClr val="000000"/>
                </a:solidFill>
                <a:effectLst/>
                <a:latin typeface="Times New Roman" pitchFamily="18" charset="0"/>
                <a:cs typeface="Times New Roman" pitchFamily="18" charset="0"/>
              </a:rPr>
              <a:t>.</a:t>
            </a:r>
            <a:r>
              <a:rPr lang="ru-RU" sz="2800" dirty="0">
                <a:solidFill>
                  <a:srgbClr val="000000"/>
                </a:solidFill>
                <a:effectLst/>
                <a:latin typeface="Times New Roman" pitchFamily="18" charset="0"/>
                <a:cs typeface="Times New Roman" pitchFamily="18" charset="0"/>
              </a:rPr>
              <a:t/>
            </a:r>
            <a:br>
              <a:rPr lang="ru-RU" sz="2800" dirty="0">
                <a:solidFill>
                  <a:srgbClr val="000000"/>
                </a:solidFill>
                <a:effectLst/>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4292663254"/>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19400" y="152400"/>
            <a:ext cx="6092952" cy="6440760"/>
          </a:xfrm>
        </p:spPr>
        <p:txBody>
          <a:bodyPr>
            <a:normAutofit fontScale="90000"/>
          </a:bodyPr>
          <a:lstStyle/>
          <a:p>
            <a:pPr indent="449580"/>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a:solidFill>
                  <a:srgbClr val="FF0000"/>
                </a:solidFill>
                <a:effectLst/>
                <a:latin typeface="Times New Roman" pitchFamily="18" charset="0"/>
                <a:cs typeface="Times New Roman" pitchFamily="18" charset="0"/>
              </a:rPr>
              <a:t/>
            </a:r>
            <a:br>
              <a:rPr lang="ru-RU" sz="2400" dirty="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r>
            <a:br>
              <a:rPr lang="ru-RU" sz="2400" dirty="0" smtClean="0">
                <a:solidFill>
                  <a:srgbClr val="FF0000"/>
                </a:solidFill>
                <a:effectLst/>
                <a:latin typeface="Times New Roman" pitchFamily="18" charset="0"/>
                <a:cs typeface="Times New Roman" pitchFamily="18" charset="0"/>
              </a:rPr>
            </a:br>
            <a:r>
              <a:rPr lang="ru-RU" sz="2400" dirty="0" smtClean="0">
                <a:solidFill>
                  <a:srgbClr val="FF0000"/>
                </a:solidFill>
                <a:effectLst/>
                <a:latin typeface="Times New Roman" pitchFamily="18" charset="0"/>
                <a:cs typeface="Times New Roman" pitchFamily="18" charset="0"/>
              </a:rPr>
              <a:t> </a:t>
            </a:r>
            <a:r>
              <a:rPr lang="ru-RU" sz="2700" dirty="0" smtClean="0">
                <a:solidFill>
                  <a:srgbClr val="FF0000"/>
                </a:solidFill>
                <a:effectLst/>
                <a:latin typeface="Times New Roman" pitchFamily="18" charset="0"/>
                <a:cs typeface="Times New Roman" pitchFamily="18" charset="0"/>
              </a:rPr>
              <a:t>5</a:t>
            </a:r>
            <a:r>
              <a:rPr lang="ru-RU" sz="2700" dirty="0">
                <a:solidFill>
                  <a:srgbClr val="FF0000"/>
                </a:solidFill>
                <a:effectLst/>
                <a:latin typeface="Times New Roman" pitchFamily="18" charset="0"/>
                <a:cs typeface="Times New Roman" pitchFamily="18" charset="0"/>
              </a:rPr>
              <a:t>. </a:t>
            </a:r>
            <a:r>
              <a:rPr lang="ru-RU" sz="2700" b="1" u="sng" dirty="0">
                <a:solidFill>
                  <a:srgbClr val="FF0000"/>
                </a:solidFill>
                <a:effectLst/>
                <a:latin typeface="Times New Roman" pitchFamily="18" charset="0"/>
                <a:cs typeface="Times New Roman" pitchFamily="18" charset="0"/>
              </a:rPr>
              <a:t>Подведение итогов (оценка и поощрение </a:t>
            </a:r>
            <a:r>
              <a:rPr lang="ru-RU" sz="2700" b="1" u="sng" dirty="0" smtClean="0">
                <a:solidFill>
                  <a:srgbClr val="FF0000"/>
                </a:solidFill>
                <a:effectLst/>
                <a:latin typeface="Times New Roman" pitchFamily="18" charset="0"/>
                <a:cs typeface="Times New Roman" pitchFamily="18" charset="0"/>
              </a:rPr>
              <a:t>учащихся)</a:t>
            </a:r>
            <a:br>
              <a:rPr lang="ru-RU" sz="2700" b="1" u="sng" dirty="0" smtClean="0">
                <a:solidFill>
                  <a:srgbClr val="FF0000"/>
                </a:solidFill>
                <a:effectLst/>
                <a:latin typeface="Times New Roman" pitchFamily="18" charset="0"/>
                <a:cs typeface="Times New Roman" pitchFamily="18" charset="0"/>
              </a:rPr>
            </a:br>
            <a:r>
              <a:rPr lang="ru-RU" sz="2700" dirty="0" smtClean="0">
                <a:solidFill>
                  <a:srgbClr val="000000"/>
                </a:solidFill>
                <a:effectLst/>
                <a:latin typeface="Times New Roman" pitchFamily="18" charset="0"/>
                <a:cs typeface="Times New Roman" pitchFamily="18" charset="0"/>
              </a:rPr>
              <a:t>Этот </a:t>
            </a:r>
            <a:r>
              <a:rPr lang="ru-RU" sz="2700" dirty="0">
                <a:solidFill>
                  <a:srgbClr val="000000"/>
                </a:solidFill>
                <a:effectLst/>
                <a:latin typeface="Times New Roman" pitchFamily="18" charset="0"/>
                <a:cs typeface="Times New Roman" pitchFamily="18" charset="0"/>
              </a:rPr>
              <a:t>этап включает в себя как дидактический результат (что нового </a:t>
            </a:r>
            <a:r>
              <a:rPr lang="ru-RU" sz="2700" dirty="0" smtClean="0">
                <a:solidFill>
                  <a:srgbClr val="000000"/>
                </a:solidFill>
                <a:effectLst/>
                <a:latin typeface="Times New Roman" pitchFamily="18" charset="0"/>
                <a:cs typeface="Times New Roman" pitchFamily="18" charset="0"/>
              </a:rPr>
              <a:t>учащиеся </a:t>
            </a:r>
            <a:r>
              <a:rPr lang="ru-RU" sz="2700" dirty="0">
                <a:solidFill>
                  <a:srgbClr val="000000"/>
                </a:solidFill>
                <a:effectLst/>
                <a:latin typeface="Times New Roman" pitchFamily="18" charset="0"/>
                <a:cs typeface="Times New Roman" pitchFamily="18" charset="0"/>
              </a:rPr>
              <a:t>узнали, как справились с заданием, чему научились), так и собственно игровой (кто оказался лучшим и что помогло ему достичь победы</a:t>
            </a:r>
            <a:r>
              <a:rPr lang="ru-RU" sz="2700" dirty="0" smtClean="0">
                <a:solidFill>
                  <a:srgbClr val="000000"/>
                </a:solidFill>
                <a:effectLst/>
                <a:latin typeface="Times New Roman" pitchFamily="18" charset="0"/>
                <a:cs typeface="Times New Roman" pitchFamily="18" charset="0"/>
              </a:rPr>
              <a:t>).</a:t>
            </a:r>
            <a:br>
              <a:rPr lang="ru-RU" sz="2700" dirty="0" smtClean="0">
                <a:solidFill>
                  <a:srgbClr val="000000"/>
                </a:solidFill>
                <a:effectLst/>
                <a:latin typeface="Times New Roman" pitchFamily="18" charset="0"/>
                <a:cs typeface="Times New Roman" pitchFamily="18" charset="0"/>
              </a:rPr>
            </a:br>
            <a:r>
              <a:rPr lang="ru-RU" sz="2700" dirty="0" smtClean="0">
                <a:solidFill>
                  <a:srgbClr val="FF0000"/>
                </a:solidFill>
                <a:effectLst/>
                <a:latin typeface="Times New Roman" pitchFamily="18" charset="0"/>
                <a:cs typeface="Times New Roman" pitchFamily="18" charset="0"/>
              </a:rPr>
              <a:t>6</a:t>
            </a:r>
            <a:r>
              <a:rPr lang="ru-RU" sz="2700" dirty="0">
                <a:solidFill>
                  <a:srgbClr val="FF0000"/>
                </a:solidFill>
                <a:effectLst/>
                <a:latin typeface="Times New Roman" pitchFamily="18" charset="0"/>
                <a:cs typeface="Times New Roman" pitchFamily="18" charset="0"/>
              </a:rPr>
              <a:t>. </a:t>
            </a:r>
            <a:r>
              <a:rPr lang="ru-RU" sz="2700" b="1" u="sng" dirty="0">
                <a:solidFill>
                  <a:srgbClr val="FF0000"/>
                </a:solidFill>
                <a:effectLst/>
                <a:latin typeface="Times New Roman" pitchFamily="18" charset="0"/>
                <a:cs typeface="Times New Roman" pitchFamily="18" charset="0"/>
              </a:rPr>
              <a:t>Анализ игры (обсуждение, анкетирование, оценка эмоционального состояния)</a:t>
            </a:r>
            <a:r>
              <a:rPr lang="ru-RU" sz="2700" dirty="0">
                <a:solidFill>
                  <a:srgbClr val="FF0000"/>
                </a:solidFill>
                <a:effectLst/>
                <a:latin typeface="Times New Roman" pitchFamily="18" charset="0"/>
                <a:cs typeface="Times New Roman" pitchFamily="18" charset="0"/>
              </a:rPr>
              <a:t> </a:t>
            </a:r>
            <a:r>
              <a:rPr lang="ru-RU" sz="2700" dirty="0">
                <a:solidFill>
                  <a:srgbClr val="000000"/>
                </a:solidFill>
                <a:effectLst/>
                <a:latin typeface="Times New Roman" pitchFamily="18" charset="0"/>
                <a:cs typeface="Times New Roman" pitchFamily="18" charset="0"/>
              </a:rPr>
              <a:t/>
            </a:r>
            <a:br>
              <a:rPr lang="ru-RU" sz="2700" dirty="0">
                <a:solidFill>
                  <a:srgbClr val="000000"/>
                </a:solidFill>
                <a:effectLst/>
                <a:latin typeface="Times New Roman" pitchFamily="18" charset="0"/>
                <a:cs typeface="Times New Roman" pitchFamily="18" charset="0"/>
              </a:rPr>
            </a:br>
            <a:r>
              <a:rPr lang="ru-RU" sz="2700" dirty="0">
                <a:solidFill>
                  <a:srgbClr val="000000"/>
                </a:solidFill>
                <a:effectLst/>
                <a:latin typeface="Times New Roman" pitchFamily="18" charset="0"/>
                <a:cs typeface="Times New Roman" pitchFamily="18" charset="0"/>
              </a:rPr>
              <a:t>Этот этап очень важен - он залог эффективной игровой деятельности, развития методического мастерства преподавателя. Хорошо бы провести обсуждение или анкетирование о прошедшей игре.</a:t>
            </a:r>
            <a:br>
              <a:rPr lang="ru-RU" sz="2700" dirty="0">
                <a:solidFill>
                  <a:srgbClr val="000000"/>
                </a:solidFill>
                <a:effectLst/>
                <a:latin typeface="Times New Roman" pitchFamily="18" charset="0"/>
                <a:cs typeface="Times New Roman" pitchFamily="18" charset="0"/>
              </a:rPr>
            </a:br>
            <a:r>
              <a:rPr lang="ru-RU" sz="2400" dirty="0">
                <a:solidFill>
                  <a:srgbClr val="000000"/>
                </a:solidFill>
                <a:effectLst/>
                <a:latin typeface="Times New Roman" pitchFamily="18" charset="0"/>
                <a:cs typeface="Times New Roman" pitchFamily="18" charset="0"/>
              </a:rPr>
              <a:t/>
            </a:r>
            <a:br>
              <a:rPr lang="ru-RU" sz="2400" dirty="0">
                <a:solidFill>
                  <a:srgbClr val="000000"/>
                </a:solidFill>
                <a:effectLst/>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4286395466"/>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0"/>
            <a:ext cx="6092952" cy="7389440"/>
          </a:xfrm>
        </p:spPr>
        <p:txBody>
          <a:bodyPr>
            <a:normAutofit/>
          </a:bodyPr>
          <a:lstStyle/>
          <a:p>
            <a:pPr lvl="0">
              <a:spcAft>
                <a:spcPts val="0"/>
              </a:spcAft>
              <a:tabLst>
                <a:tab pos="114300" algn="l"/>
                <a:tab pos="342900" algn="l"/>
              </a:tabLst>
            </a:pPr>
            <a:r>
              <a:rPr lang="ru-RU" sz="2800" b="1" dirty="0" smtClean="0">
                <a:solidFill>
                  <a:schemeClr val="tx1"/>
                </a:solidFill>
                <a:effectLst/>
                <a:latin typeface="Times New Roman"/>
                <a:ea typeface="Times New Roman"/>
              </a:rPr>
              <a:t>Тип занятия: </a:t>
            </a:r>
            <a:r>
              <a:rPr lang="ru-RU" sz="2800" dirty="0" smtClean="0">
                <a:solidFill>
                  <a:schemeClr val="tx1"/>
                </a:solidFill>
                <a:effectLst/>
                <a:latin typeface="Times New Roman"/>
                <a:ea typeface="Times New Roman"/>
              </a:rPr>
              <a:t>УРОК </a:t>
            </a:r>
            <a:r>
              <a:rPr lang="ru-RU" sz="2800" dirty="0">
                <a:solidFill>
                  <a:schemeClr val="tx1"/>
                </a:solidFill>
                <a:effectLst/>
                <a:latin typeface="Times New Roman"/>
                <a:ea typeface="Times New Roman"/>
              </a:rPr>
              <a:t>СИСТЕМАТИЗАЦИИ И ОБОБЩЕНИЯ </a:t>
            </a:r>
            <a:r>
              <a:rPr lang="ru-RU" sz="2800" dirty="0" smtClean="0">
                <a:solidFill>
                  <a:schemeClr val="tx1"/>
                </a:solidFill>
                <a:effectLst/>
                <a:latin typeface="Times New Roman"/>
                <a:ea typeface="Times New Roman"/>
              </a:rPr>
              <a:t>ЗНАНИЙ (дидактическая игра)</a:t>
            </a:r>
            <a:br>
              <a:rPr lang="ru-RU" sz="2800" dirty="0" smtClean="0">
                <a:solidFill>
                  <a:schemeClr val="tx1"/>
                </a:solidFill>
                <a:effectLst/>
                <a:latin typeface="Times New Roman"/>
                <a:ea typeface="Times New Roman"/>
              </a:rPr>
            </a:br>
            <a:r>
              <a:rPr lang="ru-RU" sz="2800" b="1" dirty="0" smtClean="0">
                <a:solidFill>
                  <a:schemeClr val="tx1"/>
                </a:solidFill>
                <a:effectLst/>
                <a:latin typeface="Times New Roman"/>
                <a:ea typeface="Times New Roman"/>
              </a:rPr>
              <a:t>Тема: </a:t>
            </a:r>
            <a:r>
              <a:rPr lang="ru-RU" sz="2800" dirty="0" smtClean="0">
                <a:solidFill>
                  <a:schemeClr val="tx1"/>
                </a:solidFill>
                <a:effectLst/>
                <a:latin typeface="Times New Roman"/>
                <a:ea typeface="Times New Roman"/>
              </a:rPr>
              <a:t>«Коммерческая служба организации»</a:t>
            </a:r>
            <a:br>
              <a:rPr lang="ru-RU" sz="2800" dirty="0" smtClean="0">
                <a:solidFill>
                  <a:schemeClr val="tx1"/>
                </a:solidFill>
                <a:effectLst/>
                <a:latin typeface="Times New Roman"/>
                <a:ea typeface="Times New Roman"/>
              </a:rPr>
            </a:br>
            <a:r>
              <a:rPr lang="ru-RU" sz="2800" b="1" dirty="0" smtClean="0">
                <a:solidFill>
                  <a:schemeClr val="tx1"/>
                </a:solidFill>
                <a:effectLst/>
                <a:latin typeface="Times New Roman"/>
                <a:ea typeface="Times New Roman"/>
              </a:rPr>
              <a:t>Дисциплина</a:t>
            </a:r>
            <a:r>
              <a:rPr lang="ru-RU" sz="2800" dirty="0" smtClean="0">
                <a:solidFill>
                  <a:schemeClr val="tx1"/>
                </a:solidFill>
                <a:effectLst/>
                <a:latin typeface="Times New Roman"/>
                <a:ea typeface="Times New Roman"/>
              </a:rPr>
              <a:t>: Обществознание.</a:t>
            </a:r>
            <a:br>
              <a:rPr lang="ru-RU" sz="2800" dirty="0" smtClean="0">
                <a:solidFill>
                  <a:schemeClr val="tx1"/>
                </a:solidFill>
                <a:effectLst/>
                <a:latin typeface="Times New Roman"/>
                <a:ea typeface="Times New Roman"/>
              </a:rPr>
            </a:br>
            <a:r>
              <a:rPr lang="ru-RU" sz="2800" dirty="0" smtClean="0">
                <a:solidFill>
                  <a:schemeClr val="tx1"/>
                </a:solidFill>
                <a:effectLst/>
                <a:latin typeface="Times New Roman"/>
                <a:ea typeface="Times New Roman"/>
              </a:rPr>
              <a:t/>
            </a:r>
            <a:br>
              <a:rPr lang="ru-RU" sz="2800" dirty="0" smtClean="0">
                <a:solidFill>
                  <a:schemeClr val="tx1"/>
                </a:solidFill>
                <a:effectLst/>
                <a:latin typeface="Times New Roman"/>
                <a:ea typeface="Times New Roman"/>
              </a:rPr>
            </a:br>
            <a:r>
              <a:rPr lang="ru-RU" sz="2800" dirty="0" smtClean="0">
                <a:solidFill>
                  <a:schemeClr val="tx1"/>
                </a:solidFill>
                <a:effectLst/>
                <a:latin typeface="Times New Roman"/>
                <a:ea typeface="Times New Roman"/>
              </a:rPr>
              <a:t/>
            </a:r>
            <a:br>
              <a:rPr lang="ru-RU" sz="2800" dirty="0" smtClean="0">
                <a:solidFill>
                  <a:schemeClr val="tx1"/>
                </a:solidFill>
                <a:effectLst/>
                <a:latin typeface="Times New Roman"/>
                <a:ea typeface="Times New Roman"/>
              </a:rPr>
            </a:br>
            <a:r>
              <a:rPr lang="ru-RU" sz="2800" spc="20" dirty="0" smtClean="0">
                <a:solidFill>
                  <a:schemeClr val="tx1"/>
                </a:solidFill>
                <a:effectLst/>
                <a:latin typeface="Times New Roman"/>
                <a:ea typeface="Times New Roman"/>
              </a:rPr>
              <a:t/>
            </a:r>
            <a:br>
              <a:rPr lang="ru-RU" sz="2800" spc="20" dirty="0" smtClean="0">
                <a:solidFill>
                  <a:schemeClr val="tx1"/>
                </a:solidFill>
                <a:effectLst/>
                <a:latin typeface="Times New Roman"/>
                <a:ea typeface="Times New Roman"/>
              </a:rPr>
            </a:br>
            <a:r>
              <a:rPr lang="ru-RU" sz="2800" dirty="0">
                <a:solidFill>
                  <a:schemeClr val="tx1"/>
                </a:solidFill>
                <a:effectLst/>
                <a:latin typeface="Times New Roman"/>
                <a:ea typeface="Times New Roman"/>
              </a:rPr>
              <a:t/>
            </a:r>
            <a:br>
              <a:rPr lang="ru-RU" sz="2800" dirty="0">
                <a:solidFill>
                  <a:schemeClr val="tx1"/>
                </a:solidFill>
                <a:effectLst/>
                <a:latin typeface="Times New Roman"/>
                <a:ea typeface="Times New Roman"/>
              </a:rPr>
            </a:br>
            <a:endParaRPr lang="ru-RU" sz="2800" dirty="0">
              <a:solidFill>
                <a:schemeClr val="tx1"/>
              </a:solidFill>
            </a:endParaRPr>
          </a:p>
        </p:txBody>
      </p:sp>
    </p:spTree>
    <p:extLst>
      <p:ext uri="{BB962C8B-B14F-4D97-AF65-F5344CB8AC3E}">
        <p14:creationId xmlns:p14="http://schemas.microsoft.com/office/powerpoint/2010/main" xmlns="" val="395619265"/>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228600"/>
            <a:ext cx="6092952" cy="5996136"/>
          </a:xfrm>
        </p:spPr>
        <p:txBody>
          <a:bodyPr>
            <a:normAutofit/>
          </a:bodyPr>
          <a:lstStyle/>
          <a:p>
            <a:pPr marL="179705" indent="450215">
              <a:spcAft>
                <a:spcPts val="0"/>
              </a:spcAft>
            </a:pPr>
            <a:r>
              <a:rPr lang="ru-RU" sz="2400" b="1" dirty="0" smtClean="0">
                <a:latin typeface="Times New Roman" pitchFamily="18" charset="0"/>
                <a:cs typeface="Times New Roman" pitchFamily="18" charset="0"/>
              </a:rPr>
              <a:t>Результат – освоение следующих компетенций: </a:t>
            </a:r>
            <a:br>
              <a:rPr lang="ru-RU" sz="2400" b="1" dirty="0" smtClean="0">
                <a:latin typeface="Times New Roman" pitchFamily="18" charset="0"/>
                <a:cs typeface="Times New Roman" pitchFamily="18" charset="0"/>
              </a:rPr>
            </a:br>
            <a:r>
              <a:rPr lang="ru-RU" sz="2400" b="1" dirty="0" smtClean="0">
                <a:solidFill>
                  <a:srgbClr val="FF0000"/>
                </a:solidFill>
                <a:effectLst/>
                <a:latin typeface="Times New Roman" pitchFamily="18" charset="0"/>
                <a:ea typeface="Times New Roman"/>
                <a:cs typeface="Times New Roman" pitchFamily="18" charset="0"/>
              </a:rPr>
              <a:t>1. </a:t>
            </a:r>
            <a:r>
              <a:rPr lang="ru-RU" sz="2400" dirty="0" smtClean="0">
                <a:effectLst/>
                <a:latin typeface="Times New Roman" pitchFamily="18" charset="0"/>
                <a:ea typeface="Times New Roman"/>
                <a:cs typeface="Times New Roman" pitchFamily="18" charset="0"/>
              </a:rPr>
              <a:t>Организовывать </a:t>
            </a:r>
            <a:r>
              <a:rPr lang="ru-RU" sz="2400" dirty="0">
                <a:effectLst/>
                <a:latin typeface="Times New Roman" pitchFamily="18" charset="0"/>
                <a:ea typeface="Times New Roman"/>
                <a:cs typeface="Times New Roman" pitchFamily="18" charset="0"/>
              </a:rPr>
              <a:t>собственную деятельность, выбирать типовые методы и способы выполнения профессиональных задач, оценивать их эффективность и качество.</a:t>
            </a:r>
            <a:br>
              <a:rPr lang="ru-RU" sz="2400" dirty="0">
                <a:effectLst/>
                <a:latin typeface="Times New Roman" pitchFamily="18" charset="0"/>
                <a:ea typeface="Times New Roman"/>
                <a:cs typeface="Times New Roman" pitchFamily="18" charset="0"/>
              </a:rPr>
            </a:br>
            <a:r>
              <a:rPr lang="ru-RU" sz="2400" b="1" dirty="0" smtClean="0">
                <a:solidFill>
                  <a:srgbClr val="FF0000"/>
                </a:solidFill>
                <a:effectLst/>
                <a:latin typeface="Times New Roman" pitchFamily="18" charset="0"/>
                <a:ea typeface="Times New Roman"/>
                <a:cs typeface="Times New Roman" pitchFamily="18" charset="0"/>
              </a:rPr>
              <a:t>2.</a:t>
            </a:r>
            <a:r>
              <a:rPr lang="en-US" sz="2400" dirty="0">
                <a:effectLst/>
                <a:latin typeface="Times New Roman" pitchFamily="18" charset="0"/>
                <a:ea typeface="Times New Roman"/>
                <a:cs typeface="Times New Roman" pitchFamily="18" charset="0"/>
              </a:rPr>
              <a:t> </a:t>
            </a:r>
            <a:r>
              <a:rPr lang="ru-RU" sz="2400" dirty="0">
                <a:effectLst/>
                <a:latin typeface="Times New Roman" pitchFamily="18" charset="0"/>
                <a:ea typeface="Times New Roman"/>
                <a:cs typeface="Times New Roman" pitchFamily="18" charset="0"/>
              </a:rPr>
              <a:t>Принимать решения в стандартных и нестандартных ситуациях и нести за них ответственность.</a:t>
            </a:r>
            <a:br>
              <a:rPr lang="ru-RU" sz="2400" dirty="0">
                <a:effectLst/>
                <a:latin typeface="Times New Roman" pitchFamily="18" charset="0"/>
                <a:ea typeface="Times New Roman"/>
                <a:cs typeface="Times New Roman" pitchFamily="18" charset="0"/>
              </a:rPr>
            </a:br>
            <a:r>
              <a:rPr lang="ru-RU" sz="2400" b="1" dirty="0" smtClean="0">
                <a:solidFill>
                  <a:srgbClr val="FF0000"/>
                </a:solidFill>
                <a:effectLst/>
                <a:latin typeface="Times New Roman" pitchFamily="18" charset="0"/>
                <a:ea typeface="Times New Roman"/>
                <a:cs typeface="Times New Roman" pitchFamily="18" charset="0"/>
              </a:rPr>
              <a:t>3.</a:t>
            </a:r>
            <a:r>
              <a:rPr lang="en-US" sz="2400" dirty="0" smtClean="0">
                <a:effectLst/>
                <a:latin typeface="Times New Roman" pitchFamily="18" charset="0"/>
                <a:ea typeface="Times New Roman"/>
                <a:cs typeface="Times New Roman" pitchFamily="18" charset="0"/>
              </a:rPr>
              <a:t> </a:t>
            </a:r>
            <a:r>
              <a:rPr lang="ru-RU" sz="2400" dirty="0" smtClean="0">
                <a:effectLst/>
                <a:latin typeface="Times New Roman" pitchFamily="18" charset="0"/>
                <a:ea typeface="Times New Roman"/>
                <a:cs typeface="Times New Roman" pitchFamily="18" charset="0"/>
              </a:rPr>
              <a:t>Осуществлять </a:t>
            </a:r>
            <a:r>
              <a:rPr lang="ru-RU" sz="2400" dirty="0">
                <a:effectLst/>
                <a:latin typeface="Times New Roman" pitchFamily="18" charset="0"/>
                <a:ea typeface="Times New Roman"/>
                <a:cs typeface="Times New Roman" pitchFamily="18" charset="0"/>
              </a:rPr>
              <a:t>поиск и использование информации, необходимой для эффективного выполнения профессиональных задач, профессионального и личностного развития.</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3290487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43200" y="228600"/>
            <a:ext cx="6321552" cy="6140152"/>
          </a:xfrm>
        </p:spPr>
        <p:txBody>
          <a:bodyPr>
            <a:normAutofit/>
          </a:bodyPr>
          <a:lstStyle/>
          <a:p>
            <a:pPr>
              <a:lnSpc>
                <a:spcPct val="150000"/>
              </a:lnSpc>
            </a:pPr>
            <a:r>
              <a:rPr lang="ru-RU" sz="2400" b="1" dirty="0">
                <a:solidFill>
                  <a:srgbClr val="FF0000"/>
                </a:solidFill>
                <a:effectLst/>
                <a:latin typeface="Times New Roman"/>
                <a:ea typeface="Times New Roman"/>
              </a:rPr>
              <a:t>Познавательная деятельность </a:t>
            </a:r>
            <a:r>
              <a:rPr lang="ru-RU" sz="2000" b="1" dirty="0">
                <a:solidFill>
                  <a:srgbClr val="000000"/>
                </a:solidFill>
                <a:effectLst/>
                <a:latin typeface="Times New Roman"/>
                <a:ea typeface="Times New Roman"/>
              </a:rPr>
              <a:t>- это единство чувственного восприятия, теоретического мышления и практической деятельности. </a:t>
            </a:r>
            <a:r>
              <a:rPr lang="ru-RU" sz="2000" b="1" dirty="0" smtClean="0">
                <a:solidFill>
                  <a:srgbClr val="000000"/>
                </a:solidFill>
                <a:effectLst/>
                <a:latin typeface="Times New Roman"/>
                <a:ea typeface="Times New Roman"/>
              </a:rPr>
              <a:t/>
            </a:r>
            <a:br>
              <a:rPr lang="ru-RU" sz="2000" b="1" dirty="0" smtClean="0">
                <a:solidFill>
                  <a:srgbClr val="000000"/>
                </a:solidFill>
                <a:effectLst/>
                <a:latin typeface="Times New Roman"/>
                <a:ea typeface="Times New Roman"/>
              </a:rPr>
            </a:br>
            <a:r>
              <a:rPr lang="ru-RU" sz="2000" b="1" dirty="0" smtClean="0">
                <a:solidFill>
                  <a:srgbClr val="000000"/>
                </a:solidFill>
                <a:effectLst/>
                <a:latin typeface="Times New Roman"/>
                <a:ea typeface="Times New Roman"/>
              </a:rPr>
              <a:t>Она </a:t>
            </a:r>
            <a:r>
              <a:rPr lang="ru-RU" sz="2000" b="1" dirty="0">
                <a:solidFill>
                  <a:srgbClr val="000000"/>
                </a:solidFill>
                <a:effectLst/>
                <a:latin typeface="Times New Roman"/>
                <a:ea typeface="Times New Roman"/>
              </a:rPr>
              <a:t>осуществляется на каждом жизненном шагу, </a:t>
            </a:r>
            <a:r>
              <a:rPr lang="ru-RU" sz="2000" b="1" dirty="0">
                <a:solidFill>
                  <a:schemeClr val="accent3">
                    <a:lumMod val="75000"/>
                  </a:schemeClr>
                </a:solidFill>
                <a:effectLst/>
                <a:latin typeface="Times New Roman"/>
                <a:ea typeface="Times New Roman"/>
              </a:rPr>
              <a:t>во всех видах деятельности и социальных взаимоотношений учащихся</a:t>
            </a:r>
            <a:r>
              <a:rPr lang="ru-RU" sz="2000" b="1" dirty="0">
                <a:solidFill>
                  <a:srgbClr val="FF0000"/>
                </a:solidFill>
                <a:effectLst/>
                <a:latin typeface="Times New Roman"/>
                <a:ea typeface="Times New Roman"/>
              </a:rPr>
              <a:t> </a:t>
            </a:r>
            <a:r>
              <a:rPr lang="ru-RU" sz="2000" b="1" dirty="0">
                <a:solidFill>
                  <a:srgbClr val="000000"/>
                </a:solidFill>
                <a:effectLst/>
                <a:latin typeface="Times New Roman"/>
                <a:ea typeface="Times New Roman"/>
              </a:rPr>
              <a:t>(производительный и общественно полезный труд, ценностно-ориентационная и художественно-эстетическая деятельность, общение), </a:t>
            </a:r>
            <a:r>
              <a:rPr lang="ru-RU" sz="2000" b="1" dirty="0" smtClean="0">
                <a:solidFill>
                  <a:srgbClr val="000000"/>
                </a:solidFill>
                <a:effectLst/>
                <a:latin typeface="Times New Roman"/>
                <a:ea typeface="Times New Roman"/>
              </a:rPr>
              <a:t/>
            </a:r>
            <a:br>
              <a:rPr lang="ru-RU" sz="2000" b="1" dirty="0" smtClean="0">
                <a:solidFill>
                  <a:srgbClr val="000000"/>
                </a:solidFill>
                <a:effectLst/>
                <a:latin typeface="Times New Roman"/>
                <a:ea typeface="Times New Roman"/>
              </a:rPr>
            </a:br>
            <a:r>
              <a:rPr lang="ru-RU" sz="2000" b="1" dirty="0" smtClean="0">
                <a:solidFill>
                  <a:srgbClr val="000000"/>
                </a:solidFill>
                <a:effectLst/>
                <a:latin typeface="Times New Roman"/>
                <a:ea typeface="Times New Roman"/>
              </a:rPr>
              <a:t>а </a:t>
            </a:r>
            <a:r>
              <a:rPr lang="ru-RU" sz="2000" b="1" dirty="0">
                <a:solidFill>
                  <a:srgbClr val="000000"/>
                </a:solidFill>
                <a:effectLst/>
                <a:latin typeface="Times New Roman"/>
                <a:ea typeface="Times New Roman"/>
              </a:rPr>
              <a:t>также путем </a:t>
            </a:r>
            <a:r>
              <a:rPr lang="ru-RU" sz="2000" b="1" dirty="0">
                <a:solidFill>
                  <a:schemeClr val="accent3">
                    <a:lumMod val="75000"/>
                  </a:schemeClr>
                </a:solidFill>
                <a:effectLst/>
                <a:latin typeface="Times New Roman"/>
                <a:ea typeface="Times New Roman"/>
              </a:rPr>
              <a:t>выполнения различных предметно-практических действий в учебном процессе</a:t>
            </a:r>
            <a:r>
              <a:rPr lang="ru-RU" sz="2000" b="1" dirty="0">
                <a:solidFill>
                  <a:srgbClr val="FF0000"/>
                </a:solidFill>
                <a:effectLst/>
                <a:latin typeface="Times New Roman"/>
                <a:ea typeface="Times New Roman"/>
              </a:rPr>
              <a:t> </a:t>
            </a:r>
            <a:r>
              <a:rPr lang="ru-RU" sz="2000" b="1" dirty="0">
                <a:solidFill>
                  <a:srgbClr val="000000"/>
                </a:solidFill>
                <a:effectLst/>
                <a:latin typeface="Times New Roman"/>
                <a:ea typeface="Times New Roman"/>
              </a:rPr>
              <a:t>(экспериментирование, конструирование, решение исследовательских задач и т.п.). </a:t>
            </a:r>
            <a:endParaRPr lang="ru-RU" sz="2000" b="1" dirty="0"/>
          </a:p>
        </p:txBody>
      </p:sp>
    </p:spTree>
    <p:extLst>
      <p:ext uri="{BB962C8B-B14F-4D97-AF65-F5344CB8AC3E}">
        <p14:creationId xmlns:p14="http://schemas.microsoft.com/office/powerpoint/2010/main" xmlns="" val="143945782"/>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457200"/>
            <a:ext cx="6092952" cy="6400800"/>
          </a:xfrm>
        </p:spPr>
        <p:txBody>
          <a:bodyPr>
            <a:normAutofit fontScale="90000"/>
          </a:bodyPr>
          <a:lstStyle/>
          <a:p>
            <a:pPr marL="179705" indent="450215">
              <a:spcAft>
                <a:spcPts val="0"/>
              </a:spcAft>
            </a:pPr>
            <a:r>
              <a:rPr lang="ru-RU" sz="2800" b="1" dirty="0" smtClean="0">
                <a:solidFill>
                  <a:srgbClr val="FF0000"/>
                </a:solidFill>
                <a:effectLst/>
                <a:latin typeface="Times New Roman" pitchFamily="18" charset="0"/>
                <a:ea typeface="Times New Roman"/>
                <a:cs typeface="Times New Roman" pitchFamily="18" charset="0"/>
              </a:rPr>
              <a:t>4.</a:t>
            </a:r>
            <a:r>
              <a:rPr lang="ru-RU" sz="2800" dirty="0">
                <a:effectLst/>
                <a:latin typeface="Times New Roman" pitchFamily="18" charset="0"/>
                <a:ea typeface="Times New Roman"/>
                <a:cs typeface="Times New Roman" pitchFamily="18" charset="0"/>
              </a:rPr>
              <a:t> Применять в коммерческой деятельности методы, средства и приемы менеджмента, делового и управленческого общения</a:t>
            </a:r>
            <a:r>
              <a:rPr lang="ru-RU" sz="2800" dirty="0" smtClean="0">
                <a:effectLst/>
                <a:latin typeface="Times New Roman" pitchFamily="18" charset="0"/>
                <a:ea typeface="Times New Roman"/>
                <a:cs typeface="Times New Roman" pitchFamily="18" charset="0"/>
              </a:rPr>
              <a:t>.</a:t>
            </a:r>
            <a:br>
              <a:rPr lang="ru-RU" sz="2800" dirty="0" smtClean="0">
                <a:effectLst/>
                <a:latin typeface="Times New Roman" pitchFamily="18" charset="0"/>
                <a:ea typeface="Times New Roman"/>
                <a:cs typeface="Times New Roman" pitchFamily="18" charset="0"/>
              </a:rPr>
            </a:br>
            <a:r>
              <a:rPr lang="ru-RU" sz="2800" dirty="0">
                <a:effectLst/>
                <a:latin typeface="Times New Roman" pitchFamily="18" charset="0"/>
                <a:ea typeface="Times New Roman"/>
                <a:cs typeface="Times New Roman" pitchFamily="18" charset="0"/>
              </a:rPr>
              <a:t/>
            </a:r>
            <a:br>
              <a:rPr lang="ru-RU" sz="2800" dirty="0">
                <a:effectLst/>
                <a:latin typeface="Times New Roman" pitchFamily="18" charset="0"/>
                <a:ea typeface="Times New Roman"/>
                <a:cs typeface="Times New Roman" pitchFamily="18" charset="0"/>
              </a:rPr>
            </a:br>
            <a:r>
              <a:rPr lang="ru-RU" sz="2800" b="1" dirty="0" smtClean="0">
                <a:solidFill>
                  <a:srgbClr val="FF0000"/>
                </a:solidFill>
                <a:effectLst/>
                <a:latin typeface="Times New Roman" pitchFamily="18" charset="0"/>
                <a:ea typeface="Times New Roman"/>
                <a:cs typeface="Times New Roman" pitchFamily="18" charset="0"/>
              </a:rPr>
              <a:t>5.</a:t>
            </a:r>
            <a:r>
              <a:rPr lang="ru-RU" sz="2800" dirty="0">
                <a:effectLst/>
                <a:latin typeface="Times New Roman" pitchFamily="18" charset="0"/>
                <a:ea typeface="Times New Roman"/>
                <a:cs typeface="Times New Roman" pitchFamily="18" charset="0"/>
              </a:rPr>
              <a:t> Применять в практических ситуациях экономические методы, рассчитывать микроэкономические показатели, анализировать их, а также  рынки ресурсов</a:t>
            </a:r>
            <a:r>
              <a:rPr lang="ru-RU" sz="2800" dirty="0" smtClean="0">
                <a:effectLst/>
                <a:latin typeface="Times New Roman" pitchFamily="18" charset="0"/>
                <a:ea typeface="Times New Roman"/>
                <a:cs typeface="Times New Roman" pitchFamily="18" charset="0"/>
              </a:rPr>
              <a:t>.</a:t>
            </a:r>
            <a:br>
              <a:rPr lang="ru-RU" sz="2800" dirty="0" smtClean="0">
                <a:effectLst/>
                <a:latin typeface="Times New Roman" pitchFamily="18" charset="0"/>
                <a:ea typeface="Times New Roman"/>
                <a:cs typeface="Times New Roman" pitchFamily="18" charset="0"/>
              </a:rPr>
            </a:br>
            <a:r>
              <a:rPr lang="ru-RU" sz="2800" dirty="0" smtClean="0">
                <a:effectLst/>
                <a:latin typeface="Times New Roman" pitchFamily="18" charset="0"/>
                <a:ea typeface="Times New Roman"/>
                <a:cs typeface="Times New Roman" pitchFamily="18" charset="0"/>
              </a:rPr>
              <a:t/>
            </a:r>
            <a:br>
              <a:rPr lang="ru-RU" sz="2800" dirty="0" smtClean="0">
                <a:effectLst/>
                <a:latin typeface="Times New Roman" pitchFamily="18" charset="0"/>
                <a:ea typeface="Times New Roman"/>
                <a:cs typeface="Times New Roman" pitchFamily="18" charset="0"/>
              </a:rPr>
            </a:br>
            <a:r>
              <a:rPr lang="ru-RU" sz="2800" b="1" dirty="0" smtClean="0">
                <a:solidFill>
                  <a:srgbClr val="FF0000"/>
                </a:solidFill>
                <a:effectLst/>
                <a:latin typeface="Times New Roman"/>
                <a:ea typeface="Times New Roman"/>
                <a:cs typeface="Wingdings"/>
              </a:rPr>
              <a:t>6.</a:t>
            </a:r>
            <a:r>
              <a:rPr lang="ru-RU" sz="2800" dirty="0">
                <a:effectLst/>
                <a:latin typeface="Times New Roman"/>
                <a:ea typeface="Times New Roman"/>
                <a:cs typeface="Wingdings"/>
              </a:rPr>
              <a:t> Выявлять потребности, виды спроса и соответствующие им типы маркетинга для обеспечения целей организации, формировать спрос и стимулировать сбыт товаров.</a:t>
            </a:r>
            <a:r>
              <a:rPr lang="ru-RU" sz="2400" dirty="0">
                <a:effectLst/>
                <a:latin typeface="Arial"/>
                <a:ea typeface="Times New Roman"/>
                <a:cs typeface="Wingdings"/>
              </a:rPr>
              <a:t/>
            </a:r>
            <a:br>
              <a:rPr lang="ru-RU" sz="2400" dirty="0">
                <a:effectLst/>
                <a:latin typeface="Arial"/>
                <a:ea typeface="Times New Roman"/>
                <a:cs typeface="Wingdings"/>
              </a:rPr>
            </a:br>
            <a:r>
              <a:rPr lang="ru-RU" sz="2800" dirty="0">
                <a:effectLst/>
                <a:latin typeface="Times New Roman" pitchFamily="18" charset="0"/>
                <a:ea typeface="Times New Roman"/>
                <a:cs typeface="Times New Roman" pitchFamily="18" charset="0"/>
              </a:rPr>
              <a:t/>
            </a:r>
            <a:br>
              <a:rPr lang="ru-RU" sz="2800" dirty="0">
                <a:effectLst/>
                <a:latin typeface="Times New Roman" pitchFamily="18" charset="0"/>
                <a:ea typeface="Times New Roman"/>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2269823518"/>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0800" y="457200"/>
            <a:ext cx="6397752" cy="5924128"/>
          </a:xfrm>
        </p:spPr>
        <p:txBody>
          <a:bodyPr/>
          <a:lstStyle/>
          <a:p>
            <a:r>
              <a:rPr lang="ru-RU" sz="2500" b="1" dirty="0">
                <a:solidFill>
                  <a:prstClr val="black"/>
                </a:solidFill>
                <a:effectLst/>
                <a:latin typeface="Times New Roman"/>
                <a:ea typeface="Times New Roman"/>
              </a:rPr>
              <a:t>Цель: </a:t>
            </a:r>
            <a:r>
              <a:rPr lang="ru-RU" sz="2500" dirty="0">
                <a:solidFill>
                  <a:prstClr val="black"/>
                </a:solidFill>
                <a:effectLst/>
                <a:latin typeface="Times New Roman"/>
                <a:ea typeface="Times New Roman"/>
              </a:rPr>
              <a:t>Закрепить теоретические знания о структуре, назначении и задачах коммерческой службы на промышленном предприятии. Обозначить роль каждого сотрудника в успешной деятельности организации</a:t>
            </a:r>
            <a:r>
              <a:rPr lang="ru-RU" sz="2500" dirty="0" smtClean="0">
                <a:solidFill>
                  <a:prstClr val="black"/>
                </a:solidFill>
                <a:effectLst/>
                <a:latin typeface="Times New Roman"/>
                <a:ea typeface="Times New Roman"/>
              </a:rPr>
              <a:t>.</a:t>
            </a:r>
            <a:br>
              <a:rPr lang="ru-RU" sz="2500" dirty="0" smtClean="0">
                <a:solidFill>
                  <a:prstClr val="black"/>
                </a:solidFill>
                <a:effectLst/>
                <a:latin typeface="Times New Roman"/>
                <a:ea typeface="Times New Roman"/>
              </a:rPr>
            </a:br>
            <a:r>
              <a:rPr lang="ru-RU" sz="2500" dirty="0" smtClean="0">
                <a:solidFill>
                  <a:prstClr val="black"/>
                </a:solidFill>
                <a:effectLst/>
                <a:latin typeface="Times New Roman"/>
                <a:ea typeface="Times New Roman"/>
              </a:rPr>
              <a:t> </a:t>
            </a:r>
            <a:r>
              <a:rPr lang="ru-RU" sz="2500" dirty="0">
                <a:solidFill>
                  <a:prstClr val="black"/>
                </a:solidFill>
                <a:effectLst/>
                <a:latin typeface="Times New Roman"/>
                <a:ea typeface="Times New Roman"/>
              </a:rPr>
              <a:t/>
            </a:r>
            <a:br>
              <a:rPr lang="ru-RU" sz="2500" dirty="0">
                <a:solidFill>
                  <a:prstClr val="black"/>
                </a:solidFill>
                <a:effectLst/>
                <a:latin typeface="Times New Roman"/>
                <a:ea typeface="Times New Roman"/>
              </a:rPr>
            </a:br>
            <a:r>
              <a:rPr lang="ru-RU" sz="2500" b="1" dirty="0" smtClean="0">
                <a:solidFill>
                  <a:prstClr val="black"/>
                </a:solidFill>
                <a:effectLst/>
                <a:latin typeface="Times New Roman"/>
                <a:ea typeface="Times New Roman"/>
              </a:rPr>
              <a:t>Этапы </a:t>
            </a:r>
            <a:r>
              <a:rPr lang="ru-RU" sz="2500" b="1" dirty="0">
                <a:solidFill>
                  <a:prstClr val="black"/>
                </a:solidFill>
                <a:effectLst/>
                <a:latin typeface="Times New Roman"/>
                <a:ea typeface="Times New Roman"/>
              </a:rPr>
              <a:t>занятия:</a:t>
            </a:r>
            <a:r>
              <a:rPr lang="ru-RU" sz="2500" dirty="0">
                <a:solidFill>
                  <a:prstClr val="black"/>
                </a:solidFill>
                <a:effectLst/>
                <a:latin typeface="Times New Roman"/>
                <a:ea typeface="Times New Roman"/>
              </a:rPr>
              <a:t/>
            </a:r>
            <a:br>
              <a:rPr lang="ru-RU" sz="2500" dirty="0">
                <a:solidFill>
                  <a:prstClr val="black"/>
                </a:solidFill>
                <a:effectLst/>
                <a:latin typeface="Times New Roman"/>
                <a:ea typeface="Times New Roman"/>
              </a:rPr>
            </a:br>
            <a:r>
              <a:rPr lang="ru-RU" sz="2500" b="1" dirty="0">
                <a:solidFill>
                  <a:prstClr val="black"/>
                </a:solidFill>
                <a:effectLst/>
                <a:latin typeface="Times New Roman"/>
                <a:ea typeface="Times New Roman"/>
              </a:rPr>
              <a:t>1. </a:t>
            </a:r>
            <a:r>
              <a:rPr lang="ru-RU" sz="2500" u="sng" spc="35" dirty="0">
                <a:solidFill>
                  <a:srgbClr val="000000"/>
                </a:solidFill>
                <a:effectLst/>
                <a:latin typeface="Times New Roman"/>
                <a:ea typeface="Times New Roman"/>
              </a:rPr>
              <a:t>Введение в учебную деятельность</a:t>
            </a:r>
            <a:br>
              <a:rPr lang="ru-RU" sz="2500" u="sng" spc="35" dirty="0">
                <a:solidFill>
                  <a:srgbClr val="000000"/>
                </a:solidFill>
                <a:effectLst/>
                <a:latin typeface="Times New Roman"/>
                <a:ea typeface="Times New Roman"/>
              </a:rPr>
            </a:br>
            <a:r>
              <a:rPr lang="ru-RU" sz="2500" spc="20" dirty="0">
                <a:solidFill>
                  <a:prstClr val="black"/>
                </a:solidFill>
                <a:effectLst/>
                <a:latin typeface="Times New Roman"/>
                <a:ea typeface="Times New Roman"/>
              </a:rPr>
              <a:t>Обоснование значения темы и цели урока.</a:t>
            </a:r>
            <a:br>
              <a:rPr lang="ru-RU" sz="2500" spc="20" dirty="0">
                <a:solidFill>
                  <a:prstClr val="black"/>
                </a:solidFill>
                <a:effectLst/>
                <a:latin typeface="Times New Roman"/>
                <a:ea typeface="Times New Roman"/>
              </a:rPr>
            </a:br>
            <a:r>
              <a:rPr lang="ru-RU" sz="2500" spc="20" dirty="0">
                <a:solidFill>
                  <a:prstClr val="black"/>
                </a:solidFill>
                <a:effectLst/>
                <a:latin typeface="Times New Roman"/>
                <a:ea typeface="Times New Roman"/>
              </a:rPr>
              <a:t>Вводный инструктаж к игре.</a:t>
            </a:r>
            <a:br>
              <a:rPr lang="ru-RU" sz="2500" spc="20" dirty="0">
                <a:solidFill>
                  <a:prstClr val="black"/>
                </a:solidFill>
                <a:effectLst/>
                <a:latin typeface="Times New Roman"/>
                <a:ea typeface="Times New Roman"/>
              </a:rPr>
            </a:br>
            <a:endParaRPr lang="ru-RU" dirty="0"/>
          </a:p>
        </p:txBody>
      </p:sp>
    </p:spTree>
    <p:extLst>
      <p:ext uri="{BB962C8B-B14F-4D97-AF65-F5344CB8AC3E}">
        <p14:creationId xmlns:p14="http://schemas.microsoft.com/office/powerpoint/2010/main" xmlns="" val="1702862156"/>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457200"/>
            <a:ext cx="6321552" cy="6212160"/>
          </a:xfrm>
        </p:spPr>
        <p:txBody>
          <a:bodyPr>
            <a:normAutofit fontScale="90000"/>
          </a:bodyPr>
          <a:lstStyle/>
          <a:p>
            <a:r>
              <a:rPr lang="ru-RU" sz="2500" b="1" dirty="0">
                <a:solidFill>
                  <a:prstClr val="black"/>
                </a:solidFill>
                <a:effectLst/>
                <a:latin typeface="Times New Roman"/>
                <a:ea typeface="Times New Roman"/>
              </a:rPr>
              <a:t>2. </a:t>
            </a:r>
            <a:r>
              <a:rPr lang="ru-RU" sz="2800" u="sng" spc="15" dirty="0">
                <a:solidFill>
                  <a:srgbClr val="000000"/>
                </a:solidFill>
                <a:effectLst/>
                <a:latin typeface="Times New Roman"/>
                <a:ea typeface="Times New Roman"/>
              </a:rPr>
              <a:t>Создание учебной </a:t>
            </a:r>
            <a:r>
              <a:rPr lang="ru-RU" sz="2800" u="sng" spc="15" dirty="0" smtClean="0">
                <a:solidFill>
                  <a:srgbClr val="000000"/>
                </a:solidFill>
                <a:effectLst/>
                <a:latin typeface="Times New Roman"/>
                <a:ea typeface="Times New Roman"/>
              </a:rPr>
              <a:t>ситуации</a:t>
            </a:r>
            <a:br>
              <a:rPr lang="ru-RU" sz="2800" u="sng" spc="15" dirty="0" smtClean="0">
                <a:solidFill>
                  <a:srgbClr val="000000"/>
                </a:solidFill>
                <a:effectLst/>
                <a:latin typeface="Times New Roman"/>
                <a:ea typeface="Times New Roman"/>
              </a:rPr>
            </a:br>
            <a:r>
              <a:rPr lang="ru-RU" sz="2500" spc="35" dirty="0" smtClean="0">
                <a:solidFill>
                  <a:prstClr val="black"/>
                </a:solidFill>
                <a:effectLst/>
                <a:latin typeface="Times New Roman"/>
                <a:ea typeface="Times New Roman"/>
              </a:rPr>
              <a:t>Получение </a:t>
            </a:r>
            <a:r>
              <a:rPr lang="ru-RU" sz="2500" spc="35" dirty="0">
                <a:solidFill>
                  <a:prstClr val="black"/>
                </a:solidFill>
                <a:effectLst/>
                <a:latin typeface="Times New Roman"/>
                <a:ea typeface="Times New Roman"/>
              </a:rPr>
              <a:t>новых знаний путем постановки и </a:t>
            </a:r>
            <a:r>
              <a:rPr lang="ru-RU" sz="2500" spc="20" dirty="0">
                <a:solidFill>
                  <a:prstClr val="black"/>
                </a:solidFill>
                <a:effectLst/>
                <a:latin typeface="Times New Roman"/>
                <a:ea typeface="Times New Roman"/>
              </a:rPr>
              <a:t>решения проблем, основанных на обобщении и систематизации имеющихся знаний</a:t>
            </a:r>
            <a:r>
              <a:rPr lang="ru-RU" sz="2500" spc="20" dirty="0" smtClean="0">
                <a:solidFill>
                  <a:prstClr val="black"/>
                </a:solidFill>
                <a:effectLst/>
                <a:latin typeface="Times New Roman"/>
                <a:ea typeface="Times New Roman"/>
              </a:rPr>
              <a:t>.</a:t>
            </a:r>
            <a:br>
              <a:rPr lang="ru-RU" sz="2500" spc="20" dirty="0" smtClean="0">
                <a:solidFill>
                  <a:prstClr val="black"/>
                </a:solidFill>
                <a:effectLst/>
                <a:latin typeface="Times New Roman"/>
                <a:ea typeface="Times New Roman"/>
              </a:rPr>
            </a:br>
            <a:r>
              <a:rPr lang="ru-RU" sz="2500" spc="20" dirty="0" smtClean="0">
                <a:solidFill>
                  <a:prstClr val="black"/>
                </a:solidFill>
                <a:effectLst/>
                <a:latin typeface="Times New Roman"/>
                <a:ea typeface="Times New Roman"/>
              </a:rPr>
              <a:t/>
            </a:r>
            <a:br>
              <a:rPr lang="ru-RU" sz="2500" spc="20" dirty="0" smtClean="0">
                <a:solidFill>
                  <a:prstClr val="black"/>
                </a:solidFill>
                <a:effectLst/>
                <a:latin typeface="Times New Roman"/>
                <a:ea typeface="Times New Roman"/>
              </a:rPr>
            </a:br>
            <a:r>
              <a:rPr lang="ru-RU" sz="2500" spc="20" dirty="0" smtClean="0">
                <a:solidFill>
                  <a:prstClr val="black"/>
                </a:solidFill>
                <a:effectLst/>
                <a:latin typeface="Times New Roman"/>
                <a:ea typeface="Times New Roman"/>
              </a:rPr>
              <a:t>Из числа учеников определяется генеральный директор компании по производству овощных консервов. Он назначает руководителя коммерческой службы и её сотрудников. Каждый в команде после подготовки должен озвучить свои должностные обязанности, пути взаимодействия с другими службами, с партнёрами и конкурентами.</a:t>
            </a:r>
            <a:br>
              <a:rPr lang="ru-RU" sz="2500" spc="20" dirty="0" smtClean="0">
                <a:solidFill>
                  <a:prstClr val="black"/>
                </a:solidFill>
                <a:effectLst/>
                <a:latin typeface="Times New Roman"/>
                <a:ea typeface="Times New Roman"/>
              </a:rPr>
            </a:br>
            <a:r>
              <a:rPr lang="ru-RU" sz="2500" spc="20" dirty="0" smtClean="0">
                <a:solidFill>
                  <a:prstClr val="black"/>
                </a:solidFill>
                <a:effectLst/>
                <a:latin typeface="Times New Roman"/>
                <a:ea typeface="Times New Roman"/>
              </a:rPr>
              <a:t>В свою очередь, директор компании совместно с заместителями, определяет стратегию развития бизнеса.</a:t>
            </a:r>
            <a:r>
              <a:rPr lang="ru-RU" sz="2500" spc="20" dirty="0">
                <a:solidFill>
                  <a:prstClr val="black"/>
                </a:solidFill>
                <a:effectLst/>
                <a:latin typeface="Times New Roman"/>
                <a:ea typeface="Times New Roman"/>
              </a:rPr>
              <a:t/>
            </a:r>
            <a:br>
              <a:rPr lang="ru-RU" sz="2500" spc="20" dirty="0">
                <a:solidFill>
                  <a:prstClr val="black"/>
                </a:solidFill>
                <a:effectLst/>
                <a:latin typeface="Times New Roman"/>
                <a:ea typeface="Times New Roman"/>
              </a:rPr>
            </a:br>
            <a:endParaRPr lang="ru-RU" dirty="0"/>
          </a:p>
        </p:txBody>
      </p:sp>
    </p:spTree>
    <p:extLst>
      <p:ext uri="{BB962C8B-B14F-4D97-AF65-F5344CB8AC3E}">
        <p14:creationId xmlns:p14="http://schemas.microsoft.com/office/powerpoint/2010/main" xmlns="" val="1457093066"/>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30017"/>
            <a:ext cx="6321552" cy="4752528"/>
          </a:xfrm>
        </p:spPr>
        <p:txBody>
          <a:bodyPr>
            <a:normAutofit/>
          </a:bodyPr>
          <a:lstStyle/>
          <a:p>
            <a:pPr marL="323850" indent="-86360">
              <a:spcAft>
                <a:spcPts val="0"/>
              </a:spcAft>
              <a:tabLst>
                <a:tab pos="475615" algn="l"/>
              </a:tabLst>
            </a:pPr>
            <a:r>
              <a:rPr lang="ru-RU" sz="2400" u="sng" spc="20" dirty="0" smtClean="0">
                <a:solidFill>
                  <a:srgbClr val="000000"/>
                </a:solidFill>
                <a:effectLst/>
                <a:latin typeface="Times New Roman"/>
                <a:ea typeface="Times New Roman"/>
              </a:rPr>
              <a:t>3. Обеспечение </a:t>
            </a:r>
            <a:r>
              <a:rPr lang="ru-RU" sz="2400" u="sng" spc="20" dirty="0">
                <a:solidFill>
                  <a:srgbClr val="000000"/>
                </a:solidFill>
                <a:effectLst/>
                <a:latin typeface="Times New Roman"/>
                <a:ea typeface="Times New Roman"/>
              </a:rPr>
              <a:t>учебной </a:t>
            </a:r>
            <a:r>
              <a:rPr lang="ru-RU" sz="2400" u="sng" spc="20" dirty="0" smtClean="0">
                <a:solidFill>
                  <a:srgbClr val="000000"/>
                </a:solidFill>
                <a:effectLst/>
                <a:latin typeface="Times New Roman"/>
                <a:ea typeface="Times New Roman"/>
              </a:rPr>
              <a:t>рефлексии</a:t>
            </a:r>
            <a:br>
              <a:rPr lang="ru-RU" sz="2400" u="sng" spc="20" dirty="0" smtClean="0">
                <a:solidFill>
                  <a:srgbClr val="000000"/>
                </a:solidFill>
                <a:effectLst/>
                <a:latin typeface="Times New Roman"/>
                <a:ea typeface="Times New Roman"/>
              </a:rPr>
            </a:br>
            <a:r>
              <a:rPr lang="ru-RU" sz="2400" u="sng" spc="20" dirty="0" smtClean="0">
                <a:solidFill>
                  <a:srgbClr val="000000"/>
                </a:solidFill>
                <a:effectLst/>
                <a:latin typeface="Times New Roman"/>
                <a:ea typeface="Times New Roman"/>
              </a:rPr>
              <a:t/>
            </a:r>
            <a:br>
              <a:rPr lang="ru-RU" sz="2400" u="sng" spc="20" dirty="0" smtClean="0">
                <a:solidFill>
                  <a:srgbClr val="000000"/>
                </a:solidFill>
                <a:effectLst/>
                <a:latin typeface="Times New Roman"/>
                <a:ea typeface="Times New Roman"/>
              </a:rPr>
            </a:br>
            <a:r>
              <a:rPr lang="ru-RU" sz="2400" spc="20" dirty="0" smtClean="0">
                <a:solidFill>
                  <a:srgbClr val="000000"/>
                </a:solidFill>
                <a:effectLst/>
                <a:latin typeface="Times New Roman"/>
                <a:ea typeface="Times New Roman"/>
              </a:rPr>
              <a:t>Итогом всей работы должен стать план стратегического развития предприятия, где будут определены направления деятельности, ассортимент продукции, выделена роль каждого сотрудника, хозяйственные связи, материально-техническое обеспечение производственного процесса и т.д.</a:t>
            </a:r>
            <a:br>
              <a:rPr lang="ru-RU" sz="2400" spc="20" dirty="0" smtClean="0">
                <a:solidFill>
                  <a:srgbClr val="000000"/>
                </a:solidFill>
                <a:effectLst/>
                <a:latin typeface="Times New Roman"/>
                <a:ea typeface="Times New Roman"/>
              </a:rPr>
            </a:br>
            <a:r>
              <a:rPr lang="ru-RU" sz="2400" dirty="0">
                <a:effectLst/>
                <a:latin typeface="Times New Roman"/>
                <a:ea typeface="Times New Roman"/>
              </a:rPr>
              <a:t/>
            </a:r>
            <a:br>
              <a:rPr lang="ru-RU" sz="2400" dirty="0">
                <a:effectLst/>
                <a:latin typeface="Times New Roman"/>
                <a:ea typeface="Times New Roman"/>
              </a:rPr>
            </a:br>
            <a:endParaRPr lang="ru-RU" sz="2400"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95600" y="3876877"/>
            <a:ext cx="1890464" cy="14178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09864" y="4806929"/>
            <a:ext cx="2381820" cy="18858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85885" y="3876877"/>
            <a:ext cx="2258115" cy="13267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69070210"/>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99792" y="0"/>
            <a:ext cx="6288760" cy="4869160"/>
          </a:xfrm>
        </p:spPr>
        <p:txBody>
          <a:bodyPr>
            <a:normAutofit/>
          </a:bodyPr>
          <a:lstStyle/>
          <a:p>
            <a:pPr marL="271145">
              <a:spcBef>
                <a:spcPts val="50"/>
              </a:spcBef>
              <a:spcAft>
                <a:spcPts val="0"/>
              </a:spcAft>
              <a:tabLst>
                <a:tab pos="463550" algn="l"/>
              </a:tabLst>
            </a:pPr>
            <a:r>
              <a:rPr lang="ru-RU" sz="2400" dirty="0" smtClean="0">
                <a:solidFill>
                  <a:srgbClr val="000000"/>
                </a:solidFill>
                <a:effectLst/>
                <a:latin typeface="Times New Roman"/>
                <a:ea typeface="Times New Roman"/>
              </a:rPr>
              <a:t>-немаловажным на этом этапе занятия является именно </a:t>
            </a:r>
            <a:r>
              <a:rPr lang="ru-RU" sz="2400" b="1" spc="10" dirty="0" smtClean="0">
                <a:solidFill>
                  <a:srgbClr val="FF0000"/>
                </a:solidFill>
                <a:effectLst/>
                <a:latin typeface="Times New Roman"/>
                <a:ea typeface="Times New Roman"/>
              </a:rPr>
              <a:t>самоанализ</a:t>
            </a:r>
            <a:r>
              <a:rPr lang="ru-RU" sz="2400" spc="10" dirty="0" smtClean="0">
                <a:solidFill>
                  <a:srgbClr val="000000"/>
                </a:solidFill>
                <a:effectLst/>
                <a:latin typeface="Times New Roman"/>
                <a:ea typeface="Times New Roman"/>
              </a:rPr>
              <a:t> работы учащихся, когда учащиеся, подводя итог своей деятельности на занятии,  </a:t>
            </a:r>
            <a:r>
              <a:rPr lang="ru-RU" sz="2400" spc="10" dirty="0">
                <a:solidFill>
                  <a:srgbClr val="000000"/>
                </a:solidFill>
                <a:effectLst/>
                <a:latin typeface="Times New Roman"/>
                <a:ea typeface="Times New Roman"/>
              </a:rPr>
              <a:t>должны понять </a:t>
            </a:r>
            <a:r>
              <a:rPr lang="ru-RU" sz="2400" spc="10" dirty="0" smtClean="0">
                <a:solidFill>
                  <a:srgbClr val="000000"/>
                </a:solidFill>
                <a:effectLst/>
                <a:latin typeface="Times New Roman"/>
                <a:ea typeface="Times New Roman"/>
              </a:rPr>
              <a:t>значимость успеха предприятия и причины </a:t>
            </a:r>
            <a:r>
              <a:rPr lang="ru-RU" sz="2400" spc="10" dirty="0">
                <a:solidFill>
                  <a:srgbClr val="000000"/>
                </a:solidFill>
                <a:effectLst/>
                <a:latin typeface="Times New Roman"/>
                <a:ea typeface="Times New Roman"/>
              </a:rPr>
              <a:t>ошибок </a:t>
            </a:r>
            <a:r>
              <a:rPr lang="ru-RU" sz="2400" spc="10" dirty="0" smtClean="0">
                <a:solidFill>
                  <a:srgbClr val="000000"/>
                </a:solidFill>
                <a:effectLst/>
                <a:latin typeface="Times New Roman"/>
                <a:ea typeface="Times New Roman"/>
              </a:rPr>
              <a:t>(и </a:t>
            </a:r>
            <a:r>
              <a:rPr lang="ru-RU" sz="2400" spc="10" dirty="0">
                <a:solidFill>
                  <a:srgbClr val="000000"/>
                </a:solidFill>
                <a:effectLst/>
                <a:latin typeface="Times New Roman"/>
                <a:ea typeface="Times New Roman"/>
              </a:rPr>
              <a:t>по возможности </a:t>
            </a:r>
            <a:r>
              <a:rPr lang="ru-RU" sz="2400" dirty="0">
                <a:solidFill>
                  <a:srgbClr val="000000"/>
                </a:solidFill>
                <a:effectLst/>
                <a:latin typeface="Times New Roman"/>
                <a:ea typeface="Times New Roman"/>
              </a:rPr>
              <a:t>их </a:t>
            </a:r>
            <a:r>
              <a:rPr lang="ru-RU" sz="2400" dirty="0" smtClean="0">
                <a:solidFill>
                  <a:srgbClr val="000000"/>
                </a:solidFill>
                <a:effectLst/>
                <a:latin typeface="Times New Roman"/>
                <a:ea typeface="Times New Roman"/>
              </a:rPr>
              <a:t>устранить).</a:t>
            </a:r>
            <a:br>
              <a:rPr lang="ru-RU" sz="2400" dirty="0" smtClean="0">
                <a:solidFill>
                  <a:srgbClr val="000000"/>
                </a:solidFill>
                <a:effectLst/>
                <a:latin typeface="Times New Roman"/>
                <a:ea typeface="Times New Roman"/>
              </a:rPr>
            </a:br>
            <a:r>
              <a:rPr lang="ru-RU" sz="2400" b="1" dirty="0" smtClean="0">
                <a:solidFill>
                  <a:srgbClr val="FF0000"/>
                </a:solidFill>
                <a:effectLst/>
                <a:latin typeface="Times New Roman"/>
                <a:ea typeface="Times New Roman"/>
              </a:rPr>
              <a:t>Главное здесь – быть командой, прислушиваться к мнению других, выдвигать креативные идеи ведения бизнеса, работать на результат.</a:t>
            </a:r>
            <a:endParaRPr lang="ru-RU" sz="2400" b="1" dirty="0">
              <a:solidFill>
                <a:srgbClr val="FF0000"/>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06184" y="4800600"/>
            <a:ext cx="2183904" cy="16396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0" y="5385602"/>
            <a:ext cx="1381953" cy="13593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14344" y="4648200"/>
            <a:ext cx="1760622" cy="16212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1736130"/>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59608" y="-228600"/>
            <a:ext cx="6172200" cy="6552728"/>
          </a:xfrm>
        </p:spPr>
        <p:txBody>
          <a:bodyPr>
            <a:noAutofit/>
          </a:bodyPr>
          <a:lstStyle/>
          <a:p>
            <a:pPr marL="18415">
              <a:spcBef>
                <a:spcPts val="1465"/>
              </a:spcBef>
              <a:spcAft>
                <a:spcPts val="0"/>
              </a:spcAft>
            </a:pPr>
            <a:r>
              <a:rPr lang="ru-RU" sz="2800" u="sng" spc="30" dirty="0" smtClean="0">
                <a:solidFill>
                  <a:schemeClr val="tx1"/>
                </a:solidFill>
                <a:effectLst/>
                <a:latin typeface="Times New Roman" pitchFamily="18" charset="0"/>
                <a:ea typeface="Times New Roman"/>
                <a:cs typeface="Times New Roman" pitchFamily="18" charset="0"/>
              </a:rPr>
              <a:t>4. Обеспечение </a:t>
            </a:r>
            <a:r>
              <a:rPr lang="ru-RU" sz="2800" u="sng" spc="30" dirty="0">
                <a:solidFill>
                  <a:schemeClr val="tx1"/>
                </a:solidFill>
                <a:effectLst/>
                <a:latin typeface="Times New Roman" pitchFamily="18" charset="0"/>
                <a:ea typeface="Times New Roman"/>
                <a:cs typeface="Times New Roman" pitchFamily="18" charset="0"/>
              </a:rPr>
              <a:t>контроля за деятельностью учащихся</a:t>
            </a:r>
            <a:r>
              <a:rPr lang="ru-RU" sz="2800" dirty="0">
                <a:solidFill>
                  <a:schemeClr val="tx1"/>
                </a:solidFill>
                <a:effectLst/>
                <a:latin typeface="Times New Roman" pitchFamily="18" charset="0"/>
                <a:ea typeface="Times New Roman"/>
                <a:cs typeface="Times New Roman" pitchFamily="18" charset="0"/>
              </a:rPr>
              <a:t/>
            </a:r>
            <a:br>
              <a:rPr lang="ru-RU" sz="2800" dirty="0">
                <a:solidFill>
                  <a:schemeClr val="tx1"/>
                </a:solidFill>
                <a:effectLst/>
                <a:latin typeface="Times New Roman" pitchFamily="18" charset="0"/>
                <a:ea typeface="Times New Roman"/>
                <a:cs typeface="Times New Roman" pitchFamily="18" charset="0"/>
              </a:rPr>
            </a:br>
            <a:r>
              <a:rPr lang="ru-RU" sz="2800" dirty="0" smtClean="0">
                <a:solidFill>
                  <a:schemeClr val="tx1"/>
                </a:solidFill>
                <a:effectLst/>
                <a:latin typeface="Times New Roman" pitchFamily="18" charset="0"/>
                <a:ea typeface="Times New Roman"/>
                <a:cs typeface="Times New Roman" pitchFamily="18" charset="0"/>
              </a:rPr>
              <a:t/>
            </a:r>
            <a:br>
              <a:rPr lang="ru-RU" sz="2800" dirty="0" smtClean="0">
                <a:solidFill>
                  <a:schemeClr val="tx1"/>
                </a:solidFill>
                <a:effectLst/>
                <a:latin typeface="Times New Roman" pitchFamily="18" charset="0"/>
                <a:ea typeface="Times New Roman"/>
                <a:cs typeface="Times New Roman" pitchFamily="18" charset="0"/>
              </a:rPr>
            </a:br>
            <a:r>
              <a:rPr lang="ru-RU" sz="2800" dirty="0" smtClean="0">
                <a:solidFill>
                  <a:schemeClr val="tx1"/>
                </a:solidFill>
                <a:effectLst/>
                <a:latin typeface="Times New Roman" pitchFamily="18" charset="0"/>
                <a:ea typeface="Times New Roman"/>
                <a:cs typeface="Times New Roman" pitchFamily="18" charset="0"/>
              </a:rPr>
              <a:t>Преподаватель здесь выступает в роли эксперта и консультанта, направляя деятельность учащихся.</a:t>
            </a:r>
            <a:br>
              <a:rPr lang="ru-RU" sz="2800" dirty="0" smtClean="0">
                <a:solidFill>
                  <a:schemeClr val="tx1"/>
                </a:solidFill>
                <a:effectLst/>
                <a:latin typeface="Times New Roman" pitchFamily="18" charset="0"/>
                <a:ea typeface="Times New Roman"/>
                <a:cs typeface="Times New Roman" pitchFamily="18" charset="0"/>
              </a:rPr>
            </a:br>
            <a:r>
              <a:rPr lang="ru-RU" sz="2800" dirty="0">
                <a:solidFill>
                  <a:schemeClr val="tx1"/>
                </a:solidFill>
                <a:effectLst/>
                <a:latin typeface="Times New Roman" pitchFamily="18" charset="0"/>
                <a:ea typeface="Times New Roman"/>
                <a:cs typeface="Times New Roman" pitchFamily="18" charset="0"/>
              </a:rPr>
              <a:t>Контроль складывается из нескольких шагов</a:t>
            </a:r>
            <a:r>
              <a:rPr lang="ru-RU" sz="2800" dirty="0" smtClean="0">
                <a:solidFill>
                  <a:schemeClr val="tx1"/>
                </a:solidFill>
                <a:effectLst/>
                <a:latin typeface="Times New Roman" pitchFamily="18" charset="0"/>
                <a:ea typeface="Times New Roman"/>
                <a:cs typeface="Times New Roman" pitchFamily="18" charset="0"/>
              </a:rPr>
              <a:t>:</a:t>
            </a:r>
            <a:br>
              <a:rPr lang="ru-RU" sz="2800" dirty="0" smtClean="0">
                <a:solidFill>
                  <a:schemeClr val="tx1"/>
                </a:solidFill>
                <a:effectLst/>
                <a:latin typeface="Times New Roman" pitchFamily="18" charset="0"/>
                <a:ea typeface="Times New Roman"/>
                <a:cs typeface="Times New Roman" pitchFamily="18" charset="0"/>
              </a:rPr>
            </a:br>
            <a:r>
              <a:rPr lang="ru-RU" sz="2800" dirty="0" smtClean="0">
                <a:solidFill>
                  <a:schemeClr val="tx1"/>
                </a:solidFill>
                <a:effectLst/>
                <a:latin typeface="Times New Roman" pitchFamily="18" charset="0"/>
                <a:ea typeface="Times New Roman"/>
                <a:cs typeface="Times New Roman" pitchFamily="18" charset="0"/>
              </a:rPr>
              <a:t>- Выявить </a:t>
            </a:r>
            <a:r>
              <a:rPr lang="ru-RU" sz="2800" dirty="0">
                <a:solidFill>
                  <a:schemeClr val="tx1"/>
                </a:solidFill>
                <a:effectLst/>
                <a:latin typeface="Times New Roman" pitchFamily="18" charset="0"/>
                <a:ea typeface="Times New Roman"/>
                <a:cs typeface="Times New Roman" pitchFamily="18" charset="0"/>
              </a:rPr>
              <a:t>то, что усвоено учащимися, опознать </a:t>
            </a:r>
            <a:r>
              <a:rPr lang="ru-RU" sz="2800" dirty="0" smtClean="0">
                <a:solidFill>
                  <a:schemeClr val="tx1"/>
                </a:solidFill>
                <a:effectLst/>
                <a:latin typeface="Times New Roman" pitchFamily="18" charset="0"/>
                <a:ea typeface="Times New Roman"/>
                <a:cs typeface="Times New Roman" pitchFamily="18" charset="0"/>
              </a:rPr>
              <a:t>это, обосновать своё решение</a:t>
            </a:r>
            <a:r>
              <a:rPr lang="ru-RU" sz="2800" dirty="0">
                <a:solidFill>
                  <a:schemeClr val="tx1"/>
                </a:solidFill>
                <a:effectLst/>
                <a:latin typeface="Times New Roman" pitchFamily="18" charset="0"/>
                <a:ea typeface="Times New Roman"/>
                <a:cs typeface="Times New Roman" pitchFamily="18" charset="0"/>
              </a:rPr>
              <a:t/>
            </a:r>
            <a:br>
              <a:rPr lang="ru-RU" sz="2800" dirty="0">
                <a:solidFill>
                  <a:schemeClr val="tx1"/>
                </a:solidFill>
                <a:effectLst/>
                <a:latin typeface="Times New Roman" pitchFamily="18" charset="0"/>
                <a:ea typeface="Times New Roman"/>
                <a:cs typeface="Times New Roman" pitchFamily="18" charset="0"/>
              </a:rPr>
            </a:br>
            <a:r>
              <a:rPr lang="ru-RU" sz="2800" dirty="0" smtClean="0">
                <a:solidFill>
                  <a:schemeClr val="tx1"/>
                </a:solidFill>
                <a:effectLst/>
                <a:latin typeface="Times New Roman" pitchFamily="18" charset="0"/>
                <a:ea typeface="Times New Roman"/>
                <a:cs typeface="Times New Roman" pitchFamily="18" charset="0"/>
              </a:rPr>
              <a:t>- Измерить </a:t>
            </a:r>
            <a:r>
              <a:rPr lang="ru-RU" sz="2800" dirty="0">
                <a:solidFill>
                  <a:schemeClr val="tx1"/>
                </a:solidFill>
                <a:effectLst/>
                <a:latin typeface="Times New Roman" pitchFamily="18" charset="0"/>
                <a:ea typeface="Times New Roman"/>
                <a:cs typeface="Times New Roman" pitchFamily="18" charset="0"/>
              </a:rPr>
              <a:t>усвоенное (по уровням усвоения, по </a:t>
            </a:r>
            <a:r>
              <a:rPr lang="ru-RU" sz="2800" dirty="0" smtClean="0">
                <a:solidFill>
                  <a:schemeClr val="tx1"/>
                </a:solidFill>
                <a:effectLst/>
                <a:latin typeface="Times New Roman" pitchFamily="18" charset="0"/>
                <a:ea typeface="Times New Roman"/>
                <a:cs typeface="Times New Roman" pitchFamily="18" charset="0"/>
              </a:rPr>
              <a:t>осознанности действий, </a:t>
            </a:r>
            <a:r>
              <a:rPr lang="ru-RU" sz="2800" dirty="0">
                <a:solidFill>
                  <a:schemeClr val="tx1"/>
                </a:solidFill>
                <a:effectLst/>
                <a:latin typeface="Times New Roman" pitchFamily="18" charset="0"/>
                <a:ea typeface="Times New Roman"/>
                <a:cs typeface="Times New Roman" pitchFamily="18" charset="0"/>
              </a:rPr>
              <a:t>по </a:t>
            </a:r>
            <a:r>
              <a:rPr lang="ru-RU" sz="2800" dirty="0" smtClean="0">
                <a:solidFill>
                  <a:schemeClr val="tx1"/>
                </a:solidFill>
                <a:effectLst/>
                <a:latin typeface="Times New Roman" pitchFamily="18" charset="0"/>
                <a:ea typeface="Times New Roman"/>
                <a:cs typeface="Times New Roman" pitchFamily="18" charset="0"/>
              </a:rPr>
              <a:t>полноте работы, </a:t>
            </a:r>
            <a:r>
              <a:rPr lang="ru-RU" sz="2800" dirty="0">
                <a:solidFill>
                  <a:schemeClr val="tx1"/>
                </a:solidFill>
                <a:effectLst/>
                <a:latin typeface="Times New Roman" pitchFamily="18" charset="0"/>
                <a:ea typeface="Times New Roman"/>
                <a:cs typeface="Times New Roman" pitchFamily="18" charset="0"/>
              </a:rPr>
              <a:t>и т.д.)</a:t>
            </a:r>
            <a:endParaRPr lang="ru-RU"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04193142"/>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4224" y="-228600"/>
            <a:ext cx="6553200" cy="7272808"/>
          </a:xfrm>
        </p:spPr>
        <p:txBody>
          <a:bodyPr>
            <a:normAutofit fontScale="90000"/>
          </a:bodyPr>
          <a:lstStyle/>
          <a:p>
            <a:pPr indent="450215" algn="ctr">
              <a:spcAft>
                <a:spcPts val="0"/>
              </a:spcAft>
            </a:pPr>
            <a:r>
              <a:rPr lang="ru-RU" sz="2800" b="1" kern="1800" dirty="0" smtClean="0">
                <a:solidFill>
                  <a:srgbClr val="FF0000"/>
                </a:solidFill>
                <a:effectLst/>
                <a:latin typeface="Times New Roman"/>
                <a:ea typeface="Times New Roman"/>
              </a:rPr>
              <a:t>Выводы</a:t>
            </a:r>
            <a:br>
              <a:rPr lang="ru-RU" sz="2800" b="1" kern="1800" dirty="0" smtClean="0">
                <a:solidFill>
                  <a:srgbClr val="FF0000"/>
                </a:solidFill>
                <a:effectLst/>
                <a:latin typeface="Times New Roman"/>
                <a:ea typeface="Times New Roman"/>
              </a:rPr>
            </a:br>
            <a:r>
              <a:rPr lang="ru-RU" sz="2800" dirty="0" smtClean="0">
                <a:solidFill>
                  <a:schemeClr val="tx1"/>
                </a:solidFill>
                <a:effectLst/>
                <a:latin typeface="Times New Roman"/>
                <a:ea typeface="Times New Roman"/>
              </a:rPr>
              <a:t>Прочность </a:t>
            </a:r>
            <a:r>
              <a:rPr lang="ru-RU" sz="2800" dirty="0">
                <a:solidFill>
                  <a:schemeClr val="tx1"/>
                </a:solidFill>
                <a:effectLst/>
                <a:latin typeface="Times New Roman"/>
                <a:ea typeface="Times New Roman"/>
              </a:rPr>
              <a:t>и действенность результатов обучения, усвоение знаний и умений учащимися будет успешным, если они совершают полный цикл познавательных действий, состоящий из восприятия изучаемого материала, его осмысления, запоминания и применения на практике</a:t>
            </a:r>
            <a:r>
              <a:rPr lang="ru-RU" sz="2800" dirty="0" smtClean="0">
                <a:solidFill>
                  <a:schemeClr val="tx1"/>
                </a:solidFill>
                <a:effectLst/>
                <a:latin typeface="Times New Roman"/>
                <a:ea typeface="Times New Roman"/>
              </a:rPr>
              <a:t>. </a:t>
            </a:r>
            <a:br>
              <a:rPr lang="ru-RU" sz="2800" dirty="0" smtClean="0">
                <a:solidFill>
                  <a:schemeClr val="tx1"/>
                </a:solidFill>
                <a:effectLst/>
                <a:latin typeface="Times New Roman"/>
                <a:ea typeface="Times New Roman"/>
              </a:rPr>
            </a:br>
            <a:r>
              <a:rPr lang="ru-RU" sz="2800" kern="1800" dirty="0" smtClean="0">
                <a:solidFill>
                  <a:schemeClr val="tx1"/>
                </a:solidFill>
                <a:effectLst/>
                <a:latin typeface="Times New Roman"/>
                <a:ea typeface="Times New Roman"/>
              </a:rPr>
              <a:t>Активизация </a:t>
            </a:r>
            <a:r>
              <a:rPr lang="ru-RU" sz="2800" kern="1800" dirty="0">
                <a:solidFill>
                  <a:schemeClr val="tx1"/>
                </a:solidFill>
                <a:effectLst/>
                <a:latin typeface="Times New Roman"/>
                <a:ea typeface="Times New Roman"/>
              </a:rPr>
              <a:t>учебного процесса предполагает участие всех учащихся в процессе обучения, который должен быть мотивированным и достаточно интересным. </a:t>
            </a:r>
            <a:r>
              <a:rPr lang="ru-RU" sz="2400" dirty="0">
                <a:solidFill>
                  <a:schemeClr val="tx1"/>
                </a:solidFill>
                <a:effectLst/>
                <a:latin typeface="Times New Roman"/>
                <a:ea typeface="Times New Roman"/>
              </a:rPr>
              <a:t/>
            </a:r>
            <a:br>
              <a:rPr lang="ru-RU" sz="2400" dirty="0">
                <a:solidFill>
                  <a:schemeClr val="tx1"/>
                </a:solidFill>
                <a:effectLst/>
                <a:latin typeface="Times New Roman"/>
                <a:ea typeface="Times New Roman"/>
              </a:rPr>
            </a:br>
            <a:r>
              <a:rPr lang="ru-RU" sz="2800" kern="1800" dirty="0">
                <a:solidFill>
                  <a:schemeClr val="tx1"/>
                </a:solidFill>
                <a:effectLst/>
                <a:latin typeface="Times New Roman"/>
                <a:ea typeface="Times New Roman"/>
              </a:rPr>
              <a:t>Активные методы обучения позволяют усилить процесс понимания, усвоения и творческого применения знаний при решении </a:t>
            </a:r>
            <a:r>
              <a:rPr lang="ru-RU" sz="2800" kern="1800" dirty="0" smtClean="0">
                <a:solidFill>
                  <a:schemeClr val="tx1"/>
                </a:solidFill>
                <a:effectLst/>
                <a:latin typeface="Times New Roman"/>
                <a:ea typeface="Times New Roman"/>
              </a:rPr>
              <a:t>профессиональных </a:t>
            </a:r>
            <a:r>
              <a:rPr lang="ru-RU" sz="2800" kern="1800" dirty="0">
                <a:solidFill>
                  <a:schemeClr val="tx1"/>
                </a:solidFill>
                <a:effectLst/>
                <a:latin typeface="Times New Roman"/>
                <a:ea typeface="Times New Roman"/>
              </a:rPr>
              <a:t>задач. </a:t>
            </a:r>
            <a:r>
              <a:rPr lang="ru-RU" sz="2800" kern="1800" dirty="0" smtClean="0">
                <a:solidFill>
                  <a:schemeClr val="tx1"/>
                </a:solidFill>
                <a:effectLst/>
                <a:latin typeface="Times New Roman"/>
                <a:ea typeface="Times New Roman"/>
              </a:rPr>
              <a:t/>
            </a:r>
            <a:br>
              <a:rPr lang="ru-RU" sz="2800" kern="1800" dirty="0" smtClean="0">
                <a:solidFill>
                  <a:schemeClr val="tx1"/>
                </a:solidFill>
                <a:effectLst/>
                <a:latin typeface="Times New Roman"/>
                <a:ea typeface="Times New Roman"/>
              </a:rPr>
            </a:br>
            <a:endParaRPr lang="ru-RU" sz="2800" dirty="0">
              <a:solidFill>
                <a:schemeClr val="tx1"/>
              </a:solidFill>
            </a:endParaRPr>
          </a:p>
        </p:txBody>
      </p:sp>
    </p:spTree>
    <p:extLst>
      <p:ext uri="{BB962C8B-B14F-4D97-AF65-F5344CB8AC3E}">
        <p14:creationId xmlns:p14="http://schemas.microsoft.com/office/powerpoint/2010/main" xmlns="" val="1518969484"/>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19400" y="152400"/>
            <a:ext cx="6200328" cy="6480720"/>
          </a:xfrm>
        </p:spPr>
        <p:txBody>
          <a:bodyPr>
            <a:normAutofit/>
          </a:bodyPr>
          <a:lstStyle/>
          <a:p>
            <a:pPr marL="228600" algn="l"/>
            <a:r>
              <a:rPr lang="ru-RU" sz="2200" dirty="0" smtClean="0">
                <a:solidFill>
                  <a:schemeClr val="tx1"/>
                </a:solidFill>
                <a:effectLst/>
                <a:latin typeface="Times New Roman"/>
                <a:ea typeface="Times New Roman"/>
              </a:rPr>
              <a:t>Литература и источники:</a:t>
            </a:r>
            <a:br>
              <a:rPr lang="ru-RU" sz="2200" dirty="0" smtClean="0">
                <a:solidFill>
                  <a:schemeClr val="tx1"/>
                </a:solidFill>
                <a:effectLst/>
                <a:latin typeface="Times New Roman"/>
                <a:ea typeface="Times New Roman"/>
              </a:rPr>
            </a:br>
            <a:r>
              <a:rPr lang="ru-RU" sz="2200" dirty="0" smtClean="0">
                <a:solidFill>
                  <a:schemeClr val="tx1"/>
                </a:solidFill>
                <a:effectLst/>
                <a:latin typeface="Times New Roman"/>
                <a:ea typeface="Times New Roman"/>
              </a:rPr>
              <a:t/>
            </a:r>
            <a:br>
              <a:rPr lang="ru-RU" sz="2200" dirty="0" smtClean="0">
                <a:solidFill>
                  <a:schemeClr val="tx1"/>
                </a:solidFill>
                <a:effectLst/>
                <a:latin typeface="Times New Roman"/>
                <a:ea typeface="Times New Roman"/>
              </a:rPr>
            </a:br>
            <a:r>
              <a:rPr lang="ru-RU" sz="2200" dirty="0" smtClean="0">
                <a:solidFill>
                  <a:schemeClr val="tx1"/>
                </a:solidFill>
                <a:effectLst/>
                <a:latin typeface="Times New Roman"/>
                <a:ea typeface="Times New Roman"/>
              </a:rPr>
              <a:t>      </a:t>
            </a:r>
            <a:r>
              <a:rPr lang="ru-RU" sz="2200" dirty="0" err="1" smtClean="0">
                <a:latin typeface="Times New Roman"/>
                <a:ea typeface="Times New Roman"/>
              </a:rPr>
              <a:t>Меринова</a:t>
            </a:r>
            <a:r>
              <a:rPr lang="ru-RU" sz="2200" dirty="0" smtClean="0">
                <a:latin typeface="Times New Roman"/>
                <a:ea typeface="Times New Roman"/>
              </a:rPr>
              <a:t> </a:t>
            </a:r>
            <a:r>
              <a:rPr lang="ru-RU" sz="2200" dirty="0">
                <a:latin typeface="Times New Roman"/>
                <a:ea typeface="Times New Roman"/>
              </a:rPr>
              <a:t>Т. С., Прохорова Г.Е., Способы активизации познавательной деятельности учащихся. Обоснование собственного опыта, Москва, </a:t>
            </a:r>
            <a:r>
              <a:rPr lang="ru-RU" sz="2200" dirty="0" smtClean="0">
                <a:latin typeface="Times New Roman"/>
                <a:ea typeface="Times New Roman"/>
              </a:rPr>
              <a:t>2015</a:t>
            </a:r>
            <a:br>
              <a:rPr lang="ru-RU" sz="2200" dirty="0" smtClean="0">
                <a:latin typeface="Times New Roman"/>
                <a:ea typeface="Times New Roman"/>
              </a:rPr>
            </a:br>
            <a:r>
              <a:rPr lang="ru-RU" sz="2200" dirty="0" smtClean="0">
                <a:latin typeface="Times New Roman"/>
                <a:ea typeface="Times New Roman"/>
              </a:rPr>
              <a:t>      </a:t>
            </a:r>
            <a:r>
              <a:rPr lang="ru-RU" sz="2200" dirty="0">
                <a:latin typeface="Times New Roman"/>
                <a:ea typeface="Times New Roman"/>
              </a:rPr>
              <a:t/>
            </a:r>
            <a:br>
              <a:rPr lang="ru-RU" sz="2200" dirty="0">
                <a:latin typeface="Times New Roman"/>
                <a:ea typeface="Times New Roman"/>
              </a:rPr>
            </a:br>
            <a:r>
              <a:rPr lang="ru-RU" sz="2200" dirty="0" smtClean="0">
                <a:latin typeface="Times New Roman"/>
                <a:ea typeface="Times New Roman"/>
              </a:rPr>
              <a:t/>
            </a:r>
            <a:br>
              <a:rPr lang="ru-RU" sz="2200" dirty="0" smtClean="0">
                <a:latin typeface="Times New Roman"/>
                <a:ea typeface="Times New Roman"/>
              </a:rPr>
            </a:br>
            <a:endParaRPr lang="ru-RU" sz="2200" dirty="0">
              <a:latin typeface="Times New Roman"/>
              <a:ea typeface="Times New Roman"/>
            </a:endParaRPr>
          </a:p>
        </p:txBody>
      </p:sp>
    </p:spTree>
    <p:extLst>
      <p:ext uri="{BB962C8B-B14F-4D97-AF65-F5344CB8AC3E}">
        <p14:creationId xmlns:p14="http://schemas.microsoft.com/office/powerpoint/2010/main" xmlns="" val="3671978031"/>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05200" y="5029200"/>
            <a:ext cx="5486400" cy="1470025"/>
          </a:xfrm>
        </p:spPr>
        <p:txBody>
          <a:bodyPr>
            <a:normAutofit/>
          </a:bodyPr>
          <a:lstStyle/>
          <a:p>
            <a:r>
              <a:rPr lang="ru-RU" dirty="0" smtClean="0"/>
              <a:t>Шаблон взят на </a:t>
            </a:r>
            <a:r>
              <a:rPr lang="en-US" dirty="0" smtClean="0"/>
              <a:t>Pedsovet.su</a:t>
            </a:r>
            <a:endParaRPr lang="ru-RU" dirty="0"/>
          </a:p>
        </p:txBody>
      </p:sp>
    </p:spTree>
    <p:extLst>
      <p:ext uri="{BB962C8B-B14F-4D97-AF65-F5344CB8AC3E}">
        <p14:creationId xmlns:p14="http://schemas.microsoft.com/office/powerpoint/2010/main" xmlns="" val="3613580606"/>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457200"/>
            <a:ext cx="6321552" cy="6091440"/>
          </a:xfrm>
        </p:spPr>
        <p:txBody>
          <a:bodyPr>
            <a:normAutofit/>
          </a:bodyPr>
          <a:lstStyle/>
          <a:p>
            <a:pPr>
              <a:spcAft>
                <a:spcPts val="0"/>
              </a:spcAft>
            </a:pPr>
            <a:r>
              <a:rPr lang="ru-RU" sz="2800" b="1" dirty="0">
                <a:solidFill>
                  <a:srgbClr val="FF0000"/>
                </a:solidFill>
                <a:effectLst/>
                <a:latin typeface="Times New Roman"/>
                <a:ea typeface="Times New Roman"/>
              </a:rPr>
              <a:t>Активизацию</a:t>
            </a:r>
            <a:r>
              <a:rPr lang="ru-RU" sz="2800" dirty="0">
                <a:solidFill>
                  <a:srgbClr val="000000"/>
                </a:solidFill>
                <a:effectLst/>
                <a:latin typeface="Times New Roman"/>
                <a:ea typeface="Times New Roman"/>
              </a:rPr>
              <a:t> можно определить как постоянно текущий </a:t>
            </a:r>
            <a:r>
              <a:rPr lang="ru-RU" sz="2800" b="1" dirty="0">
                <a:solidFill>
                  <a:schemeClr val="accent3">
                    <a:lumMod val="75000"/>
                  </a:schemeClr>
                </a:solidFill>
                <a:effectLst/>
                <a:latin typeface="Times New Roman"/>
                <a:ea typeface="Times New Roman"/>
              </a:rPr>
              <a:t>процесс побуждения учащихся</a:t>
            </a:r>
            <a:r>
              <a:rPr lang="ru-RU" sz="2800" dirty="0">
                <a:solidFill>
                  <a:srgbClr val="000000"/>
                </a:solidFill>
                <a:effectLst/>
                <a:latin typeface="Times New Roman"/>
                <a:ea typeface="Times New Roman"/>
              </a:rPr>
              <a:t> к энергичному, целенаправленному учению, преодоление пассивной и </a:t>
            </a:r>
            <a:r>
              <a:rPr lang="ru-RU" sz="2800" dirty="0" err="1" smtClean="0">
                <a:solidFill>
                  <a:srgbClr val="000000"/>
                </a:solidFill>
                <a:effectLst/>
                <a:latin typeface="Times New Roman"/>
                <a:ea typeface="Times New Roman"/>
              </a:rPr>
              <a:t>стереотипичной</a:t>
            </a:r>
            <a:r>
              <a:rPr lang="ru-RU" sz="2800" dirty="0" smtClean="0">
                <a:solidFill>
                  <a:srgbClr val="000000"/>
                </a:solidFill>
                <a:effectLst/>
                <a:latin typeface="Times New Roman"/>
                <a:ea typeface="Times New Roman"/>
              </a:rPr>
              <a:t> </a:t>
            </a:r>
            <a:br>
              <a:rPr lang="ru-RU" sz="2800" dirty="0" smtClean="0">
                <a:solidFill>
                  <a:srgbClr val="000000"/>
                </a:solidFill>
                <a:effectLst/>
                <a:latin typeface="Times New Roman"/>
                <a:ea typeface="Times New Roman"/>
              </a:rPr>
            </a:br>
            <a:r>
              <a:rPr lang="ru-RU" sz="2800" dirty="0" smtClean="0">
                <a:solidFill>
                  <a:srgbClr val="000000"/>
                </a:solidFill>
                <a:effectLst/>
                <a:latin typeface="Times New Roman"/>
                <a:ea typeface="Times New Roman"/>
              </a:rPr>
              <a:t>деятельности</a:t>
            </a:r>
            <a:r>
              <a:rPr lang="ru-RU" sz="2800" dirty="0">
                <a:solidFill>
                  <a:srgbClr val="000000"/>
                </a:solidFill>
                <a:effectLst/>
                <a:latin typeface="Times New Roman"/>
                <a:ea typeface="Times New Roman"/>
              </a:rPr>
              <a:t>, </a:t>
            </a:r>
            <a:r>
              <a:rPr lang="ru-RU" sz="2800" dirty="0" smtClean="0">
                <a:solidFill>
                  <a:srgbClr val="000000"/>
                </a:solidFill>
                <a:effectLst/>
                <a:latin typeface="Times New Roman"/>
                <a:ea typeface="Times New Roman"/>
              </a:rPr>
              <a:t/>
            </a:r>
            <a:br>
              <a:rPr lang="ru-RU" sz="2800" dirty="0" smtClean="0">
                <a:solidFill>
                  <a:srgbClr val="000000"/>
                </a:solidFill>
                <a:effectLst/>
                <a:latin typeface="Times New Roman"/>
                <a:ea typeface="Times New Roman"/>
              </a:rPr>
            </a:br>
            <a:r>
              <a:rPr lang="ru-RU" sz="2800" dirty="0" smtClean="0">
                <a:solidFill>
                  <a:srgbClr val="000000"/>
                </a:solidFill>
                <a:effectLst/>
                <a:latin typeface="Times New Roman"/>
                <a:ea typeface="Times New Roman"/>
              </a:rPr>
              <a:t>спада </a:t>
            </a:r>
            <a:r>
              <a:rPr lang="ru-RU" sz="2800" dirty="0">
                <a:solidFill>
                  <a:srgbClr val="000000"/>
                </a:solidFill>
                <a:effectLst/>
                <a:latin typeface="Times New Roman"/>
                <a:ea typeface="Times New Roman"/>
              </a:rPr>
              <a:t>и застоя </a:t>
            </a:r>
            <a:r>
              <a:rPr lang="ru-RU" sz="2800" dirty="0" smtClean="0">
                <a:solidFill>
                  <a:srgbClr val="000000"/>
                </a:solidFill>
                <a:effectLst/>
                <a:latin typeface="Times New Roman"/>
                <a:ea typeface="Times New Roman"/>
              </a:rPr>
              <a:t/>
            </a:r>
            <a:br>
              <a:rPr lang="ru-RU" sz="2800" dirty="0" smtClean="0">
                <a:solidFill>
                  <a:srgbClr val="000000"/>
                </a:solidFill>
                <a:effectLst/>
                <a:latin typeface="Times New Roman"/>
                <a:ea typeface="Times New Roman"/>
              </a:rPr>
            </a:br>
            <a:r>
              <a:rPr lang="ru-RU" sz="2800" dirty="0" smtClean="0">
                <a:solidFill>
                  <a:srgbClr val="000000"/>
                </a:solidFill>
                <a:effectLst/>
                <a:latin typeface="Times New Roman"/>
                <a:ea typeface="Times New Roman"/>
              </a:rPr>
              <a:t>в </a:t>
            </a:r>
            <a:r>
              <a:rPr lang="ru-RU" sz="2800" dirty="0">
                <a:solidFill>
                  <a:srgbClr val="000000"/>
                </a:solidFill>
                <a:effectLst/>
                <a:latin typeface="Times New Roman"/>
                <a:ea typeface="Times New Roman"/>
              </a:rPr>
              <a:t>умственной </a:t>
            </a:r>
            <a:r>
              <a:rPr lang="ru-RU" sz="2800" dirty="0" smtClean="0">
                <a:solidFill>
                  <a:srgbClr val="000000"/>
                </a:solidFill>
                <a:effectLst/>
                <a:latin typeface="Times New Roman"/>
                <a:ea typeface="Times New Roman"/>
              </a:rPr>
              <a:t/>
            </a:r>
            <a:br>
              <a:rPr lang="ru-RU" sz="2800" dirty="0" smtClean="0">
                <a:solidFill>
                  <a:srgbClr val="000000"/>
                </a:solidFill>
                <a:effectLst/>
                <a:latin typeface="Times New Roman"/>
                <a:ea typeface="Times New Roman"/>
              </a:rPr>
            </a:br>
            <a:r>
              <a:rPr lang="ru-RU" sz="2800" dirty="0" smtClean="0">
                <a:solidFill>
                  <a:srgbClr val="000000"/>
                </a:solidFill>
                <a:effectLst/>
                <a:latin typeface="Times New Roman"/>
                <a:ea typeface="Times New Roman"/>
              </a:rPr>
              <a:t>работе</a:t>
            </a:r>
            <a:r>
              <a:rPr lang="ru-RU" sz="2800" dirty="0">
                <a:solidFill>
                  <a:srgbClr val="000000"/>
                </a:solidFill>
                <a:effectLst/>
                <a:latin typeface="Times New Roman"/>
                <a:ea typeface="Times New Roman"/>
              </a:rPr>
              <a:t>.</a:t>
            </a:r>
            <a:r>
              <a:rPr lang="ru-RU" sz="2800" dirty="0">
                <a:effectLst/>
                <a:latin typeface="Times New Roman"/>
                <a:ea typeface="Times New Roman"/>
              </a:rPr>
              <a:t/>
            </a:r>
            <a:br>
              <a:rPr lang="ru-RU" sz="2800" dirty="0">
                <a:effectLst/>
                <a:latin typeface="Times New Roman"/>
                <a:ea typeface="Times New Roman"/>
              </a:rPr>
            </a:br>
            <a:endParaRPr lang="ru-RU" sz="2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52624" y="5078601"/>
            <a:ext cx="2023424" cy="1487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74830931"/>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6600" y="152400"/>
            <a:ext cx="5635752" cy="6212160"/>
          </a:xfrm>
        </p:spPr>
        <p:txBody>
          <a:bodyPr>
            <a:normAutofit/>
          </a:bodyPr>
          <a:lstStyle/>
          <a:p>
            <a:pPr>
              <a:spcAft>
                <a:spcPts val="0"/>
              </a:spcAft>
            </a:pPr>
            <a:r>
              <a:rPr lang="ru-RU" sz="2800" dirty="0">
                <a:solidFill>
                  <a:schemeClr val="tx1"/>
                </a:solidFill>
                <a:effectLst/>
                <a:latin typeface="Times New Roman"/>
                <a:ea typeface="Times New Roman"/>
              </a:rPr>
              <a:t>В числе основных факторов, побуждающих учащихся к активности, можно назвать следующие</a:t>
            </a:r>
            <a:r>
              <a:rPr lang="ru-RU" sz="2800" dirty="0" smtClean="0">
                <a:solidFill>
                  <a:schemeClr val="tx1"/>
                </a:solidFill>
                <a:effectLst/>
                <a:latin typeface="Times New Roman"/>
                <a:ea typeface="Times New Roman"/>
              </a:rPr>
              <a:t>:</a:t>
            </a:r>
            <a:br>
              <a:rPr lang="ru-RU" sz="2800" dirty="0" smtClean="0">
                <a:solidFill>
                  <a:schemeClr val="tx1"/>
                </a:solidFill>
                <a:effectLst/>
                <a:latin typeface="Times New Roman"/>
                <a:ea typeface="Times New Roman"/>
              </a:rPr>
            </a:br>
            <a:r>
              <a:rPr lang="ru-RU" sz="2800" b="1" dirty="0" smtClean="0">
                <a:solidFill>
                  <a:srgbClr val="7030A0"/>
                </a:solidFill>
                <a:effectLst/>
                <a:latin typeface="Times New Roman"/>
                <a:ea typeface="Times New Roman"/>
              </a:rPr>
              <a:t>* Профессиональный </a:t>
            </a:r>
            <a:r>
              <a:rPr lang="ru-RU" sz="2800" b="1" dirty="0">
                <a:solidFill>
                  <a:srgbClr val="7030A0"/>
                </a:solidFill>
                <a:effectLst/>
                <a:latin typeface="Times New Roman"/>
                <a:ea typeface="Times New Roman"/>
              </a:rPr>
              <a:t>интерес</a:t>
            </a:r>
            <a:br>
              <a:rPr lang="ru-RU" sz="2800" b="1" dirty="0">
                <a:solidFill>
                  <a:srgbClr val="7030A0"/>
                </a:solidFill>
                <a:effectLst/>
                <a:latin typeface="Times New Roman"/>
                <a:ea typeface="Times New Roman"/>
              </a:rPr>
            </a:br>
            <a:r>
              <a:rPr lang="ru-RU" sz="2800" b="1" dirty="0" smtClean="0">
                <a:solidFill>
                  <a:srgbClr val="7030A0"/>
                </a:solidFill>
                <a:effectLst/>
                <a:latin typeface="Times New Roman"/>
                <a:ea typeface="Times New Roman"/>
              </a:rPr>
              <a:t>* Состязательность</a:t>
            </a:r>
            <a:r>
              <a:rPr lang="ru-RU" sz="2800" b="1" dirty="0">
                <a:solidFill>
                  <a:srgbClr val="7030A0"/>
                </a:solidFill>
                <a:effectLst/>
                <a:latin typeface="Times New Roman"/>
                <a:ea typeface="Times New Roman"/>
              </a:rPr>
              <a:t/>
            </a:r>
            <a:br>
              <a:rPr lang="ru-RU" sz="2800" b="1" dirty="0">
                <a:solidFill>
                  <a:srgbClr val="7030A0"/>
                </a:solidFill>
                <a:effectLst/>
                <a:latin typeface="Times New Roman"/>
                <a:ea typeface="Times New Roman"/>
              </a:rPr>
            </a:br>
            <a:r>
              <a:rPr lang="ru-RU" sz="2800" b="1" dirty="0" smtClean="0">
                <a:solidFill>
                  <a:srgbClr val="7030A0"/>
                </a:solidFill>
                <a:effectLst/>
                <a:latin typeface="Times New Roman"/>
                <a:ea typeface="Times New Roman"/>
              </a:rPr>
              <a:t>* Игровой </a:t>
            </a:r>
            <a:r>
              <a:rPr lang="ru-RU" sz="2800" b="1" dirty="0">
                <a:solidFill>
                  <a:srgbClr val="7030A0"/>
                </a:solidFill>
                <a:effectLst/>
                <a:latin typeface="Times New Roman"/>
                <a:ea typeface="Times New Roman"/>
              </a:rPr>
              <a:t>характер проведения </a:t>
            </a:r>
            <a:r>
              <a:rPr lang="ru-RU" sz="2800" b="1" dirty="0" smtClean="0">
                <a:solidFill>
                  <a:srgbClr val="7030A0"/>
                </a:solidFill>
                <a:effectLst/>
                <a:latin typeface="Times New Roman"/>
                <a:ea typeface="Times New Roman"/>
              </a:rPr>
              <a:t>занятий (включает в себя и то, и другое)</a:t>
            </a:r>
            <a:r>
              <a:rPr lang="ru-RU" sz="2800" b="1" dirty="0">
                <a:solidFill>
                  <a:srgbClr val="7030A0"/>
                </a:solidFill>
                <a:effectLst/>
                <a:latin typeface="Times New Roman"/>
                <a:ea typeface="Times New Roman"/>
              </a:rPr>
              <a:t/>
            </a:r>
            <a:br>
              <a:rPr lang="ru-RU" sz="2800" b="1" dirty="0">
                <a:solidFill>
                  <a:srgbClr val="7030A0"/>
                </a:solidFill>
                <a:effectLst/>
                <a:latin typeface="Times New Roman"/>
                <a:ea typeface="Times New Roman"/>
              </a:rPr>
            </a:br>
            <a:endParaRPr lang="ru-RU" sz="2800" b="1" dirty="0">
              <a:solidFill>
                <a:srgbClr val="7030A0"/>
              </a:solidFill>
            </a:endParaRPr>
          </a:p>
        </p:txBody>
      </p:sp>
    </p:spTree>
    <p:extLst>
      <p:ext uri="{BB962C8B-B14F-4D97-AF65-F5344CB8AC3E}">
        <p14:creationId xmlns:p14="http://schemas.microsoft.com/office/powerpoint/2010/main" xmlns="" val="58711292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0" y="2133600"/>
            <a:ext cx="5940552" cy="4607768"/>
          </a:xfrm>
        </p:spPr>
        <p:txBody>
          <a:bodyPr>
            <a:normAutofit fontScale="90000"/>
          </a:bodyPr>
          <a:lstStyle/>
          <a:p>
            <a:r>
              <a:rPr lang="ru-RU" sz="3100" b="1" i="1" dirty="0">
                <a:solidFill>
                  <a:schemeClr val="tx1"/>
                </a:solidFill>
                <a:effectLst/>
                <a:latin typeface="Times New Roman" pitchFamily="18" charset="0"/>
                <a:ea typeface="Times New Roman"/>
                <a:cs typeface="Times New Roman" pitchFamily="18" charset="0"/>
              </a:rPr>
              <a:t>Главная цель активизации</a:t>
            </a:r>
            <a:r>
              <a:rPr lang="ru-RU" sz="3100" dirty="0">
                <a:solidFill>
                  <a:schemeClr val="tx1"/>
                </a:solidFill>
                <a:effectLst/>
                <a:latin typeface="Times New Roman" pitchFamily="18" charset="0"/>
                <a:ea typeface="Times New Roman"/>
                <a:cs typeface="Times New Roman" pitchFamily="18" charset="0"/>
              </a:rPr>
              <a:t> - формирование активности учащихся, повышение качества учебно-воспитательного процесса</a:t>
            </a:r>
            <a:r>
              <a:rPr lang="ru-RU" sz="3100" dirty="0" smtClean="0">
                <a:solidFill>
                  <a:schemeClr val="tx1"/>
                </a:solidFill>
                <a:effectLst/>
                <a:latin typeface="Times New Roman" pitchFamily="18" charset="0"/>
                <a:ea typeface="Times New Roman"/>
                <a:cs typeface="Times New Roman" pitchFamily="18" charset="0"/>
              </a:rPr>
              <a:t>.</a:t>
            </a:r>
            <a:r>
              <a:rPr lang="ru-RU" sz="3100" dirty="0">
                <a:solidFill>
                  <a:schemeClr val="tx1"/>
                </a:solidFill>
                <a:effectLst/>
                <a:latin typeface="Times New Roman" pitchFamily="18" charset="0"/>
                <a:cs typeface="Times New Roman" pitchFamily="18" charset="0"/>
              </a:rPr>
              <a:t> </a:t>
            </a:r>
            <a:r>
              <a:rPr lang="ru-RU" sz="3100" dirty="0" smtClean="0">
                <a:solidFill>
                  <a:schemeClr val="tx1"/>
                </a:solidFill>
                <a:effectLst/>
                <a:latin typeface="Times New Roman" pitchFamily="18" charset="0"/>
                <a:cs typeface="Times New Roman" pitchFamily="18" charset="0"/>
              </a:rPr>
              <a:t> Постоянно </a:t>
            </a:r>
            <a:r>
              <a:rPr lang="ru-RU" sz="3100" dirty="0">
                <a:solidFill>
                  <a:schemeClr val="tx1"/>
                </a:solidFill>
                <a:effectLst/>
                <a:latin typeface="Times New Roman" pitchFamily="18" charset="0"/>
                <a:cs typeface="Times New Roman" pitchFamily="18" charset="0"/>
              </a:rPr>
              <a:t>повышать интерес учащихся к </a:t>
            </a:r>
            <a:r>
              <a:rPr lang="ru-RU" sz="3100" dirty="0" smtClean="0">
                <a:solidFill>
                  <a:schemeClr val="tx1"/>
                </a:solidFill>
                <a:effectLst/>
                <a:latin typeface="Times New Roman" pitchFamily="18" charset="0"/>
                <a:cs typeface="Times New Roman" pitchFamily="18" charset="0"/>
              </a:rPr>
              <a:t>занятию</a:t>
            </a:r>
            <a:br>
              <a:rPr lang="ru-RU" sz="3100" dirty="0" smtClean="0">
                <a:solidFill>
                  <a:schemeClr val="tx1"/>
                </a:solidFill>
                <a:effectLst/>
                <a:latin typeface="Times New Roman" pitchFamily="18" charset="0"/>
                <a:cs typeface="Times New Roman" pitchFamily="18" charset="0"/>
              </a:rPr>
            </a:br>
            <a:r>
              <a:rPr lang="ru-RU" sz="3100" dirty="0" smtClean="0">
                <a:solidFill>
                  <a:schemeClr val="tx1"/>
                </a:solidFill>
                <a:effectLst/>
                <a:latin typeface="Times New Roman" pitchFamily="18" charset="0"/>
                <a:cs typeface="Times New Roman" pitchFamily="18" charset="0"/>
              </a:rPr>
              <a:t> </a:t>
            </a:r>
            <a:r>
              <a:rPr lang="ru-RU" sz="3100" dirty="0">
                <a:solidFill>
                  <a:schemeClr val="tx1"/>
                </a:solidFill>
                <a:effectLst/>
                <a:latin typeface="Times New Roman" pitchFamily="18" charset="0"/>
                <a:cs typeface="Times New Roman" pitchFamily="18" charset="0"/>
              </a:rPr>
              <a:t>– задача каждого </a:t>
            </a:r>
            <a:r>
              <a:rPr lang="ru-RU" sz="3100" dirty="0" smtClean="0">
                <a:solidFill>
                  <a:schemeClr val="tx1"/>
                </a:solidFill>
                <a:effectLst/>
                <a:latin typeface="Times New Roman" pitchFamily="18" charset="0"/>
                <a:cs typeface="Times New Roman" pitchFamily="18" charset="0"/>
              </a:rPr>
              <a:t/>
            </a:r>
            <a:br>
              <a:rPr lang="ru-RU" sz="3100" dirty="0" smtClean="0">
                <a:solidFill>
                  <a:schemeClr val="tx1"/>
                </a:solidFill>
                <a:effectLst/>
                <a:latin typeface="Times New Roman" pitchFamily="18" charset="0"/>
                <a:cs typeface="Times New Roman" pitchFamily="18" charset="0"/>
              </a:rPr>
            </a:br>
            <a:r>
              <a:rPr lang="ru-RU" sz="3100" dirty="0" smtClean="0">
                <a:solidFill>
                  <a:schemeClr val="tx1"/>
                </a:solidFill>
                <a:effectLst/>
                <a:latin typeface="Times New Roman" pitchFamily="18" charset="0"/>
                <a:cs typeface="Times New Roman" pitchFamily="18" charset="0"/>
              </a:rPr>
              <a:t>педагога</a:t>
            </a:r>
            <a:r>
              <a:rPr lang="ru-RU" dirty="0">
                <a:solidFill>
                  <a:srgbClr val="7A7A7A"/>
                </a:solidFill>
                <a:effectLst/>
                <a:latin typeface="Times New Roman" pitchFamily="18" charset="0"/>
                <a:cs typeface="Times New Roman" pitchFamily="18" charset="0"/>
              </a:rPr>
              <a:t>.</a:t>
            </a:r>
            <a:r>
              <a:rPr lang="ru-RU" dirty="0" smtClean="0">
                <a:solidFill>
                  <a:srgbClr val="000000"/>
                </a:solidFill>
                <a:effectLst/>
                <a:latin typeface="Times New Roman" pitchFamily="18" charset="0"/>
                <a:ea typeface="Times New Roman"/>
                <a:cs typeface="Times New Roman" pitchFamily="18" charset="0"/>
              </a:rPr>
              <a:t/>
            </a:r>
            <a:br>
              <a:rPr lang="ru-RU" dirty="0" smtClean="0">
                <a:solidFill>
                  <a:srgbClr val="000000"/>
                </a:solidFill>
                <a:effectLst/>
                <a:latin typeface="Times New Roman" pitchFamily="18" charset="0"/>
                <a:ea typeface="Times New Roman"/>
                <a:cs typeface="Times New Roman" pitchFamily="18" charset="0"/>
              </a:rPr>
            </a:br>
            <a:r>
              <a:rPr lang="ru-RU" dirty="0">
                <a:solidFill>
                  <a:srgbClr val="000000"/>
                </a:solidFill>
                <a:effectLst/>
                <a:latin typeface="Times New Roman"/>
                <a:ea typeface="Times New Roman"/>
              </a:rPr>
              <a:t/>
            </a:r>
            <a:br>
              <a:rPr lang="ru-RU" dirty="0">
                <a:solidFill>
                  <a:srgbClr val="000000"/>
                </a:solidFill>
                <a:effectLst/>
                <a:latin typeface="Times New Roman"/>
                <a:ea typeface="Times New Roman"/>
              </a:rPr>
            </a:br>
            <a:r>
              <a:rPr lang="ru-RU" dirty="0" smtClean="0">
                <a:solidFill>
                  <a:srgbClr val="000000"/>
                </a:solidFill>
                <a:effectLst/>
                <a:latin typeface="Times New Roman"/>
                <a:ea typeface="Times New Roman"/>
              </a:rPr>
              <a:t/>
            </a:r>
            <a:br>
              <a:rPr lang="ru-RU" dirty="0" smtClean="0">
                <a:solidFill>
                  <a:srgbClr val="000000"/>
                </a:solidFill>
                <a:effectLst/>
                <a:latin typeface="Times New Roman"/>
                <a:ea typeface="Times New Roman"/>
              </a:rPr>
            </a:br>
            <a:r>
              <a:rPr lang="ru-RU" dirty="0">
                <a:solidFill>
                  <a:srgbClr val="000000"/>
                </a:solidFill>
                <a:effectLst/>
                <a:latin typeface="Times New Roman"/>
                <a:ea typeface="Times New Roman"/>
              </a:rPr>
              <a:t/>
            </a:r>
            <a:br>
              <a:rPr lang="ru-RU" dirty="0">
                <a:solidFill>
                  <a:srgbClr val="000000"/>
                </a:solidFill>
                <a:effectLst/>
                <a:latin typeface="Times New Roman"/>
                <a:ea typeface="Times New Roman"/>
              </a:rPr>
            </a:br>
            <a:r>
              <a:rPr lang="ru-RU" dirty="0" smtClean="0">
                <a:solidFill>
                  <a:srgbClr val="000000"/>
                </a:solidFill>
                <a:effectLst/>
                <a:latin typeface="Times New Roman"/>
                <a:ea typeface="Times New Roman"/>
              </a:rPr>
              <a:t/>
            </a:r>
            <a:br>
              <a:rPr lang="ru-RU" dirty="0" smtClean="0">
                <a:solidFill>
                  <a:srgbClr val="000000"/>
                </a:solidFill>
                <a:effectLst/>
                <a:latin typeface="Times New Roman"/>
                <a:ea typeface="Times New Roman"/>
              </a:rPr>
            </a:br>
            <a:r>
              <a:rPr lang="ru-RU" dirty="0">
                <a:solidFill>
                  <a:srgbClr val="000000"/>
                </a:solidFill>
                <a:effectLst/>
                <a:latin typeface="Times New Roman"/>
                <a:ea typeface="Times New Roman"/>
              </a:rPr>
              <a:t/>
            </a:r>
            <a:br>
              <a:rPr lang="ru-RU" dirty="0">
                <a:solidFill>
                  <a:srgbClr val="000000"/>
                </a:solidFill>
                <a:effectLst/>
                <a:latin typeface="Times New Roman"/>
                <a:ea typeface="Times New Roman"/>
              </a:rPr>
            </a:b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258523" y="4876800"/>
            <a:ext cx="1525946" cy="18244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91000" y="4800600"/>
            <a:ext cx="2438400"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80851993"/>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19400" y="609600"/>
            <a:ext cx="6248400" cy="3096344"/>
          </a:xfrm>
        </p:spPr>
        <p:txBody>
          <a:bodyPr>
            <a:normAutofit fontScale="90000"/>
          </a:bodyPr>
          <a:lstStyle/>
          <a:p>
            <a:pPr algn="ctr"/>
            <a:r>
              <a:rPr lang="ru-RU" sz="3100" dirty="0" smtClean="0">
                <a:solidFill>
                  <a:srgbClr val="000000"/>
                </a:solidFill>
                <a:effectLst/>
                <a:latin typeface="Times New Roman" pitchFamily="18" charset="0"/>
                <a:cs typeface="Times New Roman" pitchFamily="18" charset="0"/>
              </a:rPr>
              <a:t>Эту задачу можно решать </a:t>
            </a:r>
            <a:r>
              <a:rPr lang="ru-RU" sz="3100" dirty="0">
                <a:solidFill>
                  <a:srgbClr val="000000"/>
                </a:solidFill>
                <a:effectLst/>
                <a:latin typeface="Times New Roman" pitchFamily="18" charset="0"/>
                <a:cs typeface="Times New Roman" pitchFamily="18" charset="0"/>
              </a:rPr>
              <a:t>через </a:t>
            </a:r>
            <a:r>
              <a:rPr lang="ru-RU" sz="3100" dirty="0" smtClean="0">
                <a:solidFill>
                  <a:srgbClr val="000000"/>
                </a:solidFill>
                <a:effectLst/>
                <a:latin typeface="Times New Roman" pitchFamily="18" charset="0"/>
                <a:cs typeface="Times New Roman" pitchFamily="18" charset="0"/>
              </a:rPr>
              <a:t>интерактивные технологии обучения:</a:t>
            </a:r>
            <a:br>
              <a:rPr lang="ru-RU" sz="3100" dirty="0" smtClean="0">
                <a:solidFill>
                  <a:srgbClr val="000000"/>
                </a:solidFill>
                <a:effectLst/>
                <a:latin typeface="Times New Roman" pitchFamily="18" charset="0"/>
                <a:cs typeface="Times New Roman" pitchFamily="18" charset="0"/>
              </a:rPr>
            </a:br>
            <a:r>
              <a:rPr lang="ru-RU" sz="3100" dirty="0" smtClean="0">
                <a:solidFill>
                  <a:srgbClr val="000000"/>
                </a:solidFill>
                <a:effectLst/>
                <a:latin typeface="Times New Roman" pitchFamily="18" charset="0"/>
                <a:cs typeface="Times New Roman" pitchFamily="18" charset="0"/>
              </a:rPr>
              <a:t>От </a:t>
            </a:r>
            <a:r>
              <a:rPr lang="ru-RU" sz="3100" dirty="0">
                <a:solidFill>
                  <a:srgbClr val="000000"/>
                </a:solidFill>
                <a:effectLst/>
                <a:latin typeface="Times New Roman" pitchFamily="18" charset="0"/>
                <a:cs typeface="Times New Roman" pitchFamily="18" charset="0"/>
              </a:rPr>
              <a:t>англ. (</a:t>
            </a:r>
            <a:r>
              <a:rPr lang="ru-RU" sz="3100" dirty="0" err="1">
                <a:solidFill>
                  <a:srgbClr val="000000"/>
                </a:solidFill>
                <a:effectLst/>
                <a:latin typeface="Times New Roman" pitchFamily="18" charset="0"/>
                <a:cs typeface="Times New Roman" pitchFamily="18" charset="0"/>
              </a:rPr>
              <a:t>inter</a:t>
            </a:r>
            <a:r>
              <a:rPr lang="ru-RU" sz="3100" dirty="0">
                <a:solidFill>
                  <a:srgbClr val="000000"/>
                </a:solidFill>
                <a:effectLst/>
                <a:latin typeface="Times New Roman" pitchFamily="18" charset="0"/>
                <a:cs typeface="Times New Roman" pitchFamily="18" charset="0"/>
              </a:rPr>
              <a:t> - “между”; </a:t>
            </a:r>
            <a:r>
              <a:rPr lang="ru-RU" sz="3100" dirty="0" err="1">
                <a:solidFill>
                  <a:srgbClr val="000000"/>
                </a:solidFill>
                <a:effectLst/>
                <a:latin typeface="Times New Roman" pitchFamily="18" charset="0"/>
                <a:cs typeface="Times New Roman" pitchFamily="18" charset="0"/>
              </a:rPr>
              <a:t>act</a:t>
            </a:r>
            <a:r>
              <a:rPr lang="ru-RU" sz="3100" dirty="0">
                <a:solidFill>
                  <a:srgbClr val="000000"/>
                </a:solidFill>
                <a:effectLst/>
                <a:latin typeface="Times New Roman" pitchFamily="18" charset="0"/>
                <a:cs typeface="Times New Roman" pitchFamily="18" charset="0"/>
              </a:rPr>
              <a:t> – “действие</a:t>
            </a:r>
            <a:r>
              <a:rPr lang="ru-RU" sz="3100" dirty="0" smtClean="0">
                <a:solidFill>
                  <a:srgbClr val="000000"/>
                </a:solidFill>
                <a:effectLst/>
                <a:latin typeface="Times New Roman" pitchFamily="18" charset="0"/>
                <a:cs typeface="Times New Roman" pitchFamily="18" charset="0"/>
              </a:rPr>
              <a:t>”) – </a:t>
            </a:r>
            <a:r>
              <a:rPr lang="ru-RU" sz="3100" dirty="0">
                <a:solidFill>
                  <a:srgbClr val="000000"/>
                </a:solidFill>
                <a:effectLst/>
                <a:latin typeface="Times New Roman" pitchFamily="18" charset="0"/>
                <a:cs typeface="Times New Roman" pitchFamily="18" charset="0"/>
              </a:rPr>
              <a:t>позволяющие учиться взаимодействовать между собой.  </a:t>
            </a:r>
            <a:r>
              <a:rPr lang="ru-RU" sz="3100" dirty="0" smtClean="0">
                <a:solidFill>
                  <a:srgbClr val="000000"/>
                </a:solidFill>
                <a:effectLst/>
                <a:latin typeface="Times New Roman" pitchFamily="18" charset="0"/>
                <a:cs typeface="Times New Roman" pitchFamily="18" charset="0"/>
              </a:rPr>
              <a:t/>
            </a:r>
            <a:br>
              <a:rPr lang="ru-RU" sz="3100" dirty="0" smtClean="0">
                <a:solidFill>
                  <a:srgbClr val="000000"/>
                </a:solidFill>
                <a:effectLst/>
                <a:latin typeface="Times New Roman" pitchFamily="18" charset="0"/>
                <a:cs typeface="Times New Roman" pitchFamily="18" charset="0"/>
              </a:rPr>
            </a:br>
            <a:r>
              <a:rPr lang="ru-RU" sz="3100" b="1" dirty="0" smtClean="0">
                <a:solidFill>
                  <a:srgbClr val="FF0000"/>
                </a:solidFill>
                <a:effectLst/>
                <a:latin typeface="Times New Roman" pitchFamily="18" charset="0"/>
                <a:cs typeface="Times New Roman" pitchFamily="18" charset="0"/>
              </a:rPr>
              <a:t>Интерактивное </a:t>
            </a:r>
            <a:r>
              <a:rPr lang="ru-RU" sz="3100" b="1" dirty="0">
                <a:solidFill>
                  <a:srgbClr val="FF0000"/>
                </a:solidFill>
                <a:effectLst/>
                <a:latin typeface="Times New Roman" pitchFamily="18" charset="0"/>
                <a:cs typeface="Times New Roman" pitchFamily="18" charset="0"/>
              </a:rPr>
              <a:t>обучение </a:t>
            </a:r>
            <a:r>
              <a:rPr lang="ru-RU" sz="3100" dirty="0">
                <a:solidFill>
                  <a:srgbClr val="000000"/>
                </a:solidFill>
                <a:effectLst/>
                <a:latin typeface="Times New Roman" pitchFamily="18" charset="0"/>
                <a:cs typeface="Times New Roman" pitchFamily="18" charset="0"/>
              </a:rPr>
              <a:t>– обучение, построенное на взаимодействии всех обучающихся, включая педагога.</a:t>
            </a:r>
            <a:r>
              <a:rPr lang="ru-RU" dirty="0" smtClean="0">
                <a:solidFill>
                  <a:srgbClr val="000000"/>
                </a:solidFill>
                <a:effectLst/>
                <a:latin typeface="Arial"/>
              </a:rPr>
              <a:t/>
            </a:r>
            <a:br>
              <a:rPr lang="ru-RU" dirty="0" smtClean="0">
                <a:solidFill>
                  <a:srgbClr val="000000"/>
                </a:solidFill>
                <a:effectLst/>
                <a:latin typeface="Arial"/>
              </a:rPr>
            </a:br>
            <a:endParaRPr lang="ru-RU"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81400" y="5008769"/>
            <a:ext cx="2139668" cy="16059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15200" y="4995781"/>
            <a:ext cx="1539643" cy="15396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92024" y="3810000"/>
            <a:ext cx="1823176" cy="13963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38522765"/>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381000"/>
            <a:ext cx="6092952" cy="6055568"/>
          </a:xfrm>
        </p:spPr>
        <p:txBody>
          <a:bodyPr>
            <a:normAutofit/>
          </a:bodyPr>
          <a:lstStyle/>
          <a:p>
            <a:pPr indent="450215">
              <a:lnSpc>
                <a:spcPct val="115000"/>
              </a:lnSpc>
              <a:spcAft>
                <a:spcPts val="0"/>
              </a:spcAft>
              <a:tabLst>
                <a:tab pos="850900" algn="l"/>
              </a:tabLst>
            </a:pPr>
            <a:r>
              <a:rPr lang="ru-RU" sz="2800" dirty="0">
                <a:solidFill>
                  <a:schemeClr val="tx1"/>
                </a:solidFill>
                <a:effectLst/>
                <a:latin typeface="Times New Roman"/>
                <a:ea typeface="Calibri"/>
                <a:cs typeface="Times New Roman"/>
              </a:rPr>
              <a:t>В интерактивных технологиях обучения существенно меняются роли </a:t>
            </a:r>
            <a:r>
              <a:rPr lang="ru-RU" sz="2800" b="1" dirty="0" smtClean="0">
                <a:solidFill>
                  <a:srgbClr val="FF0000"/>
                </a:solidFill>
                <a:effectLst/>
                <a:latin typeface="Times New Roman"/>
                <a:ea typeface="Calibri"/>
                <a:cs typeface="Times New Roman"/>
              </a:rPr>
              <a:t>обучающего:</a:t>
            </a:r>
            <a:r>
              <a:rPr lang="ru-RU" sz="2800" dirty="0" smtClean="0">
                <a:solidFill>
                  <a:schemeClr val="tx1"/>
                </a:solidFill>
                <a:effectLst/>
                <a:latin typeface="Times New Roman"/>
                <a:ea typeface="Calibri"/>
                <a:cs typeface="Times New Roman"/>
              </a:rPr>
              <a:t> вместо </a:t>
            </a:r>
            <a:r>
              <a:rPr lang="ru-RU" sz="2800" dirty="0">
                <a:solidFill>
                  <a:schemeClr val="tx1"/>
                </a:solidFill>
                <a:effectLst/>
                <a:latin typeface="Times New Roman"/>
                <a:ea typeface="Calibri"/>
                <a:cs typeface="Times New Roman"/>
              </a:rPr>
              <a:t>роли информатора – роль </a:t>
            </a:r>
            <a:r>
              <a:rPr lang="ru-RU" sz="2800" dirty="0" smtClean="0">
                <a:solidFill>
                  <a:schemeClr val="tx1"/>
                </a:solidFill>
                <a:effectLst/>
                <a:latin typeface="Times New Roman"/>
                <a:ea typeface="Calibri"/>
                <a:cs typeface="Times New Roman"/>
              </a:rPr>
              <a:t>менеджера </a:t>
            </a:r>
            <a:br>
              <a:rPr lang="ru-RU" sz="2800" dirty="0" smtClean="0">
                <a:solidFill>
                  <a:schemeClr val="tx1"/>
                </a:solidFill>
                <a:effectLst/>
                <a:latin typeface="Times New Roman"/>
                <a:ea typeface="Calibri"/>
                <a:cs typeface="Times New Roman"/>
              </a:rPr>
            </a:br>
            <a:r>
              <a:rPr lang="ru-RU" sz="2800" dirty="0" smtClean="0">
                <a:solidFill>
                  <a:schemeClr val="tx1"/>
                </a:solidFill>
                <a:effectLst/>
                <a:latin typeface="Times New Roman"/>
                <a:ea typeface="Calibri"/>
                <a:cs typeface="Times New Roman"/>
              </a:rPr>
              <a:t>и </a:t>
            </a:r>
            <a:r>
              <a:rPr lang="ru-RU" sz="2800" b="1" dirty="0" smtClean="0">
                <a:solidFill>
                  <a:srgbClr val="FF0000"/>
                </a:solidFill>
                <a:effectLst/>
                <a:latin typeface="Times New Roman"/>
                <a:ea typeface="Calibri"/>
                <a:cs typeface="Times New Roman"/>
              </a:rPr>
              <a:t>обучаемого:</a:t>
            </a:r>
            <a:r>
              <a:rPr lang="ru-RU" sz="2800" dirty="0" smtClean="0">
                <a:solidFill>
                  <a:schemeClr val="tx1"/>
                </a:solidFill>
                <a:effectLst/>
                <a:latin typeface="Times New Roman"/>
                <a:ea typeface="Calibri"/>
                <a:cs typeface="Times New Roman"/>
              </a:rPr>
              <a:t> вместо </a:t>
            </a:r>
            <a:r>
              <a:rPr lang="ru-RU" sz="2800" dirty="0">
                <a:solidFill>
                  <a:schemeClr val="tx1"/>
                </a:solidFill>
                <a:effectLst/>
                <a:latin typeface="Times New Roman"/>
                <a:ea typeface="Calibri"/>
                <a:cs typeface="Times New Roman"/>
              </a:rPr>
              <a:t>объекта воздействия – субъект </a:t>
            </a:r>
            <a:r>
              <a:rPr lang="ru-RU" sz="2800" dirty="0" smtClean="0">
                <a:solidFill>
                  <a:schemeClr val="tx1"/>
                </a:solidFill>
                <a:effectLst/>
                <a:latin typeface="Times New Roman"/>
                <a:ea typeface="Calibri"/>
                <a:cs typeface="Times New Roman"/>
              </a:rPr>
              <a:t>взаимодействия,   </a:t>
            </a:r>
            <a:br>
              <a:rPr lang="ru-RU" sz="2800" dirty="0" smtClean="0">
                <a:solidFill>
                  <a:schemeClr val="tx1"/>
                </a:solidFill>
                <a:effectLst/>
                <a:latin typeface="Times New Roman"/>
                <a:ea typeface="Calibri"/>
                <a:cs typeface="Times New Roman"/>
              </a:rPr>
            </a:br>
            <a:r>
              <a:rPr lang="ru-RU" sz="2800" dirty="0" smtClean="0">
                <a:solidFill>
                  <a:schemeClr val="tx1"/>
                </a:solidFill>
                <a:effectLst/>
                <a:latin typeface="Times New Roman"/>
                <a:ea typeface="Calibri"/>
                <a:cs typeface="Times New Roman"/>
              </a:rPr>
              <a:t>а </a:t>
            </a:r>
            <a:r>
              <a:rPr lang="ru-RU" sz="2800" dirty="0">
                <a:solidFill>
                  <a:schemeClr val="tx1"/>
                </a:solidFill>
                <a:effectLst/>
                <a:latin typeface="Times New Roman"/>
                <a:ea typeface="Calibri"/>
                <a:cs typeface="Times New Roman"/>
              </a:rPr>
              <a:t>также  роль </a:t>
            </a:r>
            <a:r>
              <a:rPr lang="ru-RU" sz="2800" b="1" dirty="0" smtClean="0">
                <a:solidFill>
                  <a:srgbClr val="FF0000"/>
                </a:solidFill>
                <a:effectLst/>
                <a:latin typeface="Times New Roman"/>
                <a:ea typeface="Calibri"/>
                <a:cs typeface="Times New Roman"/>
              </a:rPr>
              <a:t>информации:</a:t>
            </a:r>
            <a:r>
              <a:rPr lang="ru-RU" sz="2800" dirty="0" smtClean="0">
                <a:solidFill>
                  <a:schemeClr val="tx1"/>
                </a:solidFill>
                <a:effectLst/>
                <a:latin typeface="Times New Roman"/>
                <a:ea typeface="Calibri"/>
                <a:cs typeface="Times New Roman"/>
              </a:rPr>
              <a:t> информация </a:t>
            </a:r>
            <a:r>
              <a:rPr lang="ru-RU" sz="2800" dirty="0">
                <a:solidFill>
                  <a:schemeClr val="tx1"/>
                </a:solidFill>
                <a:effectLst/>
                <a:latin typeface="Times New Roman"/>
                <a:ea typeface="Calibri"/>
                <a:cs typeface="Times New Roman"/>
              </a:rPr>
              <a:t>не цель, а средство для освоения действий и </a:t>
            </a:r>
            <a:r>
              <a:rPr lang="ru-RU" sz="2800" dirty="0" smtClean="0">
                <a:solidFill>
                  <a:schemeClr val="tx1"/>
                </a:solidFill>
                <a:effectLst/>
                <a:latin typeface="Times New Roman"/>
                <a:ea typeface="Calibri"/>
                <a:cs typeface="Times New Roman"/>
              </a:rPr>
              <a:t>операций. </a:t>
            </a:r>
            <a:r>
              <a:rPr lang="ru-RU" sz="2800" dirty="0">
                <a:solidFill>
                  <a:schemeClr val="tx1"/>
                </a:solidFill>
                <a:effectLst/>
                <a:latin typeface="Calibri"/>
                <a:ea typeface="Calibri"/>
                <a:cs typeface="Times New Roman"/>
              </a:rPr>
              <a:t/>
            </a:r>
            <a:br>
              <a:rPr lang="ru-RU" sz="2800" dirty="0">
                <a:solidFill>
                  <a:schemeClr val="tx1"/>
                </a:solidFill>
                <a:effectLst/>
                <a:latin typeface="Calibri"/>
                <a:ea typeface="Calibri"/>
                <a:cs typeface="Times New Roman"/>
              </a:rPr>
            </a:br>
            <a:endParaRPr lang="ru-RU" sz="2800" dirty="0">
              <a:solidFill>
                <a:schemeClr val="tx1"/>
              </a:solidFill>
            </a:endParaRPr>
          </a:p>
        </p:txBody>
      </p:sp>
    </p:spTree>
    <p:extLst>
      <p:ext uri="{BB962C8B-B14F-4D97-AF65-F5344CB8AC3E}">
        <p14:creationId xmlns:p14="http://schemas.microsoft.com/office/powerpoint/2010/main" xmlns="" val="3031023319"/>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457200"/>
            <a:ext cx="6092952" cy="3979912"/>
          </a:xfrm>
        </p:spPr>
        <p:txBody>
          <a:bodyPr>
            <a:normAutofit/>
          </a:bodyPr>
          <a:lstStyle/>
          <a:p>
            <a:r>
              <a:rPr lang="ru-RU" dirty="0">
                <a:effectLst/>
                <a:latin typeface="Times New Roman"/>
                <a:ea typeface="Calibri"/>
              </a:rPr>
              <a:t>Рассмотрим некоторые формы и методы технологий интерактивного обучения</a:t>
            </a:r>
            <a:endParaRPr lang="ru-RU" dirty="0"/>
          </a:p>
        </p:txBody>
      </p:sp>
    </p:spTree>
    <p:extLst>
      <p:ext uri="{BB962C8B-B14F-4D97-AF65-F5344CB8AC3E}">
        <p14:creationId xmlns:p14="http://schemas.microsoft.com/office/powerpoint/2010/main" xmlns="" val="2987337741"/>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116632"/>
            <a:ext cx="6477000" cy="6552728"/>
          </a:xfrm>
        </p:spPr>
        <p:txBody>
          <a:bodyPr>
            <a:normAutofit/>
          </a:bodyPr>
          <a:lstStyle/>
          <a:p>
            <a:pPr marL="457200" indent="457200">
              <a:spcAft>
                <a:spcPts val="0"/>
              </a:spcAft>
            </a:pPr>
            <a:r>
              <a:rPr lang="ru-RU" sz="2800" b="1" dirty="0" smtClean="0">
                <a:solidFill>
                  <a:srgbClr val="FF0000"/>
                </a:solidFill>
                <a:effectLst/>
                <a:latin typeface="Times New Roman"/>
                <a:ea typeface="Times New Roman"/>
              </a:rPr>
              <a:t>Проблемная лекция</a:t>
            </a:r>
            <a:br>
              <a:rPr lang="ru-RU" sz="2800" b="1" dirty="0" smtClean="0">
                <a:solidFill>
                  <a:srgbClr val="FF0000"/>
                </a:solidFill>
                <a:effectLst/>
                <a:latin typeface="Times New Roman"/>
                <a:ea typeface="Times New Roman"/>
              </a:rPr>
            </a:br>
            <a:r>
              <a:rPr lang="ru-RU" sz="2800" dirty="0" smtClean="0">
                <a:solidFill>
                  <a:schemeClr val="tx1"/>
                </a:solidFill>
                <a:effectLst/>
                <a:latin typeface="Times New Roman"/>
                <a:ea typeface="Times New Roman"/>
              </a:rPr>
              <a:t>- </a:t>
            </a:r>
            <a:r>
              <a:rPr lang="ru-RU" sz="2800" dirty="0" smtClean="0">
                <a:solidFill>
                  <a:schemeClr val="tx1"/>
                </a:solidFill>
                <a:effectLst/>
                <a:latin typeface="Times New Roman"/>
                <a:ea typeface="Calibri"/>
              </a:rPr>
              <a:t>предполагает </a:t>
            </a:r>
            <a:r>
              <a:rPr lang="ru-RU" sz="2800" dirty="0">
                <a:solidFill>
                  <a:schemeClr val="tx1"/>
                </a:solidFill>
                <a:effectLst/>
                <a:latin typeface="Times New Roman"/>
                <a:ea typeface="Calibri"/>
              </a:rPr>
              <a:t>постановку </a:t>
            </a:r>
            <a:r>
              <a:rPr lang="ru-RU" sz="2800" dirty="0" smtClean="0">
                <a:solidFill>
                  <a:schemeClr val="tx1"/>
                </a:solidFill>
                <a:effectLst/>
                <a:latin typeface="Times New Roman"/>
                <a:ea typeface="Calibri"/>
              </a:rPr>
              <a:t>проблемы, проблемной </a:t>
            </a:r>
            <a:r>
              <a:rPr lang="ru-RU" sz="2800" dirty="0">
                <a:solidFill>
                  <a:schemeClr val="tx1"/>
                </a:solidFill>
                <a:effectLst/>
                <a:latin typeface="Times New Roman"/>
                <a:ea typeface="Calibri"/>
              </a:rPr>
              <a:t>ситуации и их последующее разрешение.</a:t>
            </a:r>
            <a:r>
              <a:rPr lang="ru-RU" sz="2800" dirty="0">
                <a:solidFill>
                  <a:schemeClr val="tx1"/>
                </a:solidFill>
                <a:effectLst/>
                <a:latin typeface="Times New Roman"/>
                <a:ea typeface="Times New Roman"/>
              </a:rPr>
              <a:t/>
            </a:r>
            <a:br>
              <a:rPr lang="ru-RU" sz="2800" dirty="0">
                <a:solidFill>
                  <a:schemeClr val="tx1"/>
                </a:solidFill>
                <a:effectLst/>
                <a:latin typeface="Times New Roman"/>
                <a:ea typeface="Times New Roman"/>
              </a:rPr>
            </a:br>
            <a:r>
              <a:rPr lang="ru-RU" sz="2800" dirty="0" smtClean="0">
                <a:solidFill>
                  <a:schemeClr val="tx1"/>
                </a:solidFill>
                <a:effectLst/>
                <a:latin typeface="Times New Roman"/>
                <a:ea typeface="Times New Roman"/>
              </a:rPr>
              <a:t>С её помощью обеспечивается </a:t>
            </a:r>
            <a:r>
              <a:rPr lang="ru-RU" sz="2800" dirty="0">
                <a:solidFill>
                  <a:schemeClr val="tx1"/>
                </a:solidFill>
                <a:effectLst/>
                <a:latin typeface="Times New Roman"/>
                <a:ea typeface="Times New Roman"/>
              </a:rPr>
              <a:t>достижение трех основных дидактических целей:</a:t>
            </a:r>
            <a:br>
              <a:rPr lang="ru-RU" sz="2800" dirty="0">
                <a:solidFill>
                  <a:schemeClr val="tx1"/>
                </a:solidFill>
                <a:effectLst/>
                <a:latin typeface="Times New Roman"/>
                <a:ea typeface="Times New Roman"/>
              </a:rPr>
            </a:br>
            <a:r>
              <a:rPr lang="ru-RU" sz="2800" b="1" dirty="0" smtClean="0">
                <a:solidFill>
                  <a:srgbClr val="FF0000"/>
                </a:solidFill>
                <a:effectLst/>
                <a:latin typeface="Times New Roman"/>
                <a:ea typeface="Times New Roman"/>
              </a:rPr>
              <a:t>1. </a:t>
            </a:r>
            <a:r>
              <a:rPr lang="ru-RU" sz="2800" dirty="0" smtClean="0">
                <a:solidFill>
                  <a:schemeClr val="tx1"/>
                </a:solidFill>
                <a:effectLst/>
                <a:latin typeface="Times New Roman"/>
                <a:ea typeface="Times New Roman"/>
              </a:rPr>
              <a:t>усвоение учащимися </a:t>
            </a:r>
            <a:r>
              <a:rPr lang="ru-RU" sz="2800" dirty="0">
                <a:solidFill>
                  <a:schemeClr val="tx1"/>
                </a:solidFill>
                <a:effectLst/>
                <a:latin typeface="Times New Roman"/>
                <a:ea typeface="Times New Roman"/>
              </a:rPr>
              <a:t>теоретических знаний;</a:t>
            </a:r>
            <a:br>
              <a:rPr lang="ru-RU" sz="2800" dirty="0">
                <a:solidFill>
                  <a:schemeClr val="tx1"/>
                </a:solidFill>
                <a:effectLst/>
                <a:latin typeface="Times New Roman"/>
                <a:ea typeface="Times New Roman"/>
              </a:rPr>
            </a:br>
            <a:r>
              <a:rPr lang="ru-RU" sz="2800" b="1" dirty="0" smtClean="0">
                <a:solidFill>
                  <a:srgbClr val="FF0000"/>
                </a:solidFill>
                <a:effectLst/>
                <a:latin typeface="Times New Roman"/>
                <a:ea typeface="Times New Roman"/>
              </a:rPr>
              <a:t>2. </a:t>
            </a:r>
            <a:r>
              <a:rPr lang="ru-RU" sz="2800" dirty="0" smtClean="0">
                <a:solidFill>
                  <a:schemeClr val="tx1"/>
                </a:solidFill>
                <a:effectLst/>
                <a:latin typeface="Times New Roman"/>
                <a:ea typeface="Times New Roman"/>
              </a:rPr>
              <a:t>развитие  мышления</a:t>
            </a:r>
            <a:r>
              <a:rPr lang="ru-RU" sz="2800" dirty="0">
                <a:solidFill>
                  <a:schemeClr val="tx1"/>
                </a:solidFill>
                <a:effectLst/>
                <a:latin typeface="Times New Roman"/>
                <a:ea typeface="Times New Roman"/>
              </a:rPr>
              <a:t>;</a:t>
            </a:r>
            <a:br>
              <a:rPr lang="ru-RU" sz="2800" dirty="0">
                <a:solidFill>
                  <a:schemeClr val="tx1"/>
                </a:solidFill>
                <a:effectLst/>
                <a:latin typeface="Times New Roman"/>
                <a:ea typeface="Times New Roman"/>
              </a:rPr>
            </a:br>
            <a:r>
              <a:rPr lang="ru-RU" sz="2800" b="1" dirty="0" smtClean="0">
                <a:solidFill>
                  <a:srgbClr val="FF0000"/>
                </a:solidFill>
                <a:effectLst/>
                <a:latin typeface="Times New Roman"/>
                <a:ea typeface="Times New Roman"/>
              </a:rPr>
              <a:t>3. </a:t>
            </a:r>
            <a:r>
              <a:rPr lang="ru-RU" sz="2800" dirty="0" smtClean="0">
                <a:solidFill>
                  <a:schemeClr val="tx1"/>
                </a:solidFill>
                <a:effectLst/>
                <a:latin typeface="Times New Roman"/>
                <a:ea typeface="Times New Roman"/>
              </a:rPr>
              <a:t>формирование </a:t>
            </a:r>
            <a:r>
              <a:rPr lang="ru-RU" sz="2800" dirty="0">
                <a:solidFill>
                  <a:schemeClr val="tx1"/>
                </a:solidFill>
                <a:effectLst/>
                <a:latin typeface="Times New Roman"/>
                <a:ea typeface="Times New Roman"/>
              </a:rPr>
              <a:t>познавательного интереса к содержанию учебного предмета и профессиональной мотивации будущего специалиста</a:t>
            </a:r>
            <a:r>
              <a:rPr lang="ru-RU" sz="2800" dirty="0" smtClean="0">
                <a:solidFill>
                  <a:schemeClr val="tx1"/>
                </a:solidFill>
                <a:effectLst/>
                <a:latin typeface="Times New Roman"/>
                <a:ea typeface="Times New Roman"/>
              </a:rPr>
              <a:t>.</a:t>
            </a:r>
            <a:endParaRPr lang="ru-RU" sz="2800" dirty="0">
              <a:solidFill>
                <a:schemeClr val="tx1"/>
              </a:solidFill>
            </a:endParaRPr>
          </a:p>
        </p:txBody>
      </p:sp>
    </p:spTree>
    <p:extLst>
      <p:ext uri="{BB962C8B-B14F-4D97-AF65-F5344CB8AC3E}">
        <p14:creationId xmlns:p14="http://schemas.microsoft.com/office/powerpoint/2010/main" xmlns="" val="2889605252"/>
      </p:ext>
    </p:extLst>
  </p:cSld>
  <p:clrMapOvr>
    <a:masterClrMapping/>
  </p:clrMapOvr>
  <mc:AlternateContent xmlns:mc="http://schemas.openxmlformats.org/markup-compatibility/2006">
    <mc:Choice xmlns:p14="http://schemas.microsoft.com/office/powerpoint/2010/main" xmlns="" Requires="p14">
      <p:transition spd="slow" p14:dur="1500">
        <p:wheel spokes="1"/>
      </p:transition>
    </mc:Choice>
    <mc:Fallback>
      <p:transition spd="slow">
        <p:wheel spokes="1"/>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247</Words>
  <Application>Microsoft Office PowerPoint</Application>
  <PresentationFormat>Экран (4:3)</PresentationFormat>
  <Paragraphs>35</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Office Theme</vt:lpstr>
      <vt:lpstr>      31.10.2017  </vt:lpstr>
      <vt:lpstr>Познавательная деятельность - это единство чувственного восприятия, теоретического мышления и практической деятельности.  Она осуществляется на каждом жизненном шагу, во всех видах деятельности и социальных взаимоотношений учащихся (производительный и общественно полезный труд, ценностно-ориентационная и художественно-эстетическая деятельность, общение),  а также путем выполнения различных предметно-практических действий в учебном процессе (экспериментирование, конструирование, решение исследовательских задач и т.п.). </vt:lpstr>
      <vt:lpstr>Активизацию можно определить как постоянно текущий процесс побуждения учащихся к энергичному, целенаправленному учению, преодоление пассивной и стереотипичной  деятельности,  спада и застоя  в умственной  работе. </vt:lpstr>
      <vt:lpstr>В числе основных факторов, побуждающих учащихся к активности, можно назвать следующие: * Профессиональный интерес * Состязательность * Игровой характер проведения занятий (включает в себя и то, и другое) </vt:lpstr>
      <vt:lpstr>Главная цель активизации - формирование активности учащихся, повышение качества учебно-воспитательного процесса.  Постоянно повышать интерес учащихся к занятию  – задача каждого  педагога.      </vt:lpstr>
      <vt:lpstr>Эту задачу можно решать через интерактивные технологии обучения: От англ. (inter - “между”; act – “действие”) – позволяющие учиться взаимодействовать между собой.   Интерактивное обучение – обучение, построенное на взаимодействии всех обучающихся, включая педагога. </vt:lpstr>
      <vt:lpstr>В интерактивных технологиях обучения существенно меняются роли обучающего: вместо роли информатора – роль менеджера  и обучаемого: вместо объекта воздействия – субъект взаимодействия,    а также  роль информации: информация не цель, а средство для освоения действий и операций.  </vt:lpstr>
      <vt:lpstr>Рассмотрим некоторые формы и методы технологий интерактивного обучения</vt:lpstr>
      <vt:lpstr>Проблемная лекция - предполагает постановку проблемы, проблемной ситуации и их последующее разрешение. С её помощью обеспечивается достижение трех основных дидактических целей: 1. усвоение учащимися теоретических знаний; 2. развитие  мышления; 3. формирование познавательного интереса к содержанию учебного предмета и профессиональной мотивации будущего специалиста.</vt:lpstr>
      <vt:lpstr>Главная цель такой лекции – приобретение знаний учащимися при непосредственном действенном их участии.  *Среди смоделированных проблем могут быть научные, социальные, профессиональные, связанные с конкретным содержанием учебного материала.  *Постановка проблемы побуждает учащихся к активной мыслительной деятельности, к попытке самостоятельно ответить на поставленный вопрос, вызывает интерес к излагаемому материалу, активизирует внимание обучаемых. </vt:lpstr>
      <vt:lpstr>         Вопросы проблемной лекции. ( на примере темы « Содержание коммерческой работы».  Дисциплина: Обществознание)  -- Только ли в торговле осуществляется коммерческая деятельность? -- Какая работа должна предшествовать продаже товаров, что бы она была успешной? -- Какой информацией должен обладать коммерсант для успешной работы на рынке? -- Почему в коммерческой работе большое значение имеет выбор коммерческих партнеров? -- Чем руководствуется торговое предприятие при формировании своего ассортимента? -- Как вы можете объяснить следующее высказывание: «Покупка должна стать приключением. У человека должно остаться что-то еще, кроме товара. Ни за что в нашем урбанистическом мире человек не готов платить больше, чем за впечатления»                      </vt:lpstr>
      <vt:lpstr>        Дидактическая игра В процессе дидактической игры обучаемый должен выполнить действия, аналогичные тем, которые могут иметь место в его профессиональной деятельности. В результате происходит накопление, актуализация и трансформация знаний в умения и навыки,  накопление опыта  личности и ее развитие.           </vt:lpstr>
      <vt:lpstr>Структура организации игры  1. Выбор игры  На этом этапе происходит отбор содержания материала для игр на основе  изучения преподавателем программы, тематического плана учебника, методической литературы. Определив игры, соответствующие программному материалу, преподаватель должен четко себе представить, какие результаты он хочет получить. От этого часто зависит оформление замысла, игровые действия, содержание и формулировка правил, ход игры. </vt:lpstr>
      <vt:lpstr>2.Подготовка игры  А) Предварительная подготовка учащихся к игре. Не все игры содержат этот этап.  Задача преподавателя заключается в том, чтобы все учащиеся понимали, что они должны сделать в ходе подготовительной работы.   Б) Подготовка непосредственно перед игрой.  Этот этап должен быть направлен на создание эмоционального игрового настроения (переставить столы, включить музыку, приготовить к использованию ТСО, вывесить схемы, карты, картины); проверить готовность учащихся к игре. </vt:lpstr>
      <vt:lpstr> 3. Введение в игру  А) Предложение игры учащимся.  Оно может быть обычным, а может начинаться с прочитанной или выдуманной истории, или с какой-то необычной формы предложения, активизирующей игровую деятельность.  Б) Объяснение правил игры  формируется кратко и конкретно.  В) Выбор участников игры. Может играть вся группа, а может по желанию самих учащихся, если в игре участвует небольшое количество (4, 6, 8 и т.п.). Кто-то может фиксировать ошибки, кто-то контролировать время и т.д. Но важно включить каждого в активный познавательный процесс! </vt:lpstr>
      <vt:lpstr>4. Ход игры  Несмотря на важность дидактического результата, при проведении игры необходимо понять, что методическое содержание - это скрытая часть «айсберга», которая должна волновать преподавателя до начала игры.   Как только игра началась, главное - игровое действо.  Чем интереснее и занимательнее игра, тем больший результат может быть достигнут. </vt:lpstr>
      <vt:lpstr>    5. Подведение итогов (оценка и поощрение учащихся) Этот этап включает в себя как дидактический результат (что нового учащиеся узнали, как справились с заданием, чему научились), так и собственно игровой (кто оказался лучшим и что помогло ему достичь победы). 6. Анализ игры (обсуждение, анкетирование, оценка эмоционального состояния)  Этот этап очень важен - он залог эффективной игровой деятельности, развития методического мастерства преподавателя. Хорошо бы провести обсуждение или анкетирование о прошедшей игре.  </vt:lpstr>
      <vt:lpstr>Тип занятия: УРОК СИСТЕМАТИЗАЦИИ И ОБОБЩЕНИЯ ЗНАНИЙ (дидактическая игра) Тема: «Коммерческая служба организации» Дисциплина: Обществознание.     </vt:lpstr>
      <vt:lpstr>Результат – освоение следующих компетенций:  1. Организовывать собственную деятельность, выбирать типовые методы и способы выполнения профессиональных задач, оценивать их эффективность и качество. 2. Принимать решения в стандартных и нестандартных ситуациях и нести за них ответственность. 3. Осуществлять поиск и использование информации, необходимой для эффективного выполнения профессиональных задач, профессионального и личностного развития.</vt:lpstr>
      <vt:lpstr>4. Применять в коммерческой деятельности методы, средства и приемы менеджмента, делового и управленческого общения.  5. Применять в практических ситуациях экономические методы, рассчитывать микроэкономические показатели, анализировать их, а также  рынки ресурсов.  6. Выявлять потребности, виды спроса и соответствующие им типы маркетинга для обеспечения целей организации, формировать спрос и стимулировать сбыт товаров.  </vt:lpstr>
      <vt:lpstr>Цель: Закрепить теоретические знания о структуре, назначении и задачах коммерческой службы на промышленном предприятии. Обозначить роль каждого сотрудника в успешной деятельности организации.   Этапы занятия: 1. Введение в учебную деятельность Обоснование значения темы и цели урока. Вводный инструктаж к игре. </vt:lpstr>
      <vt:lpstr>2. Создание учебной ситуации Получение новых знаний путем постановки и решения проблем, основанных на обобщении и систематизации имеющихся знаний.  Из числа учеников определяется генеральный директор компании по производству овощных консервов. Он назначает руководителя коммерческой службы и её сотрудников. Каждый в команде после подготовки должен озвучить свои должностные обязанности, пути взаимодействия с другими службами, с партнёрами и конкурентами. В свою очередь, директор компании совместно с заместителями, определяет стратегию развития бизнеса. </vt:lpstr>
      <vt:lpstr>3. Обеспечение учебной рефлексии  Итогом всей работы должен стать план стратегического развития предприятия, где будут определены направления деятельности, ассортимент продукции, выделена роль каждого сотрудника, хозяйственные связи, материально-техническое обеспечение производственного процесса и т.д.  </vt:lpstr>
      <vt:lpstr>-немаловажным на этом этапе занятия является именно самоанализ работы учащихся, когда учащиеся, подводя итог своей деятельности на занятии,  должны понять значимость успеха предприятия и причины ошибок (и по возможности их устранить). Главное здесь – быть командой, прислушиваться к мнению других, выдвигать креативные идеи ведения бизнеса, работать на результат.</vt:lpstr>
      <vt:lpstr>4. Обеспечение контроля за деятельностью учащихся  Преподаватель здесь выступает в роли эксперта и консультанта, направляя деятельность учащихся. Контроль складывается из нескольких шагов: - Выявить то, что усвоено учащимися, опознать это, обосновать своё решение - Измерить усвоенное (по уровням усвоения, по осознанности действий, по полноте работы, и т.д.)</vt:lpstr>
      <vt:lpstr>Выводы Прочность и действенность результатов обучения, усвоение знаний и умений учащимися будет успешным, если они совершают полный цикл познавательных действий, состоящий из восприятия изучаемого материала, его осмысления, запоминания и применения на практике.  Активизация учебного процесса предполагает участие всех учащихся в процессе обучения, который должен быть мотивированным и достаточно интересным.  Активные методы обучения позволяют усилить процесс понимания, усвоения и творческого применения знаний при решении профессиональных задач.  </vt:lpstr>
      <vt:lpstr>Литература и источники:        Меринова Т. С., Прохорова Г.Е., Способы активизации познавательной деятельности учащихся. Обоснование собственного опыта, Москва, 2015         </vt:lpstr>
      <vt:lpstr>Шаблон взят на Pedsovet.su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 использовании шаблона ссылка на Pedsovet.su обязательна</dc:title>
  <dc:creator>Катенок</dc:creator>
  <cp:lastModifiedBy>111</cp:lastModifiedBy>
  <cp:revision>11</cp:revision>
  <dcterms:created xsi:type="dcterms:W3CDTF">2013-10-20T14:43:13Z</dcterms:created>
  <dcterms:modified xsi:type="dcterms:W3CDTF">2017-10-30T10:05:29Z</dcterms:modified>
</cp:coreProperties>
</file>