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3" r:id="rId5"/>
    <p:sldId id="264" r:id="rId6"/>
    <p:sldId id="265" r:id="rId7"/>
    <p:sldId id="266" r:id="rId8"/>
    <p:sldId id="267" r:id="rId9"/>
    <p:sldId id="268" r:id="rId10"/>
    <p:sldId id="258" r:id="rId11"/>
    <p:sldId id="259" r:id="rId12"/>
    <p:sldId id="269" r:id="rId13"/>
    <p:sldId id="260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8EA6-61D8-4E7C-8C32-6911303240F6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387F-68CF-4EF7-8E9C-0F12A6D5A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8EA6-61D8-4E7C-8C32-6911303240F6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387F-68CF-4EF7-8E9C-0F12A6D5A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8EA6-61D8-4E7C-8C32-6911303240F6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387F-68CF-4EF7-8E9C-0F12A6D5A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8EA6-61D8-4E7C-8C32-6911303240F6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387F-68CF-4EF7-8E9C-0F12A6D5A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8EA6-61D8-4E7C-8C32-6911303240F6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387F-68CF-4EF7-8E9C-0F12A6D5A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8EA6-61D8-4E7C-8C32-6911303240F6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387F-68CF-4EF7-8E9C-0F12A6D5A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8EA6-61D8-4E7C-8C32-6911303240F6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387F-68CF-4EF7-8E9C-0F12A6D5A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8EA6-61D8-4E7C-8C32-6911303240F6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387F-68CF-4EF7-8E9C-0F12A6D5A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8EA6-61D8-4E7C-8C32-6911303240F6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387F-68CF-4EF7-8E9C-0F12A6D5A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8EA6-61D8-4E7C-8C32-6911303240F6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387F-68CF-4EF7-8E9C-0F12A6D5A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8EA6-61D8-4E7C-8C32-6911303240F6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A387F-68CF-4EF7-8E9C-0F12A6D5A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C8EA6-61D8-4E7C-8C32-6911303240F6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A387F-68CF-4EF7-8E9C-0F12A6D5A6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2143116"/>
            <a:ext cx="5715040" cy="714381"/>
          </a:xfrm>
          <a:solidFill>
            <a:schemeClr val="lt1">
              <a:alpha val="43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a_Romanus" pitchFamily="82" charset="-52"/>
              </a:rPr>
              <a:t>Иоганн</a:t>
            </a:r>
            <a:r>
              <a:rPr lang="ru-RU" b="1" dirty="0" smtClean="0">
                <a:latin typeface="a_Romanus" pitchFamily="82" charset="-52"/>
              </a:rPr>
              <a:t> Вольфганг Гёте</a:t>
            </a:r>
            <a:r>
              <a:rPr lang="ru-RU" b="1" dirty="0" smtClean="0">
                <a:latin typeface="a_Romanus" pitchFamily="82" charset="-52"/>
              </a:rPr>
              <a:t> </a:t>
            </a:r>
            <a:endParaRPr lang="ru-RU" b="1" dirty="0">
              <a:latin typeface="a_Romanus" pitchFamily="8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3071810"/>
            <a:ext cx="2643206" cy="928694"/>
          </a:xfrm>
          <a:solidFill>
            <a:schemeClr val="lt1">
              <a:alpha val="63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_Romanus" pitchFamily="82" charset="-52"/>
              </a:rPr>
              <a:t>«Фауст»</a:t>
            </a:r>
            <a:endParaRPr lang="ru-RU" sz="4400" b="1" dirty="0">
              <a:solidFill>
                <a:schemeClr val="tx1">
                  <a:lumMod val="95000"/>
                  <a:lumOff val="5000"/>
                </a:schemeClr>
              </a:solidFill>
              <a:latin typeface="a_Romanus" pitchFamily="82" charset="-5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Народная легенда, бродячий сюжет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34036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ФАУСТ (нем. 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Faust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 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герой народной книги «История о докторе Иоганне Фаусте, знаменитом чародее и чернокнижнике», напечатанной во Франкфурте-на-Майне Иоганном </a:t>
            </a:r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Шписом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(1587). Фауст - историческое лицо, сведения об этой фигуре сохранились весьма многочисленные. Он жил в первую половину XVI века и, по одним сведениям, был действительно доктор, по другим - магистр. Об Иоганне Фаусте упоминает соратник Лютера, </a:t>
            </a:r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Меланхтон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 есть воспоминания о пребывании его в Зальцбурге, а также свидетельства о его учености, разнообразных талантах, о занятиях чернокнижием, магией и ведовством. Все эти факты отразились в образе Фауста народной книги. Его история излагалась так, чтобы воздействие книги сохраняло назидательность. Родители Фауста были добрые христиане и богобоязненные люди, но сын не унаследовал от них благочестия и смирения. Изучая богословие, Фауст не гнушался занятиями колдовством. Ум у него был «быстрый, склонный и приверженный науке. При этом была у него дурная, вздорная и высокомерная голова» Оттого Фауст вознамерился узнать больше, чем обычные люди, постичь «все глубины неба и земли». При помощи всякого рода заклинаний Ф. решил вызвать черта, чтобы он помог достичь невозможного. «Любопытство, свобода и легкомыслие победили», и он пришел в </a:t>
            </a:r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Шпессерский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лес, где и удалось ему встретиться с чертом. На другой день черт явился в жилище Фауста разузнать, что этот ученый, не насытившийся знаниями, хочет от нечистой силы. Фауст выдвигает свои условия, главное из которых - чтобы черт всегда был ему подвластен и выполнял любое желание, чтобы все тайны «мира сего», и не только сего, но и других миров (ада и рая), раскрывал ему в полной мере.</a:t>
            </a:r>
          </a:p>
          <a:p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Эпоха Просвещения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29288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/>
              <a:t>Просвещением в Европе </a:t>
            </a:r>
            <a:r>
              <a:rPr lang="ru-RU" dirty="0"/>
              <a:t>называется идейное течение среди образованной части населения Европы во второй половине XVII - XVIII вв. Главными идеями Просвещения были:</a:t>
            </a:r>
          </a:p>
          <a:p>
            <a:pPr>
              <a:buNone/>
            </a:pPr>
            <a:r>
              <a:rPr lang="ru-RU" dirty="0"/>
              <a:t>- Идея гуманизма, естественного права каждого человека на признание ценности его личности, на счастье. Личность ценна независимо от ее происхождения, народности, расы.</a:t>
            </a:r>
          </a:p>
          <a:p>
            <a:pPr>
              <a:buNone/>
            </a:pPr>
            <a:r>
              <a:rPr lang="ru-RU" dirty="0"/>
              <a:t>- Осуждение социального неравенства людей, эксплуатации человека человеком. Антифеодальные настроения.</a:t>
            </a:r>
          </a:p>
          <a:p>
            <a:pPr>
              <a:buNone/>
            </a:pPr>
            <a:r>
              <a:rPr lang="ru-RU" dirty="0"/>
              <a:t>- Идея перестройки общества на началах разума и науки. Разум для просветителей - это активное орудие преобразования, а не пассивное вместилище идеально правильных знаний, данных Богом, как рассматривали его классицисты.</a:t>
            </a:r>
          </a:p>
          <a:p>
            <a:pPr>
              <a:buNone/>
            </a:pPr>
            <a:r>
              <a:rPr lang="ru-RU" dirty="0"/>
              <a:t>- Критика церкви, религиозных запретов и предрассудков, критический пересмотр общепринятых духовных и интеллектуальных ценностей.</a:t>
            </a:r>
          </a:p>
          <a:p>
            <a:pPr>
              <a:buNone/>
            </a:pPr>
            <a:r>
              <a:rPr lang="ru-RU" dirty="0"/>
              <a:t>- Осуждение политической тирании.</a:t>
            </a:r>
          </a:p>
          <a:p>
            <a:pPr>
              <a:buNone/>
            </a:pPr>
            <a:r>
              <a:rPr lang="ru-RU" b="1" dirty="0"/>
              <a:t>- Идея просвещенного абсолютизма </a:t>
            </a:r>
            <a:r>
              <a:rPr lang="ru-RU" dirty="0"/>
              <a:t>- правители стран должны заботиться о развитии науки и образования среди населения («союз королей и философии»)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Просвещение в литературе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/>
              <a:t>В центре литературных произведений, написанных просветителями - образ интеллектуального героя, часто деятеля искусства или науки, который стремится реформировать мир или борется за достойное место в жизни. Произведения просветителей наполнены пропагандой чтения книг и образования. Герои выражают авторские идеи лучшего устройства общества. Авторы часто приводят объемные рассуждения своих персонажей, их переписку по поводу проблем экономики, эстетики, религии и церкви, политики, педагогики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lt1">
              <a:alpha val="52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«Фауст»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757742" cy="4525963"/>
          </a:xfrm>
          <a:solidFill>
            <a:schemeClr val="lt1">
              <a:alpha val="63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Великий Гете выдумал своего "Фауста", когда ему было немногим больше двадцати лет, а завершил трагедию за несколько месяцев до кончины. Это произведение стало итогом философских и художественных исканий автора - поэта, драматурга, прозаика, крупнейшего ученого своего времени, человека энциклопедических познаний.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QSHsUbdfMI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1571612"/>
            <a:ext cx="3513838" cy="4572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lt1">
              <a:alpha val="6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Трагедия</a:t>
            </a:r>
          </a:p>
          <a:p>
            <a:r>
              <a:rPr lang="ru-RU" dirty="0" smtClean="0"/>
              <a:t>Конфликт</a:t>
            </a:r>
          </a:p>
          <a:p>
            <a:r>
              <a:rPr lang="ru-RU" dirty="0" smtClean="0"/>
              <a:t>Сюжет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5043494" cy="5840435"/>
          </a:xfrm>
          <a:solidFill>
            <a:schemeClr val="lt1">
              <a:alpha val="52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Великий Поэт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художник Гете написал знаменитое «Учение о красках»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метеоролог Гете изобрел водяной барометр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анатом Гете открыл новую кость в человеческом черепе.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Гете был известен в научных кругах и трудами по оптике, минералогии, ботанике и астрономии, а из под его кисти вышло множество картин.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071546"/>
            <a:ext cx="3311960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4614866" cy="5715040"/>
          </a:xfrm>
          <a:solidFill>
            <a:schemeClr val="lt1">
              <a:alpha val="6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Иоганн Вольфганг Гёте родился 28 августа 1749 года в городе Франкфурт на Майне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Германия) в образованной богатой семье.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отец, Иоганн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Каспер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Гёте, был имперским советником, он сам воспитывал сына Вольфганга и его младшую сестру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Корнелию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нанимал хороших учителей и дал им отличное  образование. </a:t>
            </a:r>
          </a:p>
          <a:p>
            <a:endParaRPr lang="ru-RU" dirty="0"/>
          </a:p>
        </p:txBody>
      </p:sp>
      <p:pic>
        <p:nvPicPr>
          <p:cNvPr id="4" name="Picture 9" descr="Точечный рисунок (15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571612"/>
            <a:ext cx="3162300" cy="4365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Точечный рисунок (14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500694" y="1285860"/>
            <a:ext cx="3267075" cy="4476750"/>
          </a:xfr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500034" y="1571612"/>
            <a:ext cx="4572000" cy="4401205"/>
          </a:xfrm>
          <a:prstGeom prst="rect">
            <a:avLst/>
          </a:prstGeom>
          <a:solidFill>
            <a:schemeClr val="lt1">
              <a:alpha val="48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Катарина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Элизабета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Текстор-м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поэта, знатная дворянка и  полная противоположность своего мужа.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Молодая, цветущая и жизнерадостная она была любящей матерью и подругой своим детям.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4329114" cy="5268931"/>
          </a:xfrm>
          <a:solidFill>
            <a:schemeClr val="lt1">
              <a:alpha val="67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533400" indent="-533400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Читать начал рано, к семи годам знал латынь и греческий, в 16 лет Гёте поступил в Лейпцигский университет, на юридический факультет. 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течение всей своей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  вел дневники и записи, а к концу жизни благодаря им  восстановил свое прошлое в единое целое.</a:t>
            </a:r>
          </a:p>
          <a:p>
            <a:endParaRPr lang="ru-RU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72066" y="857232"/>
            <a:ext cx="3624262" cy="4926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3"/>
            <a:ext cx="8858280" cy="2071702"/>
          </a:xfrm>
          <a:solidFill>
            <a:schemeClr val="lt1">
              <a:alpha val="69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1775 году приехал в Веймар по приглашению герцога Карла Августа. 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Здесь Гёте стал государственным министром; ведал прокладкой дорог, набором рекрутов, государственными финансами, общественными работами, горнорудными проектами и т.д.  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Гёте находился в самом центре придворного общества – неустанный выдумщик и устроитель балов, любительских спектаклей, охот и пикников, попечитель парков, архитектурных памятников и музеев.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4" descr="Jaegerhof-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714620"/>
            <a:ext cx="5895940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2543180"/>
          </a:xfrm>
          <a:solidFill>
            <a:schemeClr val="lt1">
              <a:alpha val="68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Иоганн Вольфганг Гёте прожил долгую жизнь, наполненную плодотворным трудом в литературе.  Начав писать стихи мальчиком, он не прекращал литературной деятельности до последних дней. 	Поразителен объем его лирического творчества — около 1000 стихотворений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Среди них лирические стихи: «Майская песня», «Дикая роза» «Фиалка», «Нашёл»;     прекрасные баллады: «Лесной царь», «Рыбак», «Перчатка» и многие другие 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000372"/>
            <a:ext cx="4357718" cy="326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4543428" cy="5126055"/>
          </a:xfrm>
          <a:solidFill>
            <a:schemeClr val="lt1">
              <a:alpha val="62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«Вся моя жизнь – усилия и тяжкий труд, и я смело могу сказать, что за 75 лет не было у меня месяца, прожитого в своё удовольствие. Вечно я ворочал камень, который так и не лёг на место.» (И.В.Гёте)</a:t>
            </a:r>
            <a:endParaRPr lang="en-US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Иоганн Вольфганг Гете умер в Веймаре 22 марта 1832 года в возрасте 83 лет. Его последние слова были: "</a:t>
            </a:r>
            <a:r>
              <a:rPr lang="ru-RU" dirty="0" err="1" smtClean="0"/>
              <a:t>Mehr</a:t>
            </a:r>
            <a:r>
              <a:rPr lang="ru-RU" dirty="0" smtClean="0"/>
              <a:t> </a:t>
            </a:r>
            <a:r>
              <a:rPr lang="ru-RU" dirty="0" err="1" smtClean="0"/>
              <a:t>Licht</a:t>
            </a:r>
            <a:r>
              <a:rPr lang="ru-RU" dirty="0" smtClean="0"/>
              <a:t>..." ("Больше света...")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285860"/>
            <a:ext cx="3455987" cy="4354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4286280" cy="6072230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Гёте создал ряд известных   романов: «Годы учения Вильгельма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Майстера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»,«Годы странствий Вильгельма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Мейстера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  « Страдания юного Вертера» и драм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Ифигения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Тавриде»,  «Эгмонт» и др. 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Однако главным плодом последних лет жизни Гёте было завершение  трагедии «Фауст», над которым поэт работал более 60 лет.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этом произведении изображён человек, который пытается исследовать и изучить мир, который неустанно ищет что-то новое.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fau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357166"/>
            <a:ext cx="3915978" cy="60245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577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Иоганн Вольфганг Гёте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Народная легенда, бродячий сюжет</vt:lpstr>
      <vt:lpstr>Эпоха Просвещения</vt:lpstr>
      <vt:lpstr>Просвещение в литературе</vt:lpstr>
      <vt:lpstr>«Фауст»</vt:lpstr>
      <vt:lpstr>Слайд 14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Grey Wolf</dc:creator>
  <cp:lastModifiedBy>Grey Wolf</cp:lastModifiedBy>
  <cp:revision>7</cp:revision>
  <dcterms:created xsi:type="dcterms:W3CDTF">2015-10-18T07:12:27Z</dcterms:created>
  <dcterms:modified xsi:type="dcterms:W3CDTF">2015-10-18T08:08:02Z</dcterms:modified>
</cp:coreProperties>
</file>