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2" r:id="rId2"/>
    <p:sldId id="260" r:id="rId3"/>
    <p:sldId id="263" r:id="rId4"/>
    <p:sldId id="268" r:id="rId5"/>
    <p:sldId id="267" r:id="rId6"/>
    <p:sldId id="284" r:id="rId7"/>
    <p:sldId id="273" r:id="rId8"/>
    <p:sldId id="276" r:id="rId9"/>
    <p:sldId id="285" r:id="rId10"/>
    <p:sldId id="286" r:id="rId11"/>
    <p:sldId id="288" r:id="rId12"/>
    <p:sldId id="28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00"/>
    <a:srgbClr val="00CC00"/>
    <a:srgbClr val="00CCFF"/>
    <a:srgbClr val="00CC66"/>
    <a:srgbClr val="CCFF33"/>
    <a:srgbClr val="FF9999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D27E4B4-7DE6-4050-B2C5-DD811396E80F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C2C6FC9E-3544-4CF2-A59E-5C597AE92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E9B15-E077-484F-9B9E-73BBB79744EA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DFCE8-DD1F-45AE-BBAF-237C10DF5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9E55D-A147-497A-B61D-8D3A6C20F341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7E0E-184B-4228-B13E-CE2FECE8D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BD019-8EC8-419F-8931-4F9A1BE76599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B0671-952C-48D8-9902-4C978A038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B02B1-21CD-4C2F-AD15-20B1707AD4FC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30A47-2AFB-4C54-93F2-6F6C85BA0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82FE-D65E-4993-8BBA-5A777AB1276C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28BD2-85B0-4634-966E-AC7CB1879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B6AF8-16F6-43E3-B2D2-DE060699E7C9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DCD9A-1C9D-42C2-A0C6-2ADC4FA65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15B71-75A0-42D3-8968-8DD0D051E710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9B8C7-792A-4042-87A1-0B841A2DD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8932B-ABDC-49F3-B4F6-474FAE165EA5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B0DD-FA76-4FAA-BA99-C65AB89FB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DE9DD-3E4C-400B-9D50-D6FC2CFE7AF8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1C515-AA8A-48AD-981D-146E1CD76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EB969-FEC1-4072-AE67-63B66BEFF51D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67AD-0E95-4EA1-909B-AA284F9D6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7491E-AA87-4142-8CD1-3E4594E94527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BD63-A6D9-41AD-B21C-FB8D925DE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14F69-DED3-4335-87D0-D900B96580A7}" type="datetimeFigureOut">
              <a:rPr lang="ru-RU"/>
              <a:pPr>
                <a:defRPr/>
              </a:pPr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84368E-C40C-4D4B-B21C-452CFFCE8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4" Type="http://schemas.openxmlformats.org/officeDocument/2006/relationships/image" Target="../media/image5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33375"/>
            <a:ext cx="8642350" cy="6408738"/>
          </a:xfrm>
        </p:spPr>
      </p:pic>
      <p:pic>
        <p:nvPicPr>
          <p:cNvPr id="14339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92100"/>
            <a:ext cx="5054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13" descr="C:\Users\пользователь\Pictures\Untitled_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4813"/>
            <a:ext cx="47180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sz="4800" smtClean="0"/>
              <a:t>Личная  гигиена</a:t>
            </a:r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6075" y="1225550"/>
            <a:ext cx="6278563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1557338"/>
            <a:ext cx="114300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1989138"/>
            <a:ext cx="1511300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1413" y="5084763"/>
            <a:ext cx="14351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581525"/>
            <a:ext cx="1011237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3068638"/>
            <a:ext cx="8636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2500" y="2276475"/>
            <a:ext cx="765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4446034">
            <a:off x="4612482" y="2667794"/>
            <a:ext cx="129381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08175" y="3357563"/>
            <a:ext cx="202247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Рисунок 1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15025" y="3381375"/>
            <a:ext cx="20447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77075" y="4437063"/>
            <a:ext cx="1019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04046E-6 L 0.59063 -0.012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4335E-6 L -2.22222E-6 -0.21526 C -2.22222E-6 -0.31144 0.12205 -0.42982 0.22153 -0.42982 L 0.44306 -0.42982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21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69942E-6 L 0.14705 -3.69942E-6 C 0.21302 -3.69942E-6 0.29427 -0.02173 0.29427 -0.0393 L 0.29427 -0.07815 " pathEditMode="relative" rAng="0" ptsTypes="FfFF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3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5607E-7 L 0.26198 -0.0675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3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90751E-6 L -0.19548 0.0055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-0.00555 L -0.47275 -0.1336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6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39306E-6 L -0.52604 0.1426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084638"/>
            <a:ext cx="1436687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557338"/>
            <a:ext cx="13176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491012">
            <a:off x="6156325" y="1700213"/>
            <a:ext cx="1371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773238"/>
            <a:ext cx="11049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1989138"/>
            <a:ext cx="1373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8625" y="2924175"/>
            <a:ext cx="1109663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5825" y="2708275"/>
            <a:ext cx="15224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5288" y="3644900"/>
            <a:ext cx="1516062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27313" y="3213100"/>
            <a:ext cx="1625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79838" y="3933825"/>
            <a:ext cx="6096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Заголовок 3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395413" y="219075"/>
            <a:ext cx="63468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52601E-6 L 0.28351 0.069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7341E-6 L 0.11267 0.220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1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0.03815 L 0.06059 0.238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3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58382E-6 L -0.16667 0.336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6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2983 L -0.33802 0.244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3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31214E-7 L 0.26302 0.25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12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9.82659E-7 L 0.25209 0.438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21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7341E-7 L 0.10191 0.2205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11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42775E-6 L -0.10069 0.147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TextBox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638" y="285750"/>
            <a:ext cx="46640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7" descr="j017821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4005263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j017820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149725"/>
            <a:ext cx="20875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j017820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1628775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 descr="j017820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628775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Администратор\Мои документы\Мои рисунки\сказочные картинки\0_7df74_c56fcbd7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6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6" descr="солнце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357188"/>
            <a:ext cx="1928812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764381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З - </a:t>
            </a:r>
            <a:r>
              <a:rPr lang="ru-RU" sz="3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здоровье, зарядка, закалка</a:t>
            </a:r>
            <a:endParaRPr lang="ru-RU" sz="3600" dirty="0"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88"/>
            <a:ext cx="62198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Д-</a:t>
            </a:r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 </a:t>
            </a:r>
            <a:r>
              <a:rPr lang="ru-RU" sz="3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диета, душ, диетолог</a:t>
            </a:r>
            <a:endParaRPr lang="ru-RU" sz="3600" dirty="0"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857375"/>
            <a:ext cx="378618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О – </a:t>
            </a:r>
            <a:r>
              <a:rPr lang="ru-RU" sz="3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отдых</a:t>
            </a:r>
            <a:endParaRPr lang="ru-RU" sz="3600" dirty="0"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714625"/>
            <a:ext cx="9144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Р – </a:t>
            </a:r>
            <a:r>
              <a:rPr lang="ru-RU" sz="32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режим, расческа, ракетка, рюкзачок</a:t>
            </a:r>
            <a:endParaRPr lang="ru-RU" sz="3200" dirty="0"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714750"/>
            <a:ext cx="488156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О – </a:t>
            </a:r>
            <a:endParaRPr lang="ru-RU" sz="5400" dirty="0"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500563"/>
            <a:ext cx="85725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В – </a:t>
            </a:r>
            <a:r>
              <a:rPr lang="ru-RU" sz="3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вода, витамины, врач</a:t>
            </a:r>
            <a:endParaRPr lang="ru-RU" sz="3600" dirty="0"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143500"/>
            <a:ext cx="46434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Ь</a:t>
            </a:r>
            <a:endParaRPr lang="ru-RU" sz="5400" dirty="0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929313"/>
            <a:ext cx="44291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Е - </a:t>
            </a:r>
            <a:r>
              <a:rPr lang="ru-RU" sz="3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еда</a:t>
            </a:r>
            <a:endParaRPr lang="ru-RU" sz="36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7"/>
          <p:cNvSpPr>
            <a:spLocks noGrp="1"/>
          </p:cNvSpPr>
          <p:nvPr>
            <p:ph type="title" idx="4294967295"/>
          </p:nvPr>
        </p:nvSpPr>
        <p:spPr>
          <a:xfrm>
            <a:off x="395288" y="836613"/>
            <a:ext cx="8229600" cy="1143000"/>
          </a:xfrm>
        </p:spPr>
        <p:txBody>
          <a:bodyPr/>
          <a:lstStyle/>
          <a:p>
            <a:r>
              <a:rPr lang="ru-RU" sz="2800" smtClean="0">
                <a:latin typeface="Arial" charset="0"/>
              </a:rPr>
              <a:t>Привычка – это то, что совершаем почти не задумываясь, действуя как бы автоматически.</a:t>
            </a:r>
            <a:br>
              <a:rPr lang="ru-RU" sz="2800" smtClean="0">
                <a:latin typeface="Arial" charset="0"/>
              </a:rPr>
            </a:br>
            <a:r>
              <a:rPr lang="ru-RU" sz="2800" smtClean="0">
                <a:latin typeface="Arial" charset="0"/>
              </a:rPr>
              <a:t>Привычки бывают  полезные и вредные</a:t>
            </a: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76475"/>
            <a:ext cx="2951163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716338"/>
            <a:ext cx="180022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284538"/>
            <a:ext cx="3133725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2420938"/>
            <a:ext cx="2951162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2349500"/>
            <a:ext cx="3059113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4652963"/>
            <a:ext cx="19431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4292600"/>
            <a:ext cx="23399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48488" y="4365625"/>
            <a:ext cx="18716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818" y="357166"/>
            <a:ext cx="9095182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+mn-cs"/>
              </a:rPr>
              <a:t>Спорт любить – </a:t>
            </a:r>
          </a:p>
          <a:p>
            <a:pPr algn="ctr">
              <a:defRPr/>
            </a:pPr>
            <a:r>
              <a:rPr lang="ru-RU" sz="3200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+mn-cs"/>
              </a:rPr>
              <a:t>сильным , крепким и здоровым быть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82563"/>
            <a:ext cx="8796338" cy="105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643063"/>
            <a:ext cx="32861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71563"/>
            <a:ext cx="24765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3857625"/>
            <a:ext cx="1928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2643188"/>
            <a:ext cx="2476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63" y="4857750"/>
            <a:ext cx="2786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38" y="1285875"/>
            <a:ext cx="221456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3" y="3286125"/>
            <a:ext cx="18573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50" y="3357563"/>
            <a:ext cx="1714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/>
          </p:cNvSpPr>
          <p:nvPr>
            <p:ph type="ctrTitle"/>
          </p:nvPr>
        </p:nvSpPr>
        <p:spPr>
          <a:xfrm>
            <a:off x="611188" y="333375"/>
            <a:ext cx="7988300" cy="1470025"/>
          </a:xfrm>
        </p:spPr>
        <p:txBody>
          <a:bodyPr/>
          <a:lstStyle/>
          <a:p>
            <a:r>
              <a:rPr lang="ru-RU" b="1" smtClean="0">
                <a:latin typeface="Arial" charset="0"/>
              </a:rPr>
              <a:t>Конкурс «Клад витаминов»</a:t>
            </a:r>
          </a:p>
        </p:txBody>
      </p:sp>
      <p:sp>
        <p:nvSpPr>
          <p:cNvPr id="21507" name="Rectangle 6"/>
          <p:cNvSpPr>
            <a:spLocks noGrp="1"/>
          </p:cNvSpPr>
          <p:nvPr>
            <p:ph type="subTitle" idx="1"/>
          </p:nvPr>
        </p:nvSpPr>
        <p:spPr>
          <a:xfrm>
            <a:off x="1258888" y="1700213"/>
            <a:ext cx="6400800" cy="3889375"/>
          </a:xfrm>
        </p:spPr>
        <p:txBody>
          <a:bodyPr/>
          <a:lstStyle/>
          <a:p>
            <a:pPr algn="l"/>
            <a:r>
              <a:rPr lang="ru-RU" sz="2800" smtClean="0">
                <a:solidFill>
                  <a:schemeClr val="tx1"/>
                </a:solidFill>
              </a:rPr>
              <a:t>Мы ведём наш разговор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</a:rPr>
              <a:t>О полезной пище.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</a:rPr>
              <a:t>И напомним вам совет.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</a:rPr>
              <a:t>Он не будет лишним –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</a:rPr>
              <a:t>Прежде чем за стол вам сесть,</a:t>
            </a:r>
          </a:p>
          <a:p>
            <a:pPr algn="l"/>
            <a:r>
              <a:rPr lang="ru-RU" sz="2800" smtClean="0">
                <a:solidFill>
                  <a:schemeClr val="tx1"/>
                </a:solidFill>
              </a:rPr>
              <a:t>Призадумайся, что съесть!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31" name="Group 419"/>
          <p:cNvGraphicFramePr>
            <a:graphicFrameLocks noGrp="1"/>
          </p:cNvGraphicFramePr>
          <p:nvPr>
            <p:ph sz="quarter" idx="4294967295"/>
          </p:nvPr>
        </p:nvGraphicFramePr>
        <p:xfrm>
          <a:off x="539750" y="1412875"/>
          <a:ext cx="1800225" cy="576263"/>
        </p:xfrm>
        <a:graphic>
          <a:graphicData uri="http://schemas.openxmlformats.org/drawingml/2006/table">
            <a:tbl>
              <a:tblPr/>
              <a:tblGrid>
                <a:gridCol w="360363"/>
                <a:gridCol w="736600"/>
                <a:gridCol w="703262"/>
              </a:tblGrid>
              <a:tr h="5762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749" name="Group 437"/>
          <p:cNvGraphicFramePr>
            <a:graphicFrameLocks noGrp="1"/>
          </p:cNvGraphicFramePr>
          <p:nvPr>
            <p:ph sz="quarter" idx="4294967295"/>
          </p:nvPr>
        </p:nvGraphicFramePr>
        <p:xfrm>
          <a:off x="539750" y="2060575"/>
          <a:ext cx="3600450" cy="517525"/>
        </p:xfrm>
        <a:graphic>
          <a:graphicData uri="http://schemas.openxmlformats.org/drawingml/2006/table">
            <a:tbl>
              <a:tblPr/>
              <a:tblGrid>
                <a:gridCol w="360363"/>
                <a:gridCol w="719137"/>
                <a:gridCol w="720725"/>
                <a:gridCol w="503238"/>
                <a:gridCol w="649287"/>
                <a:gridCol w="647700"/>
              </a:tblGrid>
              <a:tr h="1809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750" name="Group 438"/>
          <p:cNvGraphicFramePr>
            <a:graphicFrameLocks noGrp="1"/>
          </p:cNvGraphicFramePr>
          <p:nvPr>
            <p:ph sz="quarter" idx="4294967295"/>
          </p:nvPr>
        </p:nvGraphicFramePr>
        <p:xfrm>
          <a:off x="468313" y="2636838"/>
          <a:ext cx="4103687" cy="517525"/>
        </p:xfrm>
        <a:graphic>
          <a:graphicData uri="http://schemas.openxmlformats.org/drawingml/2006/table">
            <a:tbl>
              <a:tblPr/>
              <a:tblGrid>
                <a:gridCol w="431800"/>
                <a:gridCol w="719137"/>
                <a:gridCol w="650875"/>
                <a:gridCol w="573088"/>
                <a:gridCol w="649287"/>
                <a:gridCol w="647700"/>
                <a:gridCol w="431800"/>
              </a:tblGrid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758" name="Group 446"/>
          <p:cNvGraphicFramePr>
            <a:graphicFrameLocks noGrp="1"/>
          </p:cNvGraphicFramePr>
          <p:nvPr>
            <p:ph sz="quarter" idx="4294967295"/>
          </p:nvPr>
        </p:nvGraphicFramePr>
        <p:xfrm>
          <a:off x="900113" y="3141663"/>
          <a:ext cx="3671887" cy="517525"/>
        </p:xfrm>
        <a:graphic>
          <a:graphicData uri="http://schemas.openxmlformats.org/drawingml/2006/table">
            <a:tbl>
              <a:tblPr/>
              <a:tblGrid>
                <a:gridCol w="719137"/>
                <a:gridCol w="720725"/>
                <a:gridCol w="503238"/>
                <a:gridCol w="649287"/>
                <a:gridCol w="647700"/>
                <a:gridCol w="431800"/>
              </a:tblGrid>
              <a:tr h="4270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763" name="Group 451"/>
          <p:cNvGraphicFramePr>
            <a:graphicFrameLocks noGrp="1"/>
          </p:cNvGraphicFramePr>
          <p:nvPr/>
        </p:nvGraphicFramePr>
        <p:xfrm>
          <a:off x="900113" y="3644900"/>
          <a:ext cx="3743325" cy="517525"/>
        </p:xfrm>
        <a:graphic>
          <a:graphicData uri="http://schemas.openxmlformats.org/drawingml/2006/table">
            <a:tbl>
              <a:tblPr/>
              <a:tblGrid>
                <a:gridCol w="647700"/>
                <a:gridCol w="720725"/>
                <a:gridCol w="574675"/>
                <a:gridCol w="533400"/>
                <a:gridCol w="673100"/>
                <a:gridCol w="59372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603" name="Group 291"/>
          <p:cNvGraphicFramePr>
            <a:graphicFrameLocks noGrp="1"/>
          </p:cNvGraphicFramePr>
          <p:nvPr/>
        </p:nvGraphicFramePr>
        <p:xfrm>
          <a:off x="755650" y="4149725"/>
          <a:ext cx="4600575" cy="517525"/>
        </p:xfrm>
        <a:graphic>
          <a:graphicData uri="http://schemas.openxmlformats.org/drawingml/2006/table">
            <a:tbl>
              <a:tblPr/>
              <a:tblGrid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645" name="Group 333"/>
          <p:cNvGraphicFramePr>
            <a:graphicFrameLocks noGrp="1"/>
          </p:cNvGraphicFramePr>
          <p:nvPr/>
        </p:nvGraphicFramePr>
        <p:xfrm>
          <a:off x="827088" y="4724400"/>
          <a:ext cx="3578225" cy="517525"/>
        </p:xfrm>
        <a:graphic>
          <a:graphicData uri="http://schemas.openxmlformats.org/drawingml/2006/table">
            <a:tbl>
              <a:tblPr/>
              <a:tblGrid>
                <a:gridCol w="511175"/>
                <a:gridCol w="511175"/>
                <a:gridCol w="511175"/>
                <a:gridCol w="511175"/>
                <a:gridCol w="511175"/>
                <a:gridCol w="511175"/>
                <a:gridCol w="51117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709" name="Group 397"/>
          <p:cNvGraphicFramePr>
            <a:graphicFrameLocks noGrp="1"/>
          </p:cNvGraphicFramePr>
          <p:nvPr/>
        </p:nvGraphicFramePr>
        <p:xfrm>
          <a:off x="900113" y="5300663"/>
          <a:ext cx="3067050" cy="517525"/>
        </p:xfrm>
        <a:graphic>
          <a:graphicData uri="http://schemas.openxmlformats.org/drawingml/2006/table">
            <a:tbl>
              <a:tblPr/>
              <a:tblGrid>
                <a:gridCol w="511175"/>
                <a:gridCol w="511175"/>
                <a:gridCol w="511175"/>
                <a:gridCol w="511175"/>
                <a:gridCol w="511175"/>
                <a:gridCol w="51117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Estrangelo Edessa" pitchFamily="66"/>
                          <a:cs typeface="Estrangelo Edessa" pitchFamily="66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-52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285875"/>
            <a:ext cx="7345363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Режим  дня</a:t>
            </a:r>
          </a:p>
        </p:txBody>
      </p:sp>
      <p:pic>
        <p:nvPicPr>
          <p:cNvPr id="24579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0" y="1279525"/>
            <a:ext cx="7364413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492500" y="3213100"/>
            <a:ext cx="30051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i="1">
                <a:solidFill>
                  <a:srgbClr val="222268"/>
                </a:solidFill>
              </a:rPr>
              <a:t>учёба;</a:t>
            </a:r>
          </a:p>
          <a:p>
            <a:pPr>
              <a:lnSpc>
                <a:spcPct val="90000"/>
              </a:lnSpc>
            </a:pPr>
            <a:r>
              <a:rPr lang="ru-RU" sz="4000" b="1" i="1">
                <a:solidFill>
                  <a:srgbClr val="222268"/>
                </a:solidFill>
              </a:rPr>
              <a:t>отдых; </a:t>
            </a:r>
          </a:p>
          <a:p>
            <a:pPr>
              <a:lnSpc>
                <a:spcPct val="90000"/>
              </a:lnSpc>
            </a:pPr>
            <a:r>
              <a:rPr lang="ru-RU" sz="4000" b="1" i="1">
                <a:solidFill>
                  <a:srgbClr val="222268"/>
                </a:solidFill>
              </a:rPr>
              <a:t>труд;</a:t>
            </a:r>
          </a:p>
          <a:p>
            <a:pPr>
              <a:lnSpc>
                <a:spcPct val="90000"/>
              </a:lnSpc>
            </a:pPr>
            <a:r>
              <a:rPr lang="ru-RU" sz="4000" b="1" i="1">
                <a:solidFill>
                  <a:srgbClr val="222268"/>
                </a:solidFill>
              </a:rPr>
              <a:t>питание; </a:t>
            </a:r>
          </a:p>
          <a:p>
            <a:pPr>
              <a:lnSpc>
                <a:spcPct val="90000"/>
              </a:lnSpc>
            </a:pPr>
            <a:r>
              <a:rPr lang="ru-RU" sz="4000" b="1" i="1">
                <a:solidFill>
                  <a:srgbClr val="222268"/>
                </a:solidFill>
              </a:rPr>
              <a:t>сон.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ошкольники урок 6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405</TotalTime>
  <Words>126</Words>
  <PresentationFormat>Экран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Estrangelo Edessa</vt:lpstr>
      <vt:lpstr>дошкольники урок 6)</vt:lpstr>
      <vt:lpstr>Слайд 1</vt:lpstr>
      <vt:lpstr>Слайд 2</vt:lpstr>
      <vt:lpstr>Привычка – это то, что совершаем почти не задумываясь, действуя как бы автоматически. Привычки бывают  полезные и вредные</vt:lpstr>
      <vt:lpstr>Слайд 4</vt:lpstr>
      <vt:lpstr>Слайд 5</vt:lpstr>
      <vt:lpstr>Конкурс «Клад витаминов»</vt:lpstr>
      <vt:lpstr>Слайд 7</vt:lpstr>
      <vt:lpstr>Слайд 8</vt:lpstr>
      <vt:lpstr>Режим  дня</vt:lpstr>
      <vt:lpstr>Личная  гигиена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dns</cp:lastModifiedBy>
  <cp:revision>73</cp:revision>
  <dcterms:modified xsi:type="dcterms:W3CDTF">2019-03-26T14:35:09Z</dcterms:modified>
</cp:coreProperties>
</file>