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70" r:id="rId6"/>
    <p:sldId id="271" r:id="rId7"/>
    <p:sldId id="272" r:id="rId8"/>
    <p:sldId id="273" r:id="rId9"/>
    <p:sldId id="277" r:id="rId10"/>
    <p:sldId id="274" r:id="rId11"/>
    <p:sldId id="263" r:id="rId12"/>
    <p:sldId id="275" r:id="rId13"/>
    <p:sldId id="276" r:id="rId14"/>
    <p:sldId id="262" r:id="rId15"/>
    <p:sldId id="264" r:id="rId16"/>
    <p:sldId id="268" r:id="rId17"/>
    <p:sldId id="269" r:id="rId18"/>
    <p:sldId id="26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20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786058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Урок в соответствии с ФГОС</a:t>
            </a:r>
            <a:r>
              <a:rPr lang="ru-RU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&amp;Fcy;&amp;Gcy;&amp;Ocy;&amp;S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728"/>
            <a:ext cx="4933292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11096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Отличия традиционного урока и урока по ФГОС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Триединая цель урока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Преобладает фронтальная форма обучения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Конспект урока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Деятельность репродуктивно-воспроизводящая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Контроль и самоконтроль усвоения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Формирование УУД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Получение предметных, метапредметных, личностных результатов  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Технологическая карта (конструкт) урока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Деятельность исследовательская, продуктивная, творческая 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Самооценка, рефлексия результатов деятельности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Типы урока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800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Урок «открытия» новых знаний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Урок отработки умений  и рефлексии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Уроки построения системы знаний (общеметодологической направленности)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Урок развивающего контроля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Структура уроков «открытия» новых знаний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428736"/>
            <a:ext cx="892971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этап мотивации (самоопределения) к учебной деятельности;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этап актуализации и пробного учебного действия;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этап выявления места и причины затруднения;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этап построения проекта выхода из затруднения;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этап реализации построенного проекта;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этап первичного закрепления с проговариванием во внешней речи;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этап самостоятельной работы с самопроверкой по эталону;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этап включения в систему знаний и повторения;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этап рефлексии учебной деятельности на уроке.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428604"/>
            <a:ext cx="8501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Уроки общеметодологической направленности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142984"/>
            <a:ext cx="828680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Эти уроки являются надпредметными и проводятся вне рамок какого-либо предмета на классных часах, внеклассных мероприятиях или других специально отведенных для этого уроках в соответствии со структурой технологии деятельностного метода.</a:t>
            </a:r>
          </a:p>
          <a:p>
            <a:pPr algn="just">
              <a:buFontTx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Их цель: формировать у учащихся представления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 методах, связывающих изучаемые понятия в единую систему; о методах организации самой учебной деятельности, направленной на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самоизменение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саморазвитие.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Так, на данных уроках организуется понимание и построение учащимися норм и методов учебной деятельности, самоконтроля и самооценки, рефлексивной самоорганизации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929718" cy="1143000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Главная методическая цель достигается следующими путями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Ход познания – «от учеников» 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Преобразующий характер деятельности обучающихся 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Интенсивная самостоятельная деятельность обучающихся 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Коллективный поиск, направляемый учителем 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Создание педагогических ситуаций общения на уроке 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Гибкая структура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Уроки развивающего контроля.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деятельностная цель: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формирование способностей к осуществлению контрольной функции.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содержательная цель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контроль и самоконтроль изученных понятий и алгоритмов 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главная задача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формирование у обучающихся способностей к осуществлению контроля изученного учебного материала – решается путем написания школьниками контрольных работ и их рефлексивного анализа.</a:t>
            </a:r>
          </a:p>
          <a:p>
            <a:pPr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    предполагают организацию деятельности ученика в соответствии со следующей структурой: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написание учащимися варианта контрольной работы;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сопоставление с объективно обоснованным эталоном выполнения этой работы;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оценка учащимися результата сопоставления в соответствии с ранее установленными критериями.</a:t>
            </a: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Структура урока рефлексии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42984"/>
            <a:ext cx="8229600" cy="4525963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этап мотивации (самоопределения) к коррекционной деятельности;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этап актуализации и пробного учебного действия;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этап локализации индивидуальных затруднений;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этап построения проекта коррекции выявленных затруднений;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этап реализации построенного проекта;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этап обобщения затруднений во внешней речи;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этап самостоятельной работы с самопроверкой по эталону;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этап включения в систему знаний и повторения;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этап рефлексии учебной деятельности на уроке.</a:t>
            </a:r>
          </a:p>
          <a:p>
            <a:pPr marL="457200" indent="-457200">
              <a:buFont typeface="+mj-lt"/>
              <a:buAutoNum type="arabicPeriod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642918"/>
            <a:ext cx="8229600" cy="4525963"/>
          </a:xfrm>
        </p:spPr>
        <p:txBody>
          <a:bodyPr>
            <a:normAutofit/>
          </a:bodyPr>
          <a:lstStyle/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Отличительной особенностью урока рефлексии от урока «открытия» нового знания является фиксирование и преодоление, затруднений в собственных учебных действиях, а не в учебном содержании.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Для грамотного проведения урока рефлексии необходимо уточнить понятия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эталона, образца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эталона для самопроверки,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которые мы поясним на конкретном примере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80000"/>
              </a:lnSpc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	«Если бы в кабинете у врача, юриста или дантиста одновременно собрались 40 человек   с разными желаниями и потребностями, а некоторые, не имея желания там находиться, постоянно мешали бы ему работать, а врач, юрист или дантист должен был бы в течение 9 месяцев, применяя все свое мастерство, добиться высоких профессиональных результатов, вот тогда, возможно, он бы получил некоторое представление о работе школьного учителя»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(Дональд Д.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Куинн</a:t>
            </a:r>
            <a:r>
              <a:rPr lang="ru-RU" sz="2800" b="1" i="1" dirty="0" smtClean="0">
                <a:latin typeface="Arial" pitchFamily="34" charset="0"/>
              </a:rPr>
              <a:t>).</a:t>
            </a:r>
            <a:endParaRPr lang="ru-RU" sz="2800" b="1" dirty="0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714480" y="428604"/>
            <a:ext cx="700089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«Урок – это зеркало общей и педагогической культуры учителя, мерило его интеллектуального богатства, показатель его кругозора, эрудиции», – писал известный педагог В.А.Сухомлинский.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 descr="http://funforkids.ru/pictures/school3/school030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500306"/>
            <a:ext cx="2857520" cy="3205061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5072066" y="5715016"/>
            <a:ext cx="2357454" cy="285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857232"/>
            <a:ext cx="8229600" cy="1214446"/>
          </a:xfrm>
        </p:spPr>
        <p:txBody>
          <a:bodyPr>
            <a:noAutofit/>
          </a:bodyPr>
          <a:lstStyle/>
          <a:p>
            <a:pPr lvl="0" algn="l" fontAlgn="base"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разработать урок по-новому? </a:t>
            </a:r>
            <a:b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учителю сохранить собственное лицо и учесть при этом новые требования ФГОС?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&amp;Pcy;&amp;rcy;&amp;ocy;&amp;scy;&amp;mcy;&amp;ocy;&amp;tcy;&amp;rcy;&amp;iecy;&amp;tcy;&amp;softcy; &amp;ocy;&amp;bcy;&amp;ocy;&amp;icy; &amp;kcy;&amp;lcy;&amp;icy;&amp;pcy;&amp;acy;&amp;rcy;&amp;tcy;, &amp;kcy;&amp;acy;&amp;bcy;&amp;icy;&amp;ncy;&amp;iecy;&amp;tcy;, &amp;dcy;&amp;ocy;&amp;scy;&amp;kcy;&amp;acy;, &amp;ucy;&amp;kcy;&amp;acy;&amp;zcy;&amp;kcy;&amp;acy;, &amp;ucy;&amp;chcy;&amp;iecy;&amp;ncy;&amp;icy;&amp;kcy;&amp;icy;, &amp;ucy;&amp;chcy;&amp;icy;&amp;tcy;&amp;iecy;&amp;lcy;&amp;softcy;, &amp;zcy;&amp;ncy;&amp;acy;&amp;ncy;&amp;icy;&amp;iecy;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86190"/>
            <a:ext cx="4103883" cy="2571768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285720" y="2500306"/>
            <a:ext cx="835824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Какие основные моменты следует учитывать учителю при подготовке к современному уроку в соответствии с требованиями ФГОС?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00042"/>
            <a:ext cx="8229600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		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Особенность федеральных государственных образовательных стандартов общего образования –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их деятельностный характер, который ставит главной задачей развитие личности ученика.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		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2500306"/>
            <a:ext cx="7715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Цель и результат каждого урока –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формирование трех групп результатов (личностных, метапредметных,</a:t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предметных).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&amp;Fcy;&amp;gcy;&amp;ocy;&amp;scy; - &amp;Pcy;&amp;rcy;&amp;iecy;&amp;zcy;&amp;iecy;&amp;ncy;&amp;tcy;&amp;acy;&amp;tscy;&amp;icy;&amp;yacy; 17510/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3429000"/>
            <a:ext cx="3456340" cy="279560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3786182" y="6000768"/>
            <a:ext cx="1357322" cy="214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Требования к уроку в соответствии с ФГОС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Формирование предметных результатов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Формирование универсальных учебных действий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Создание комфортной среды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Смена видов деятельности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Обучение в деятельности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(Учить ученика самого добывать знания)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Результат современного урока: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формирование</a:t>
            </a:r>
          </a:p>
          <a:p>
            <a:r>
              <a:rPr kumimoji="1" lang="ru-RU" sz="2400" b="1" dirty="0" smtClean="0">
                <a:latin typeface="Times New Roman" pitchFamily="18" charset="0"/>
                <a:cs typeface="Times New Roman" pitchFamily="18" charset="0"/>
              </a:rPr>
              <a:t>Предметных результатов;</a:t>
            </a:r>
          </a:p>
          <a:p>
            <a:r>
              <a:rPr kumimoji="1" lang="ru-RU" sz="2400" b="1" dirty="0" smtClean="0">
                <a:latin typeface="Times New Roman" pitchFamily="18" charset="0"/>
                <a:cs typeface="Times New Roman" pitchFamily="18" charset="0"/>
              </a:rPr>
              <a:t>Метапредметных : включающих регулятивные, познавательные и коммуникативные универсальные учебные действия;</a:t>
            </a:r>
          </a:p>
          <a:p>
            <a:r>
              <a:rPr kumimoji="1" lang="ru-RU" sz="2400" b="1" dirty="0" smtClean="0">
                <a:latin typeface="Times New Roman" pitchFamily="18" charset="0"/>
                <a:cs typeface="Times New Roman" pitchFamily="18" charset="0"/>
              </a:rPr>
              <a:t>Личностных результатов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Критерии эффективности урока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85794"/>
            <a:ext cx="8229600" cy="4525963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70000"/>
              </a:lnSpc>
              <a:buFont typeface="Wingdings" pitchFamily="2" charset="2"/>
              <a:buChar char="Ø"/>
            </a:pPr>
            <a:r>
              <a:rPr lang="ru-RU" sz="7000" dirty="0" smtClean="0">
                <a:latin typeface="Times New Roman" pitchFamily="18" charset="0"/>
                <a:cs typeface="Times New Roman" pitchFamily="18" charset="0"/>
              </a:rPr>
              <a:t>Обучение через открытие</a:t>
            </a:r>
          </a:p>
          <a:p>
            <a:pPr>
              <a:lnSpc>
                <a:spcPct val="170000"/>
              </a:lnSpc>
              <a:buFont typeface="Wingdings" pitchFamily="2" charset="2"/>
              <a:buChar char="Ø"/>
            </a:pPr>
            <a:r>
              <a:rPr lang="ru-RU" sz="7000" dirty="0" smtClean="0">
                <a:latin typeface="Times New Roman" pitchFamily="18" charset="0"/>
                <a:cs typeface="Times New Roman" pitchFamily="18" charset="0"/>
              </a:rPr>
              <a:t>Самоопределение обучаемого к выполнению той или иной образовательной деятельности.</a:t>
            </a:r>
          </a:p>
          <a:p>
            <a:pPr>
              <a:lnSpc>
                <a:spcPct val="170000"/>
              </a:lnSpc>
              <a:buFont typeface="Wingdings" pitchFamily="2" charset="2"/>
              <a:buChar char="Ø"/>
            </a:pPr>
            <a:r>
              <a:rPr lang="ru-RU" sz="7000" dirty="0" smtClean="0">
                <a:latin typeface="Times New Roman" pitchFamily="18" charset="0"/>
                <a:cs typeface="Times New Roman" pitchFamily="18" charset="0"/>
              </a:rPr>
              <a:t>Наличие дискуссий, обсуждений</a:t>
            </a:r>
          </a:p>
          <a:p>
            <a:pPr>
              <a:lnSpc>
                <a:spcPct val="170000"/>
              </a:lnSpc>
              <a:buFont typeface="Wingdings" pitchFamily="2" charset="2"/>
              <a:buChar char="Ø"/>
            </a:pPr>
            <a:r>
              <a:rPr lang="ru-RU" sz="7000" dirty="0" smtClean="0">
                <a:latin typeface="Times New Roman" pitchFamily="18" charset="0"/>
                <a:cs typeface="Times New Roman" pitchFamily="18" charset="0"/>
              </a:rPr>
              <a:t>Развитие личности</a:t>
            </a:r>
          </a:p>
          <a:p>
            <a:pPr>
              <a:lnSpc>
                <a:spcPct val="170000"/>
              </a:lnSpc>
              <a:buFont typeface="Wingdings" pitchFamily="2" charset="2"/>
              <a:buChar char="Ø"/>
            </a:pPr>
            <a:r>
              <a:rPr lang="ru-RU" sz="7000" dirty="0" smtClean="0">
                <a:latin typeface="Times New Roman" pitchFamily="18" charset="0"/>
                <a:cs typeface="Times New Roman" pitchFamily="18" charset="0"/>
              </a:rPr>
              <a:t>Способность ученика проектировать предстоящую деятельность</a:t>
            </a:r>
          </a:p>
          <a:p>
            <a:pPr>
              <a:lnSpc>
                <a:spcPct val="170000"/>
              </a:lnSpc>
              <a:buFont typeface="Wingdings" pitchFamily="2" charset="2"/>
              <a:buChar char="Ø"/>
            </a:pPr>
            <a:r>
              <a:rPr lang="ru-RU" sz="7000" dirty="0" smtClean="0">
                <a:latin typeface="Times New Roman" pitchFamily="18" charset="0"/>
                <a:cs typeface="Times New Roman" pitchFamily="18" charset="0"/>
              </a:rPr>
              <a:t>Демократичность , открытость </a:t>
            </a:r>
          </a:p>
          <a:p>
            <a:pPr>
              <a:lnSpc>
                <a:spcPct val="170000"/>
              </a:lnSpc>
              <a:buFont typeface="Wingdings" pitchFamily="2" charset="2"/>
              <a:buChar char="Ø"/>
            </a:pPr>
            <a:r>
              <a:rPr lang="ru-RU" sz="7000" dirty="0" smtClean="0">
                <a:latin typeface="Times New Roman" pitchFamily="18" charset="0"/>
                <a:cs typeface="Times New Roman" pitchFamily="18" charset="0"/>
              </a:rPr>
              <a:t>Осознание учеником деятельности:</a:t>
            </a:r>
          </a:p>
          <a:p>
            <a:pPr>
              <a:lnSpc>
                <a:spcPct val="170000"/>
              </a:lnSpc>
              <a:buFont typeface="Wingdings" pitchFamily="2" charset="2"/>
              <a:buChar char="Ø"/>
            </a:pPr>
            <a:r>
              <a:rPr lang="ru-RU" sz="7000" dirty="0" smtClean="0">
                <a:latin typeface="Times New Roman" pitchFamily="18" charset="0"/>
                <a:cs typeface="Times New Roman" pitchFamily="18" charset="0"/>
              </a:rPr>
              <a:t>Моделирование затруднений и поиск путей их решения.</a:t>
            </a:r>
          </a:p>
          <a:p>
            <a:pPr>
              <a:lnSpc>
                <a:spcPct val="170000"/>
              </a:lnSpc>
              <a:buFont typeface="Wingdings" pitchFamily="2" charset="2"/>
              <a:buChar char="Ø"/>
            </a:pPr>
            <a:r>
              <a:rPr lang="ru-RU" sz="7000" dirty="0" smtClean="0">
                <a:latin typeface="Times New Roman" pitchFamily="18" charset="0"/>
                <a:cs typeface="Times New Roman" pitchFamily="18" charset="0"/>
              </a:rPr>
              <a:t>Позволяет ученикам в коллективном поиске приходить к открытию </a:t>
            </a:r>
          </a:p>
          <a:p>
            <a:pPr>
              <a:lnSpc>
                <a:spcPct val="170000"/>
              </a:lnSpc>
              <a:buFont typeface="Wingdings" pitchFamily="2" charset="2"/>
              <a:buChar char="Ø"/>
            </a:pPr>
            <a:r>
              <a:rPr lang="ru-RU" sz="7000" dirty="0" smtClean="0">
                <a:latin typeface="Times New Roman" pitchFamily="18" charset="0"/>
                <a:cs typeface="Times New Roman" pitchFamily="18" charset="0"/>
              </a:rPr>
              <a:t>Ученик испытывает радость от преодоленной трудности учения</a:t>
            </a:r>
          </a:p>
          <a:p>
            <a:pPr>
              <a:lnSpc>
                <a:spcPct val="170000"/>
              </a:lnSpc>
              <a:buFont typeface="Wingdings" pitchFamily="2" charset="2"/>
              <a:buChar char="Ø"/>
            </a:pPr>
            <a:r>
              <a:rPr lang="ru-RU" sz="7000" dirty="0" smtClean="0">
                <a:latin typeface="Times New Roman" pitchFamily="18" charset="0"/>
                <a:cs typeface="Times New Roman" pitchFamily="18" charset="0"/>
              </a:rPr>
              <a:t>Педагог управляет деятельностью учащегося.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Структура урока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42984"/>
            <a:ext cx="8229600" cy="4525963"/>
          </a:xfrm>
        </p:spPr>
        <p:txBody>
          <a:bodyPr>
            <a:normAutofit/>
          </a:bodyPr>
          <a:lstStyle/>
          <a:p>
            <a:pPr marL="609600" indent="-609600">
              <a:lnSpc>
                <a:spcPct val="150000"/>
              </a:lnSpc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Организационный этап.</a:t>
            </a:r>
          </a:p>
          <a:p>
            <a:pPr marL="609600" indent="-609600">
              <a:lnSpc>
                <a:spcPct val="150000"/>
              </a:lnSpc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Мотивационно - целевой этап.</a:t>
            </a:r>
          </a:p>
          <a:p>
            <a:pPr marL="609600" indent="-609600">
              <a:lnSpc>
                <a:spcPct val="150000"/>
              </a:lnSpc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Коммуникативный этап.</a:t>
            </a:r>
          </a:p>
          <a:p>
            <a:pPr marL="609600" indent="-609600">
              <a:lnSpc>
                <a:spcPct val="150000"/>
              </a:lnSpc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Содержательный этап.</a:t>
            </a:r>
          </a:p>
          <a:p>
            <a:pPr marL="609600" indent="-609600">
              <a:lnSpc>
                <a:spcPct val="150000"/>
              </a:lnSpc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Технологический этап.</a:t>
            </a:r>
          </a:p>
          <a:p>
            <a:pPr marL="609600" indent="-609600">
              <a:lnSpc>
                <a:spcPct val="150000"/>
              </a:lnSpc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Контрольно-оценочный этап.</a:t>
            </a:r>
          </a:p>
          <a:p>
            <a:pPr marL="609600" indent="-609600">
              <a:lnSpc>
                <a:spcPct val="150000"/>
              </a:lnSpc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Аналитико-рефлексивный этап.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&amp;CHcy;&amp;tcy;&amp;ocy; &amp;tcy;&amp;acy;&amp;kcy;&amp;ocy;&amp;iecy; &amp;Fcy;&amp;iecy;&amp;dcy;&amp;iecy;&amp;rcy;&amp;acy;&amp;lcy;&amp;softcy;&amp;ncy;&amp;ycy;&amp;jcy; &amp;gcy;&amp;ocy;&amp;scy;&amp;ucy;&amp;dcy;&amp;acy;&amp;rcy;&amp;scy;&amp;tcy;&amp;vcy;&amp;iecy;&amp;ncy;&amp;ncy;&amp;ycy;&amp;jcy; &amp;scy;&amp;tcy;&amp;acy;&amp;ncy;&amp;dcy;&amp;acy;&amp;rcy;&amp;tcy; &amp;ncy;&amp;acy;&amp;chcy;&amp;acy;&amp;lcy;&amp;softcy;&amp;ncy;&amp;ocy;&amp;gcy;&amp;ocy; &amp;ocy;&amp;bcy;&amp;shchcy;&amp;iecy;&amp;gcy;&amp;ocy; &amp;ocy;&amp;bcy;&amp;rcy;&amp;acy;&amp;zcy;&amp;ocy;&amp;vcy;&amp;acy;&amp;ncy;&amp;icy;&amp;yacy;?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8929718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582</Words>
  <Application>Microsoft Office PowerPoint</Application>
  <PresentationFormat>Экран (4:3)</PresentationFormat>
  <Paragraphs>100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Урок в соответствии с ФГОС. </vt:lpstr>
      <vt:lpstr>Слайд 2</vt:lpstr>
      <vt:lpstr>Как разработать урок по-новому?   Как учителю сохранить собственное лицо и учесть при этом новые требования ФГОС?</vt:lpstr>
      <vt:lpstr>Слайд 4</vt:lpstr>
      <vt:lpstr>Требования к уроку в соответствии с ФГОС</vt:lpstr>
      <vt:lpstr>Результат современного урока:</vt:lpstr>
      <vt:lpstr>Критерии эффективности урока</vt:lpstr>
      <vt:lpstr>Структура урока</vt:lpstr>
      <vt:lpstr>Слайд 9</vt:lpstr>
      <vt:lpstr>Отличия традиционного урока и урока по ФГОС</vt:lpstr>
      <vt:lpstr>Типы урока</vt:lpstr>
      <vt:lpstr>Структура уроков «открытия» новых знаний</vt:lpstr>
      <vt:lpstr>Слайд 13</vt:lpstr>
      <vt:lpstr>Главная методическая цель достигается следующими путями:</vt:lpstr>
      <vt:lpstr>Уроки развивающего контроля.</vt:lpstr>
      <vt:lpstr>Структура урока рефлексии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в соответствии с ФГОС</dc:title>
  <dc:creator>Admin</dc:creator>
  <cp:lastModifiedBy>Owner</cp:lastModifiedBy>
  <cp:revision>11</cp:revision>
  <dcterms:created xsi:type="dcterms:W3CDTF">2013-02-28T14:40:53Z</dcterms:created>
  <dcterms:modified xsi:type="dcterms:W3CDTF">2015-10-30T20:33:13Z</dcterms:modified>
</cp:coreProperties>
</file>