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7"/>
  </p:notesMasterIdLst>
  <p:sldIdLst>
    <p:sldId id="256" r:id="rId2"/>
    <p:sldId id="257" r:id="rId3"/>
    <p:sldId id="273" r:id="rId4"/>
    <p:sldId id="259" r:id="rId5"/>
    <p:sldId id="260" r:id="rId6"/>
    <p:sldId id="261" r:id="rId7"/>
    <p:sldId id="262" r:id="rId8"/>
    <p:sldId id="263" r:id="rId9"/>
    <p:sldId id="299" r:id="rId10"/>
    <p:sldId id="264" r:id="rId11"/>
    <p:sldId id="274" r:id="rId12"/>
    <p:sldId id="275" r:id="rId13"/>
    <p:sldId id="265" r:id="rId14"/>
    <p:sldId id="266" r:id="rId15"/>
    <p:sldId id="267" r:id="rId16"/>
    <p:sldId id="268" r:id="rId17"/>
    <p:sldId id="269" r:id="rId18"/>
    <p:sldId id="270" r:id="rId19"/>
    <p:sldId id="272" r:id="rId20"/>
    <p:sldId id="276" r:id="rId21"/>
    <p:sldId id="271" r:id="rId22"/>
    <p:sldId id="277" r:id="rId23"/>
    <p:sldId id="278" r:id="rId24"/>
    <p:sldId id="279" r:id="rId25"/>
    <p:sldId id="280" r:id="rId26"/>
    <p:sldId id="281" r:id="rId27"/>
    <p:sldId id="282" r:id="rId28"/>
    <p:sldId id="300" r:id="rId29"/>
    <p:sldId id="287" r:id="rId30"/>
    <p:sldId id="283" r:id="rId31"/>
    <p:sldId id="284" r:id="rId32"/>
    <p:sldId id="285" r:id="rId33"/>
    <p:sldId id="286" r:id="rId34"/>
    <p:sldId id="288" r:id="rId35"/>
    <p:sldId id="289" r:id="rId36"/>
    <p:sldId id="290" r:id="rId37"/>
    <p:sldId id="291" r:id="rId38"/>
    <p:sldId id="292" r:id="rId39"/>
    <p:sldId id="293" r:id="rId40"/>
    <p:sldId id="294" r:id="rId41"/>
    <p:sldId id="295" r:id="rId42"/>
    <p:sldId id="301" r:id="rId43"/>
    <p:sldId id="302" r:id="rId44"/>
    <p:sldId id="296" r:id="rId45"/>
    <p:sldId id="298" r:id="rId4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AA6179-18BC-43D1-A157-7F9ECE796665}" type="datetimeFigureOut">
              <a:rPr lang="ru-RU" smtClean="0"/>
              <a:pPr/>
              <a:t>14.03.2011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906F3A-B34D-4966-8054-5746289FB69F}" type="slidenum">
              <a:rPr lang="ru-RU" smtClean="0"/>
              <a:pPr/>
              <a:t>‹#›</a:t>
            </a:fld>
            <a:endParaRPr lang="ru-RU"/>
          </a:p>
        </p:txBody>
      </p:sp>
    </p:spTree>
    <p:extLst>
      <p:ext uri="{BB962C8B-B14F-4D97-AF65-F5344CB8AC3E}">
        <p14:creationId xmlns:p14="http://schemas.microsoft.com/office/powerpoint/2010/main" val="125045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E906F3A-B34D-4966-8054-5746289FB69F}"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3/14/2011</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a:lstStyle/>
          <a:p>
            <a:fld id="{A483448D-3A78-4528-A469-B745A65DA480}" type="slidenum">
              <a:rPr lang="en-US" smtClean="0"/>
              <a:pPr/>
              <a:t>‹#›</a:t>
            </a:fld>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3/14/2011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3/14/2011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3/14/2011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3/14/2011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a:xfrm>
            <a:off x="7924800" y="6416675"/>
            <a:ext cx="762000" cy="365125"/>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3/14/2011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3/14/2011</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3/14/2011</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3/14/2011</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3/14/2011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3/14/2011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EAF463A-BC7C-46EE-9F1E-7F377CCA4891}" type="datetimeFigureOut">
              <a:rPr lang="en-US" smtClean="0"/>
              <a:pPr/>
              <a:t>3/14/2011</a:t>
            </a:fld>
            <a:endParaRPr lang="en-US"/>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ru.wikipedia.org/wiki/%D0%A1%D0%BF%D0%B8%D1%81%D0%BE%D0%BA_%D1%80%D0%B0%D0%B1%D0%BE%D1%82_%D0%A3%D0%B8%D0%BB%D1%8C%D1%8F%D0%BC%D0%B0_%D0%A8%D0%B5%D0%BA%D1%81%D0%BF%D0%B8%D1%80%D0%B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52400"/>
            <a:ext cx="7862668" cy="5181600"/>
          </a:xfrm>
        </p:spPr>
        <p:txBody>
          <a:bodyPr/>
          <a:lstStyle/>
          <a:p>
            <a:pPr algn="r"/>
            <a:r>
              <a:rPr lang="ru-RU" sz="5400" dirty="0" smtClean="0">
                <a:solidFill>
                  <a:srgbClr val="FF0000"/>
                </a:solidFill>
              </a:rPr>
              <a:t>Уильям Шекспир</a:t>
            </a:r>
            <a:br>
              <a:rPr lang="ru-RU" sz="5400" dirty="0" smtClean="0">
                <a:solidFill>
                  <a:srgbClr val="FF0000"/>
                </a:solidFill>
              </a:rPr>
            </a:br>
            <a:r>
              <a:rPr lang="ru-RU" sz="2800" dirty="0" smtClean="0">
                <a:solidFill>
                  <a:srgbClr val="FF0000"/>
                </a:solidFill>
                <a:effectLst>
                  <a:outerShdw blurRad="38100" dist="38100" dir="2700000" algn="tl">
                    <a:srgbClr val="000000">
                      <a:alpha val="43137"/>
                    </a:srgbClr>
                  </a:outerShdw>
                </a:effectLst>
              </a:rPr>
              <a:t>23 </a:t>
            </a:r>
            <a:r>
              <a:rPr lang="ru-RU" sz="2800" dirty="0" err="1" smtClean="0">
                <a:solidFill>
                  <a:srgbClr val="FF0000"/>
                </a:solidFill>
                <a:effectLst>
                  <a:outerShdw blurRad="38100" dist="38100" dir="2700000" algn="tl">
                    <a:srgbClr val="000000">
                      <a:alpha val="43137"/>
                    </a:srgbClr>
                  </a:outerShdw>
                </a:effectLst>
              </a:rPr>
              <a:t>а</a:t>
            </a:r>
            <a:r>
              <a:rPr lang="ru-RU" sz="2000" dirty="0" err="1" smtClean="0">
                <a:solidFill>
                  <a:srgbClr val="FF0000"/>
                </a:solidFill>
                <a:effectLst>
                  <a:outerShdw blurRad="38100" dist="38100" dir="2700000" algn="tl">
                    <a:srgbClr val="000000">
                      <a:alpha val="43137"/>
                    </a:srgbClr>
                  </a:outerShdw>
                </a:effectLst>
              </a:rPr>
              <a:t>ПРЕЛЯ</a:t>
            </a:r>
            <a:r>
              <a:rPr lang="ru-RU" sz="2800" dirty="0" smtClean="0">
                <a:solidFill>
                  <a:srgbClr val="FF0000"/>
                </a:solidFill>
                <a:effectLst>
                  <a:outerShdw blurRad="38100" dist="38100" dir="2700000" algn="tl">
                    <a:srgbClr val="000000">
                      <a:alpha val="43137"/>
                    </a:srgbClr>
                  </a:outerShdw>
                </a:effectLst>
              </a:rPr>
              <a:t> 1564   -   23 </a:t>
            </a:r>
            <a:r>
              <a:rPr lang="ru-RU" sz="2800" dirty="0" err="1" smtClean="0">
                <a:solidFill>
                  <a:srgbClr val="FF0000"/>
                </a:solidFill>
                <a:effectLst>
                  <a:outerShdw blurRad="38100" dist="38100" dir="2700000" algn="tl">
                    <a:srgbClr val="000000">
                      <a:alpha val="43137"/>
                    </a:srgbClr>
                  </a:outerShdw>
                </a:effectLst>
              </a:rPr>
              <a:t>а</a:t>
            </a:r>
            <a:r>
              <a:rPr lang="ru-RU" sz="2000" dirty="0" err="1" smtClean="0">
                <a:solidFill>
                  <a:srgbClr val="FF0000"/>
                </a:solidFill>
                <a:effectLst>
                  <a:outerShdw blurRad="38100" dist="38100" dir="2700000" algn="tl">
                    <a:srgbClr val="000000">
                      <a:alpha val="43137"/>
                    </a:srgbClr>
                  </a:outerShdw>
                </a:effectLst>
              </a:rPr>
              <a:t>ПРЕЛЯ</a:t>
            </a:r>
            <a:r>
              <a:rPr lang="ru-RU" sz="2800" dirty="0" smtClean="0">
                <a:solidFill>
                  <a:srgbClr val="FF0000"/>
                </a:solidFill>
                <a:effectLst>
                  <a:outerShdw blurRad="38100" dist="38100" dir="2700000" algn="tl">
                    <a:srgbClr val="000000">
                      <a:alpha val="43137"/>
                    </a:srgbClr>
                  </a:outerShdw>
                </a:effectLst>
              </a:rPr>
              <a:t> 1616</a:t>
            </a:r>
            <a:br>
              <a:rPr lang="ru-RU" sz="2800" dirty="0" smtClean="0">
                <a:solidFill>
                  <a:srgbClr val="FF0000"/>
                </a:solidFill>
                <a:effectLst>
                  <a:outerShdw blurRad="38100" dist="38100" dir="2700000" algn="tl">
                    <a:srgbClr val="000000">
                      <a:alpha val="43137"/>
                    </a:srgbClr>
                  </a:outerShdw>
                </a:effectLst>
              </a:rPr>
            </a:br>
            <a:r>
              <a:rPr lang="ru-RU" sz="2800" dirty="0" smtClean="0">
                <a:solidFill>
                  <a:srgbClr val="FF0000"/>
                </a:solidFill>
                <a:effectLst>
                  <a:outerShdw blurRad="38100" dist="38100" dir="2700000" algn="tl">
                    <a:srgbClr val="000000">
                      <a:alpha val="43137"/>
                    </a:srgbClr>
                  </a:outerShdw>
                </a:effectLst>
              </a:rPr>
              <a:t/>
            </a:r>
            <a:br>
              <a:rPr lang="ru-RU" sz="2800" dirty="0" smtClean="0">
                <a:solidFill>
                  <a:srgbClr val="FF0000"/>
                </a:solidFill>
                <a:effectLst>
                  <a:outerShdw blurRad="38100" dist="38100" dir="2700000" algn="tl">
                    <a:srgbClr val="000000">
                      <a:alpha val="43137"/>
                    </a:srgbClr>
                  </a:outerShdw>
                </a:effectLst>
              </a:rPr>
            </a:br>
            <a:r>
              <a:rPr lang="ru-RU" sz="2800" b="0" dirty="0" smtClean="0">
                <a:effectLst>
                  <a:outerShdw blurRad="38100" dist="38100" dir="2700000" algn="tl">
                    <a:srgbClr val="000000">
                      <a:alpha val="43137"/>
                    </a:srgbClr>
                  </a:outerShdw>
                </a:effectLst>
              </a:rPr>
              <a:t/>
            </a:r>
            <a:br>
              <a:rPr lang="ru-RU" sz="2800" b="0" dirty="0" smtClean="0">
                <a:effectLst>
                  <a:outerShdw blurRad="38100" dist="38100" dir="2700000" algn="tl">
                    <a:srgbClr val="000000">
                      <a:alpha val="43137"/>
                    </a:srgbClr>
                  </a:outerShdw>
                </a:effectLst>
              </a:rPr>
            </a:br>
            <a:r>
              <a:rPr lang="ru-RU" sz="2800" b="0" dirty="0" smtClean="0">
                <a:effectLst>
                  <a:outerShdw blurRad="38100" dist="38100" dir="2700000" algn="tl">
                    <a:srgbClr val="000000">
                      <a:alpha val="43137"/>
                    </a:srgbClr>
                  </a:outerShdw>
                </a:effectLst>
              </a:rPr>
              <a:t/>
            </a:r>
            <a:br>
              <a:rPr lang="ru-RU" sz="2800" b="0" dirty="0" smtClean="0">
                <a:effectLst>
                  <a:outerShdw blurRad="38100" dist="38100" dir="2700000" algn="tl">
                    <a:srgbClr val="000000">
                      <a:alpha val="43137"/>
                    </a:srgbClr>
                  </a:outerShdw>
                </a:effectLst>
              </a:rPr>
            </a:br>
            <a:r>
              <a:rPr lang="ru-RU" sz="2800" b="0" dirty="0" smtClean="0">
                <a:effectLst>
                  <a:outerShdw blurRad="38100" dist="38100" dir="2700000" algn="tl">
                    <a:srgbClr val="000000">
                      <a:alpha val="43137"/>
                    </a:srgbClr>
                  </a:outerShdw>
                </a:effectLst>
              </a:rPr>
              <a:t/>
            </a:r>
            <a:br>
              <a:rPr lang="ru-RU" sz="2800" b="0" dirty="0" smtClean="0">
                <a:effectLst>
                  <a:outerShdw blurRad="38100" dist="38100" dir="2700000" algn="tl">
                    <a:srgbClr val="000000">
                      <a:alpha val="43137"/>
                    </a:srgbClr>
                  </a:outerShdw>
                </a:effectLst>
              </a:rPr>
            </a:br>
            <a:r>
              <a:rPr lang="ru-RU" sz="2800" b="0" dirty="0" smtClean="0">
                <a:effectLst>
                  <a:outerShdw blurRad="38100" dist="38100" dir="2700000" algn="tl">
                    <a:srgbClr val="000000">
                      <a:alpha val="43137"/>
                    </a:srgbClr>
                  </a:outerShdw>
                </a:effectLst>
              </a:rPr>
              <a:t>    </a:t>
            </a:r>
            <a:r>
              <a:rPr lang="ru-RU" sz="2800" dirty="0" smtClean="0">
                <a:solidFill>
                  <a:schemeClr val="bg1"/>
                </a:solidFill>
              </a:rPr>
              <a:t>«</a:t>
            </a:r>
            <a:r>
              <a:rPr lang="ru-RU" sz="2800" dirty="0" smtClean="0">
                <a:solidFill>
                  <a:schemeClr val="bg1"/>
                </a:solidFill>
              </a:rPr>
              <a:t>царь драматических поэтов, увенчанный целым человечеством»</a:t>
            </a:r>
            <a:br>
              <a:rPr lang="ru-RU" sz="2800" dirty="0" smtClean="0">
                <a:solidFill>
                  <a:schemeClr val="bg1"/>
                </a:solidFill>
              </a:rPr>
            </a:br>
            <a:r>
              <a:rPr lang="ru-RU" sz="2800" dirty="0" smtClean="0">
                <a:solidFill>
                  <a:schemeClr val="bg1"/>
                </a:solidFill>
              </a:rPr>
              <a:t>                               В. Г. Белинский</a:t>
            </a:r>
            <a:endParaRPr lang="ru-RU" sz="28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6600" u="sng" dirty="0" smtClean="0">
                <a:hlinkClick r:id="rId2" tooltip="Список работ Уильяма Шекспира"/>
              </a:rPr>
              <a:t>Творчество</a:t>
            </a:r>
            <a:r>
              <a:rPr lang="ru-RU" sz="6600" dirty="0" smtClean="0"/>
              <a:t/>
            </a:r>
            <a:br>
              <a:rPr lang="ru-RU" sz="6600" dirty="0" smtClean="0"/>
            </a:br>
            <a:endParaRPr lang="ru-RU" sz="6600" dirty="0"/>
          </a:p>
        </p:txBody>
      </p:sp>
      <p:sp>
        <p:nvSpPr>
          <p:cNvPr id="3" name="Содержимое 2"/>
          <p:cNvSpPr>
            <a:spLocks noGrp="1"/>
          </p:cNvSpPr>
          <p:nvPr>
            <p:ph idx="1"/>
          </p:nvPr>
        </p:nvSpPr>
        <p:spPr>
          <a:xfrm>
            <a:off x="0" y="1600200"/>
            <a:ext cx="8839200" cy="5867400"/>
          </a:xfrm>
        </p:spPr>
        <p:txBody>
          <a:bodyPr>
            <a:normAutofit/>
          </a:bodyPr>
          <a:lstStyle/>
          <a:p>
            <a:pPr indent="411480">
              <a:buNone/>
            </a:pPr>
            <a:r>
              <a:rPr lang="ru-RU" b="1" dirty="0" smtClean="0"/>
              <a:t>Литературное наследие Шекспира распадается на две неравные части: стихотворную (поэмы и сонеты) и драматическую.  </a:t>
            </a:r>
            <a:endParaRPr lang="ru-RU" b="1" dirty="0" smtClean="0"/>
          </a:p>
          <a:p>
            <a:pPr indent="411480">
              <a:buNone/>
            </a:pPr>
            <a:r>
              <a:rPr lang="ru-RU" b="1" dirty="0" smtClean="0"/>
              <a:t>В</a:t>
            </a:r>
            <a:r>
              <a:rPr lang="ru-RU" b="1" dirty="0" smtClean="0"/>
              <a:t>. Г. Белинский писал, что «слишком было бы смело и странно отдать Шекспиру решительное преимущество пред всеми поэтами человечества, как собственно </a:t>
            </a:r>
            <a:r>
              <a:rPr lang="ru-RU" b="1" dirty="0" smtClean="0"/>
              <a:t>поэту, </a:t>
            </a:r>
            <a:r>
              <a:rPr lang="ru-RU" b="1" dirty="0" smtClean="0"/>
              <a:t>но как драматург он и теперь остается без соперника, имя которого можно б было поставить подле его имени».</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81000"/>
            <a:ext cx="8915400" cy="6629400"/>
          </a:xfrm>
        </p:spPr>
        <p:txBody>
          <a:bodyPr>
            <a:normAutofit/>
          </a:bodyPr>
          <a:lstStyle/>
          <a:p>
            <a:pPr indent="411480">
              <a:buNone/>
            </a:pPr>
            <a:r>
              <a:rPr lang="ru-RU" sz="2400" b="1" dirty="0" smtClean="0"/>
              <a:t>Творчество Шекспира впитало в себя все важнейшие излучения эпохи Возрождения - эстетические и идеологические. Но на разных этапах творческого пути Шекспира действительность в его произведениях представала разными гранями и в различном освещении. Идеология гуманизма в соединении с идеалами и чаяниями народа всегда оставалась основой  пьес Шекспира. Однако не случайно Шекспир полнее всего выразился в драматургии, по самой сути своей более других видов искусства способной передать драматизм жизни.</a:t>
            </a:r>
          </a:p>
          <a:p>
            <a:pPr indent="411480">
              <a:buNone/>
            </a:pPr>
            <a:r>
              <a:rPr lang="ru-RU" sz="2400" b="1" dirty="0" smtClean="0"/>
              <a:t>Шекспир  острее других умел улавливать и обнажать противоречивость своего времени - отсюда динамика и драматизм его произведений, насыщенность борьбой, столкновениями, конфликтами.</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24400"/>
            <a:ext cx="4419600" cy="2133600"/>
          </a:xfrm>
        </p:spPr>
        <p:txBody>
          <a:bodyPr>
            <a:normAutofit fontScale="90000"/>
          </a:bodyPr>
          <a:lstStyle/>
          <a:p>
            <a:r>
              <a:rPr lang="ru-RU" sz="2000" dirty="0" smtClean="0">
                <a:solidFill>
                  <a:schemeClr val="bg1"/>
                </a:solidFill>
                <a:latin typeface="Arial Black" pitchFamily="34" charset="0"/>
              </a:rPr>
              <a:t>Недавно обнаруженный в семейной коллекции портрет (1610). Некоторые искусствоведы утверждают, что это единственный прижизненный портрет Уильяма Шекспира</a:t>
            </a:r>
            <a:endParaRPr lang="ru-RU" sz="2000" dirty="0">
              <a:solidFill>
                <a:schemeClr val="bg1"/>
              </a:solidFill>
              <a:latin typeface="Arial Black" pitchFamily="34" charset="0"/>
            </a:endParaRPr>
          </a:p>
        </p:txBody>
      </p:sp>
      <p:sp>
        <p:nvSpPr>
          <p:cNvPr id="3" name="Содержимое 2"/>
          <p:cNvSpPr>
            <a:spLocks noGrp="1"/>
          </p:cNvSpPr>
          <p:nvPr>
            <p:ph idx="1"/>
          </p:nvPr>
        </p:nvSpPr>
        <p:spPr>
          <a:xfrm>
            <a:off x="3810000" y="228600"/>
            <a:ext cx="5334000" cy="6781800"/>
          </a:xfrm>
        </p:spPr>
        <p:txBody>
          <a:bodyPr>
            <a:noAutofit/>
          </a:bodyPr>
          <a:lstStyle/>
          <a:p>
            <a:pPr indent="411480">
              <a:buNone/>
            </a:pPr>
            <a:r>
              <a:rPr lang="ru-RU" sz="2000" dirty="0" smtClean="0"/>
              <a:t> При всём различии отдельных этапов творческого пути Шекспира во всех его пьесах чувствуется единство художественного метода. Гёте отмечал, что  "... великой основой его произведений служит правда и сама жизнь".  </a:t>
            </a:r>
            <a:endParaRPr lang="ru-RU" sz="2000" dirty="0" smtClean="0"/>
          </a:p>
          <a:p>
            <a:pPr indent="411480">
              <a:buNone/>
            </a:pPr>
            <a:r>
              <a:rPr lang="ru-RU" sz="2000" dirty="0"/>
              <a:t> </a:t>
            </a:r>
            <a:r>
              <a:rPr lang="ru-RU" sz="2000" dirty="0" smtClean="0"/>
              <a:t> </a:t>
            </a:r>
            <a:r>
              <a:rPr lang="ru-RU" sz="2000" dirty="0" smtClean="0"/>
              <a:t>Однако </a:t>
            </a:r>
            <a:r>
              <a:rPr lang="ru-RU" sz="2000" dirty="0" smtClean="0"/>
              <a:t>характер жизненной правдивости у Шекспира иной, нежели в позднейшем реализме, и обусловливается поэтическим видением мира, что очевидно уже в выборе сюжетов. Только для трёх пьес Шекспира не найдено сюжетных источников ("Бесплодные усилия любви", "Сон в летнюю ночь", "</a:t>
            </a:r>
            <a:r>
              <a:rPr lang="ru-RU" sz="2000" dirty="0" err="1" smtClean="0"/>
              <a:t>Виндзорские</a:t>
            </a:r>
            <a:r>
              <a:rPr lang="ru-RU" sz="2000" dirty="0" smtClean="0"/>
              <a:t> проказницы").  В остальных случаях Шекспир брал готовые сюжеты из истории (например, из "Хроник" Р. </a:t>
            </a:r>
            <a:r>
              <a:rPr lang="ru-RU" sz="2000" dirty="0" err="1" smtClean="0"/>
              <a:t>Холиншеда</a:t>
            </a:r>
            <a:r>
              <a:rPr lang="ru-RU" sz="2000" dirty="0" smtClean="0"/>
              <a:t>), легенд, поэм, новелл.</a:t>
            </a:r>
            <a:endParaRPr lang="ru-RU" sz="2000" dirty="0"/>
          </a:p>
        </p:txBody>
      </p:sp>
      <p:pic>
        <p:nvPicPr>
          <p:cNvPr id="3074" name="Picture 2" descr="D:\Шекспир\Недавно обнаруженный в семейной коллекции портрет елизаветинца (1610). Некоторые искусствоведы утверждают, что это единственный прижизненный портрет Уильяма Шекспира.jpg"/>
          <p:cNvPicPr>
            <a:picLocks noChangeAspect="1" noChangeArrowheads="1"/>
          </p:cNvPicPr>
          <p:nvPr/>
        </p:nvPicPr>
        <p:blipFill>
          <a:blip r:embed="rId2"/>
          <a:srcRect/>
          <a:stretch>
            <a:fillRect/>
          </a:stretch>
        </p:blipFill>
        <p:spPr bwMode="auto">
          <a:xfrm>
            <a:off x="278487" y="304800"/>
            <a:ext cx="3503398" cy="44196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066800"/>
            <a:ext cx="9144000" cy="6858000"/>
          </a:xfrm>
        </p:spPr>
        <p:txBody>
          <a:bodyPr>
            <a:normAutofit/>
          </a:bodyPr>
          <a:lstStyle/>
          <a:p>
            <a:pPr indent="411480">
              <a:buNone/>
            </a:pPr>
            <a:r>
              <a:rPr lang="ru-RU" sz="2400" dirty="0" smtClean="0"/>
              <a:t>    </a:t>
            </a:r>
            <a:r>
              <a:rPr lang="ru-RU" sz="2400" b="1" dirty="0" smtClean="0">
                <a:solidFill>
                  <a:srgbClr val="C00000"/>
                </a:solidFill>
              </a:rPr>
              <a:t>Выделяется четыре периода творчества Шекспира по жанровым признакам:</a:t>
            </a:r>
          </a:p>
          <a:p>
            <a:pPr indent="411480">
              <a:buNone/>
            </a:pPr>
            <a:r>
              <a:rPr lang="ru-RU" sz="2400" b="1" dirty="0" smtClean="0">
                <a:solidFill>
                  <a:srgbClr val="C00000"/>
                </a:solidFill>
              </a:rPr>
              <a:t> - первый (1590—1594 гг.) — ранние хроники, ренессансные комедии, «трагедия ужаса» («Тит </a:t>
            </a:r>
            <a:r>
              <a:rPr lang="ru-RU" sz="2400" b="1" dirty="0" err="1" smtClean="0">
                <a:solidFill>
                  <a:srgbClr val="C00000"/>
                </a:solidFill>
              </a:rPr>
              <a:t>Андроник</a:t>
            </a:r>
            <a:r>
              <a:rPr lang="ru-RU" sz="2400" b="1" dirty="0" smtClean="0">
                <a:solidFill>
                  <a:srgbClr val="C00000"/>
                </a:solidFill>
              </a:rPr>
              <a:t>»),  две поэмы; </a:t>
            </a:r>
          </a:p>
          <a:p>
            <a:pPr indent="411480">
              <a:buNone/>
            </a:pPr>
            <a:r>
              <a:rPr lang="ru-RU" sz="2400" b="1" dirty="0" smtClean="0">
                <a:solidFill>
                  <a:srgbClr val="C00000"/>
                </a:solidFill>
              </a:rPr>
              <a:t>-  второй (1594—1600 гг.) — ренессансные комедии, первая зрелая трагедия («Ромео и Джульетта»),  хроники с элементами трагедии, хроники с элементами комедии,  античная трагедия («Юлий Цезарь»), сонеты; </a:t>
            </a:r>
          </a:p>
          <a:p>
            <a:pPr indent="411480">
              <a:buNone/>
            </a:pPr>
            <a:r>
              <a:rPr lang="ru-RU" sz="2400" b="1" dirty="0" smtClean="0">
                <a:solidFill>
                  <a:srgbClr val="C00000"/>
                </a:solidFill>
              </a:rPr>
              <a:t>  -  третий (1601—1608 гг.) — великие трагедии («Гамлет»),  античные трагедии,  «мрачные комедии»; </a:t>
            </a:r>
          </a:p>
          <a:p>
            <a:pPr indent="411480">
              <a:buNone/>
            </a:pPr>
            <a:r>
              <a:rPr lang="ru-RU" sz="2400" b="1" dirty="0" smtClean="0">
                <a:solidFill>
                  <a:srgbClr val="C00000"/>
                </a:solidFill>
              </a:rPr>
              <a:t>  -  четвёртый (1609—1613 гг.) — драмы - сказки    с трагическим началом и счастливым финалом. </a:t>
            </a:r>
          </a:p>
          <a:p>
            <a:endParaRPr lang="ru-RU" b="1" dirty="0">
              <a:solidFill>
                <a:srgbClr val="C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Сонеты</a:t>
            </a:r>
            <a:endParaRPr lang="ru-RU" dirty="0"/>
          </a:p>
        </p:txBody>
      </p:sp>
      <p:sp>
        <p:nvSpPr>
          <p:cNvPr id="3" name="Содержимое 2"/>
          <p:cNvSpPr>
            <a:spLocks noGrp="1"/>
          </p:cNvSpPr>
          <p:nvPr>
            <p:ph idx="1"/>
          </p:nvPr>
        </p:nvSpPr>
        <p:spPr/>
        <p:txBody>
          <a:bodyPr/>
          <a:lstStyle/>
          <a:p>
            <a:r>
              <a:rPr lang="ru-RU" smtClean="0"/>
              <a:t>Всего Шекспиром было написано  154 сонета, и бо́льшая их часть была создана в 1592—1599 годах.  Впервые они были напечатаны без ведома автора в 1609 году.</a:t>
            </a:r>
          </a:p>
          <a:p>
            <a:r>
              <a:rPr lang="ru-RU" smtClean="0"/>
              <a:t> Сонет — стихотворение из 14 строк.  В английской традиции, в основе которой лежат,  в первую очередь, сонеты Шекспира, принята следующая рифмовка: abab cdcd efef gg, то есть три катрена на перекрестные рифмы, и одно двустишие.</a:t>
            </a:r>
            <a:endParaRPr lang="ru-RU" dirty="0"/>
          </a:p>
        </p:txBody>
      </p:sp>
      <p:pic>
        <p:nvPicPr>
          <p:cNvPr id="1026" name="Picture 2" descr="D:\Documents and Settings\исказиева\Мои документы\Мои рисунки\Шекспир\Шекспир_files\images_2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9" y="14416"/>
            <a:ext cx="1581150" cy="1600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019800"/>
            <a:ext cx="6019800" cy="457200"/>
          </a:xfrm>
        </p:spPr>
        <p:txBody>
          <a:bodyPr>
            <a:noAutofit/>
          </a:bodyPr>
          <a:lstStyle/>
          <a:p>
            <a:r>
              <a:rPr lang="ru-RU" sz="3200" dirty="0" smtClean="0"/>
              <a:t>Первое издание «Сонетов» (1609)</a:t>
            </a:r>
            <a:endParaRPr lang="ru-RU" sz="3200" dirty="0"/>
          </a:p>
        </p:txBody>
      </p:sp>
      <p:sp>
        <p:nvSpPr>
          <p:cNvPr id="3" name="Содержимое 2"/>
          <p:cNvSpPr>
            <a:spLocks noGrp="1"/>
          </p:cNvSpPr>
          <p:nvPr>
            <p:ph idx="1"/>
          </p:nvPr>
        </p:nvSpPr>
        <p:spPr>
          <a:xfrm>
            <a:off x="-228600" y="1066800"/>
            <a:ext cx="6400800" cy="5486400"/>
          </a:xfrm>
        </p:spPr>
        <p:txBody>
          <a:bodyPr>
            <a:normAutofit/>
          </a:bodyPr>
          <a:lstStyle/>
          <a:p>
            <a:pPr indent="411480">
              <a:buNone/>
            </a:pPr>
            <a:r>
              <a:rPr lang="ru-RU" dirty="0" smtClean="0"/>
              <a:t> </a:t>
            </a:r>
            <a:r>
              <a:rPr lang="ru-RU" b="1" dirty="0" smtClean="0"/>
              <a:t>Весь цикл сонетов распадается на отдельные тематические группы:</a:t>
            </a:r>
          </a:p>
          <a:p>
            <a:pPr lvl="0">
              <a:buNone/>
            </a:pPr>
            <a:r>
              <a:rPr lang="ru-RU" b="1" dirty="0" smtClean="0"/>
              <a:t>     Сонеты, посвящённые другу: </a:t>
            </a:r>
            <a:r>
              <a:rPr lang="ru-RU" b="1" i="1" dirty="0" smtClean="0"/>
              <a:t>1</a:t>
            </a:r>
            <a:r>
              <a:rPr lang="ru-RU" b="1" dirty="0" smtClean="0"/>
              <a:t>-</a:t>
            </a:r>
            <a:r>
              <a:rPr lang="ru-RU" b="1" i="1" dirty="0" smtClean="0"/>
              <a:t>126</a:t>
            </a:r>
            <a:r>
              <a:rPr lang="ru-RU" b="1" dirty="0" smtClean="0"/>
              <a:t> </a:t>
            </a:r>
          </a:p>
          <a:p>
            <a:pPr lvl="0">
              <a:buNone/>
            </a:pPr>
            <a:r>
              <a:rPr lang="ru-RU" b="1" dirty="0" smtClean="0"/>
              <a:t>     Сонеты, посвящённые  возлюбленной: </a:t>
            </a:r>
            <a:r>
              <a:rPr lang="ru-RU" b="1" i="1" dirty="0" smtClean="0"/>
              <a:t>127</a:t>
            </a:r>
            <a:r>
              <a:rPr lang="ru-RU" b="1" dirty="0" smtClean="0"/>
              <a:t>-</a:t>
            </a:r>
            <a:r>
              <a:rPr lang="ru-RU" b="1" i="1" dirty="0" smtClean="0"/>
              <a:t>152</a:t>
            </a:r>
            <a:endParaRPr lang="ru-RU" b="1" dirty="0" smtClean="0"/>
          </a:p>
          <a:p>
            <a:pPr lvl="0">
              <a:buNone/>
            </a:pPr>
            <a:r>
              <a:rPr lang="ru-RU" b="1" dirty="0" smtClean="0"/>
              <a:t>     Заключение - радость и красота любви: </a:t>
            </a:r>
            <a:r>
              <a:rPr lang="ru-RU" b="1" i="1" dirty="0" smtClean="0"/>
              <a:t>153</a:t>
            </a:r>
            <a:r>
              <a:rPr lang="ru-RU" b="1" dirty="0" smtClean="0"/>
              <a:t>-</a:t>
            </a:r>
            <a:r>
              <a:rPr lang="ru-RU" b="1" i="1" dirty="0" smtClean="0"/>
              <a:t>154.</a:t>
            </a:r>
            <a:endParaRPr lang="ru-RU" b="1" dirty="0"/>
          </a:p>
        </p:txBody>
      </p:sp>
      <p:pic>
        <p:nvPicPr>
          <p:cNvPr id="3074" name="Picture 2" descr="D:\Шекспир\Первое издание «Сонетов» (1609).png"/>
          <p:cNvPicPr>
            <a:picLocks noChangeAspect="1" noChangeArrowheads="1"/>
          </p:cNvPicPr>
          <p:nvPr/>
        </p:nvPicPr>
        <p:blipFill>
          <a:blip r:embed="rId2"/>
          <a:srcRect/>
          <a:stretch>
            <a:fillRect/>
          </a:stretch>
        </p:blipFill>
        <p:spPr bwMode="auto">
          <a:xfrm>
            <a:off x="6223000" y="0"/>
            <a:ext cx="2921000" cy="6858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Первые публикации</a:t>
            </a:r>
            <a:endParaRPr lang="ru-RU" dirty="0"/>
          </a:p>
        </p:txBody>
      </p:sp>
      <p:sp>
        <p:nvSpPr>
          <p:cNvPr id="6" name="Текст 5"/>
          <p:cNvSpPr>
            <a:spLocks noGrp="1"/>
          </p:cNvSpPr>
          <p:nvPr>
            <p:ph type="body" sz="half" idx="3"/>
          </p:nvPr>
        </p:nvSpPr>
        <p:spPr>
          <a:xfrm>
            <a:off x="6248400" y="1066800"/>
            <a:ext cx="2895600" cy="750887"/>
          </a:xfrm>
        </p:spPr>
        <p:txBody>
          <a:bodyPr/>
          <a:lstStyle/>
          <a:p>
            <a:r>
              <a:rPr lang="ru-RU" b="1" dirty="0" smtClean="0">
                <a:solidFill>
                  <a:schemeClr val="accent1">
                    <a:lumMod val="60000"/>
                    <a:lumOff val="40000"/>
                  </a:schemeClr>
                </a:solidFill>
                <a:effectLst>
                  <a:outerShdw blurRad="38100" dist="38100" dir="2700000" algn="tl">
                    <a:srgbClr val="000000">
                      <a:alpha val="43137"/>
                    </a:srgbClr>
                  </a:outerShdw>
                </a:effectLst>
              </a:rPr>
              <a:t>Первое Фолио</a:t>
            </a:r>
            <a:endParaRPr lang="ru-RU" b="1" dirty="0">
              <a:solidFill>
                <a:schemeClr val="accent1">
                  <a:lumMod val="60000"/>
                  <a:lumOff val="40000"/>
                </a:schemeClr>
              </a:solidFill>
              <a:effectLst>
                <a:outerShdw blurRad="38100" dist="38100" dir="2700000" algn="tl">
                  <a:srgbClr val="000000">
                    <a:alpha val="43137"/>
                  </a:srgbClr>
                </a:outerShdw>
              </a:effectLst>
            </a:endParaRPr>
          </a:p>
        </p:txBody>
      </p:sp>
      <p:sp>
        <p:nvSpPr>
          <p:cNvPr id="3" name="Содержимое 2"/>
          <p:cNvSpPr>
            <a:spLocks noGrp="1"/>
          </p:cNvSpPr>
          <p:nvPr>
            <p:ph sz="quarter" idx="2"/>
          </p:nvPr>
        </p:nvSpPr>
        <p:spPr>
          <a:xfrm>
            <a:off x="0" y="1295400"/>
            <a:ext cx="5791200" cy="5562600"/>
          </a:xfrm>
        </p:spPr>
        <p:txBody>
          <a:bodyPr>
            <a:normAutofit fontScale="92500" lnSpcReduction="10000"/>
          </a:bodyPr>
          <a:lstStyle/>
          <a:p>
            <a:pPr indent="411480">
              <a:buNone/>
            </a:pPr>
            <a:r>
              <a:rPr lang="ru-RU" sz="2600" b="1" dirty="0" smtClean="0"/>
              <a:t>Как считается, половина (18) пьес Шекспира была опубликована тем или иным образом при жизни драматурга. Главнейшей публикацией шекспировского наследия по праву считается фолио 1623 года (так называемое «Первое </a:t>
            </a:r>
            <a:r>
              <a:rPr lang="ru-RU" sz="2600" b="1" u="sng" dirty="0" smtClean="0"/>
              <a:t>фолио»)</a:t>
            </a:r>
            <a:r>
              <a:rPr lang="ru-RU" sz="2600" b="1" dirty="0" smtClean="0"/>
              <a:t>, изданное актёрами труппы Шекспира Джоном </a:t>
            </a:r>
            <a:r>
              <a:rPr lang="ru-RU" sz="2600" b="1" dirty="0" err="1" smtClean="0"/>
              <a:t>Хемингом</a:t>
            </a:r>
            <a:r>
              <a:rPr lang="ru-RU" sz="2600" b="1" dirty="0" smtClean="0"/>
              <a:t> </a:t>
            </a:r>
            <a:r>
              <a:rPr lang="ru-RU" sz="2600" b="1" dirty="0" smtClean="0"/>
              <a:t> и  Генри </a:t>
            </a:r>
            <a:r>
              <a:rPr lang="ru-RU" sz="2600" b="1" dirty="0" err="1" smtClean="0"/>
              <a:t>Конделом</a:t>
            </a:r>
            <a:r>
              <a:rPr lang="ru-RU" sz="2600" b="1" dirty="0" smtClean="0"/>
              <a:t>. </a:t>
            </a:r>
            <a:r>
              <a:rPr lang="ru-RU" sz="2600" b="1" dirty="0" smtClean="0"/>
              <a:t>    В </a:t>
            </a:r>
            <a:r>
              <a:rPr lang="ru-RU" sz="2600" b="1" dirty="0" smtClean="0"/>
              <a:t>это издание вошли 36 пьес Шекспира — все, кроме «Перикла» и «Двух знатных родичей».</a:t>
            </a:r>
          </a:p>
        </p:txBody>
      </p:sp>
      <p:pic>
        <p:nvPicPr>
          <p:cNvPr id="4098" name="Picture 2" descr="D:\Шекспир\Так называемое «Первое фолио» (1623).jpg"/>
          <p:cNvPicPr>
            <a:picLocks noChangeAspect="1" noChangeArrowheads="1"/>
          </p:cNvPicPr>
          <p:nvPr/>
        </p:nvPicPr>
        <p:blipFill>
          <a:blip r:embed="rId2"/>
          <a:srcRect/>
          <a:stretch>
            <a:fillRect/>
          </a:stretch>
        </p:blipFill>
        <p:spPr bwMode="auto">
          <a:xfrm>
            <a:off x="5791200" y="1722549"/>
            <a:ext cx="3352800" cy="513545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«Шекспировский вопрос»</a:t>
            </a:r>
            <a:endParaRPr lang="ru-RU" dirty="0"/>
          </a:p>
        </p:txBody>
      </p:sp>
      <p:sp>
        <p:nvSpPr>
          <p:cNvPr id="3" name="Содержимое 2"/>
          <p:cNvSpPr>
            <a:spLocks noGrp="1"/>
          </p:cNvSpPr>
          <p:nvPr>
            <p:ph idx="1"/>
          </p:nvPr>
        </p:nvSpPr>
        <p:spPr>
          <a:xfrm>
            <a:off x="1066800" y="1676400"/>
            <a:ext cx="7772400" cy="4937760"/>
          </a:xfrm>
        </p:spPr>
        <p:txBody>
          <a:bodyPr>
            <a:normAutofit/>
          </a:bodyPr>
          <a:lstStyle/>
          <a:p>
            <a:pPr indent="411480">
              <a:buNone/>
            </a:pPr>
            <a:r>
              <a:rPr lang="ru-RU" sz="2400" dirty="0" smtClean="0"/>
              <a:t>  </a:t>
            </a:r>
            <a:r>
              <a:rPr lang="ru-RU" sz="2400" b="1" dirty="0" smtClean="0"/>
              <a:t>Существует  точка зрения, так называемое «</a:t>
            </a:r>
            <a:r>
              <a:rPr lang="ru-RU" sz="2400" b="1" dirty="0" err="1" smtClean="0"/>
              <a:t>антистратфордианство</a:t>
            </a:r>
            <a:r>
              <a:rPr lang="ru-RU" sz="2400" b="1" dirty="0" smtClean="0"/>
              <a:t>»  или «</a:t>
            </a:r>
            <a:r>
              <a:rPr lang="ru-RU" sz="2400" b="1" dirty="0" err="1" smtClean="0"/>
              <a:t>нестратфордианство</a:t>
            </a:r>
            <a:r>
              <a:rPr lang="ru-RU" sz="2400" b="1" dirty="0" smtClean="0"/>
              <a:t>»,  сторонники которой отрицают авторство Шекспира (</a:t>
            </a:r>
            <a:r>
              <a:rPr lang="ru-RU" sz="2400" b="1" dirty="0" err="1" smtClean="0"/>
              <a:t>Шакспера</a:t>
            </a:r>
            <a:r>
              <a:rPr lang="ru-RU" sz="2400" b="1" dirty="0" smtClean="0"/>
              <a:t>) из </a:t>
            </a:r>
            <a:r>
              <a:rPr lang="ru-RU" sz="2400" b="1" dirty="0" err="1" smtClean="0"/>
              <a:t>Стратфорда</a:t>
            </a:r>
            <a:r>
              <a:rPr lang="ru-RU" sz="2400" b="1" dirty="0" smtClean="0"/>
              <a:t> и считают, что «Уильям Шекспир» — это псевдоним, под которым скрывалось иное лицо или группа лиц. Сомнения в верности традиционной точки зрения известны уже начиная как минимум с 1848 года, а некоторые </a:t>
            </a:r>
            <a:r>
              <a:rPr lang="ru-RU" sz="2400" b="1" dirty="0" err="1" smtClean="0"/>
              <a:t>антистратфордианцы</a:t>
            </a:r>
            <a:r>
              <a:rPr lang="ru-RU" sz="2400" b="1" dirty="0" smtClean="0"/>
              <a:t> видят намёки на это и в более ранней литературе. </a:t>
            </a:r>
            <a:endParaRPr lang="ru-RU" sz="24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914400"/>
            <a:ext cx="8458200" cy="5410200"/>
          </a:xfrm>
        </p:spPr>
        <p:txBody>
          <a:bodyPr>
            <a:normAutofit/>
          </a:bodyPr>
          <a:lstStyle/>
          <a:p>
            <a:pPr indent="411480">
              <a:buNone/>
            </a:pPr>
            <a:r>
              <a:rPr lang="ru-RU" sz="2400" dirty="0" smtClean="0"/>
              <a:t> Вместе с тем, среди </a:t>
            </a:r>
            <a:r>
              <a:rPr lang="ru-RU" sz="2400" dirty="0" err="1" smtClean="0"/>
              <a:t>нестратфордианцев</a:t>
            </a:r>
            <a:r>
              <a:rPr lang="ru-RU" sz="2400" dirty="0" smtClean="0"/>
              <a:t> нет единства относительно того, кто именно был настоящим автором шекспировских произведений. Число вероятных кандидатур, предложенных различными исследователями, к настоящему времени насчитывает несколько десятков.</a:t>
            </a:r>
          </a:p>
          <a:p>
            <a:pPr indent="411480">
              <a:buNone/>
            </a:pPr>
            <a:r>
              <a:rPr lang="ru-RU" sz="2400" dirty="0" smtClean="0"/>
              <a:t> «</a:t>
            </a:r>
            <a:r>
              <a:rPr lang="ru-RU" sz="2400" dirty="0" err="1" smtClean="0"/>
              <a:t>Антистратфордианская</a:t>
            </a:r>
            <a:r>
              <a:rPr lang="ru-RU" sz="2400" dirty="0" smtClean="0"/>
              <a:t>» точка зрения на авторство Шекспира подавляющим большинством учёных отвергается, однако она получила большую известность в культуре.</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Шекспир и эпоха «Возрождения»</a:t>
            </a:r>
            <a:endParaRPr lang="ru-RU" dirty="0"/>
          </a:p>
        </p:txBody>
      </p:sp>
      <p:sp>
        <p:nvSpPr>
          <p:cNvPr id="3" name="Содержимое 2"/>
          <p:cNvSpPr>
            <a:spLocks noGrp="1"/>
          </p:cNvSpPr>
          <p:nvPr>
            <p:ph idx="1"/>
          </p:nvPr>
        </p:nvSpPr>
        <p:spPr>
          <a:xfrm>
            <a:off x="-228600" y="1219200"/>
            <a:ext cx="9144000" cy="5638800"/>
          </a:xfrm>
        </p:spPr>
        <p:txBody>
          <a:bodyPr>
            <a:normAutofit/>
          </a:bodyPr>
          <a:lstStyle/>
          <a:p>
            <a:pPr indent="411480">
              <a:buNone/>
            </a:pPr>
            <a:r>
              <a:rPr lang="ru-RU" sz="2400" dirty="0" smtClean="0"/>
              <a:t>Возрождение - эпоха в истории культуры и искусства, отразившая начало перехода от феодализма к капитализму. В классических формах Возрождение сложилось в Западной Европе, прежде всего в Италии, однако аналогичные процессы протекали в Восточной Европе и в Азии. В каждой стране данный тип культуры имел свои особенности, связанные с ее этническими характеристиками, специфическими традициями, влиянием других национальных культур. </a:t>
            </a:r>
          </a:p>
          <a:p>
            <a:pPr indent="411480">
              <a:buNone/>
            </a:pPr>
            <a:r>
              <a:rPr lang="ru-RU" sz="2400" dirty="0" smtClean="0"/>
              <a:t> Искусство в период возрождения было главным видом духовной деятельности. Почти не было людей, равнодушных к искусству. Художественные произведения наиболее полно выражают и идеал гармонического мира, и место человека в нем.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43000"/>
            <a:ext cx="4724400" cy="5334000"/>
          </a:xfrm>
        </p:spPr>
        <p:txBody>
          <a:bodyPr>
            <a:normAutofit/>
          </a:bodyPr>
          <a:lstStyle/>
          <a:p>
            <a:pPr indent="411480">
              <a:buNone/>
            </a:pPr>
            <a:r>
              <a:rPr lang="ru-RU" sz="2600" b="1" dirty="0" smtClean="0">
                <a:solidFill>
                  <a:srgbClr val="FF0000"/>
                </a:solidFill>
              </a:rPr>
              <a:t>Уильям Шекспир родился 23 апреля 1564 года в окружённом лесами городке </a:t>
            </a:r>
            <a:r>
              <a:rPr lang="ru-RU" sz="2600" b="1" dirty="0" err="1" smtClean="0">
                <a:solidFill>
                  <a:srgbClr val="FF0000"/>
                </a:solidFill>
              </a:rPr>
              <a:t>Стратфорде</a:t>
            </a:r>
            <a:r>
              <a:rPr lang="ru-RU" sz="2600" b="1" dirty="0" smtClean="0">
                <a:solidFill>
                  <a:srgbClr val="FF0000"/>
                </a:solidFill>
              </a:rPr>
              <a:t>  на реке </a:t>
            </a:r>
            <a:r>
              <a:rPr lang="ru-RU" sz="2600" b="1" dirty="0" err="1" smtClean="0">
                <a:solidFill>
                  <a:srgbClr val="FF0000"/>
                </a:solidFill>
              </a:rPr>
              <a:t>Эйвоне</a:t>
            </a:r>
            <a:r>
              <a:rPr lang="ru-RU" sz="2600" b="1" dirty="0" smtClean="0">
                <a:solidFill>
                  <a:srgbClr val="FF0000"/>
                </a:solidFill>
              </a:rPr>
              <a:t>.</a:t>
            </a:r>
          </a:p>
          <a:p>
            <a:pPr>
              <a:buNone/>
            </a:pPr>
            <a:r>
              <a:rPr lang="ru-RU" sz="3600" b="1" dirty="0" smtClean="0">
                <a:solidFill>
                  <a:srgbClr val="FF0000"/>
                </a:solidFill>
              </a:rPr>
              <a:t>    </a:t>
            </a:r>
          </a:p>
        </p:txBody>
      </p:sp>
      <p:pic>
        <p:nvPicPr>
          <p:cNvPr id="1026" name="Picture 2" descr="D:\Шекспир\Единственное достоверное известное изображение - гравюра из посмертного «Первого Фолио» (1623) работы художника голландского происхождения Друшаута.png"/>
          <p:cNvPicPr>
            <a:picLocks noChangeAspect="1" noChangeArrowheads="1"/>
          </p:cNvPicPr>
          <p:nvPr/>
        </p:nvPicPr>
        <p:blipFill>
          <a:blip r:embed="rId2"/>
          <a:srcRect/>
          <a:stretch>
            <a:fillRect/>
          </a:stretch>
        </p:blipFill>
        <p:spPr bwMode="auto">
          <a:xfrm>
            <a:off x="4572000" y="381000"/>
            <a:ext cx="4572000" cy="587692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5346306" cy="6858000"/>
          </a:xfrm>
        </p:spPr>
        <p:txBody>
          <a:bodyPr>
            <a:noAutofit/>
          </a:bodyPr>
          <a:lstStyle/>
          <a:p>
            <a:pPr indent="411480">
              <a:buNone/>
            </a:pPr>
            <a:r>
              <a:rPr lang="ru-RU" sz="1700" dirty="0" smtClean="0"/>
              <a:t> </a:t>
            </a:r>
            <a:r>
              <a:rPr lang="ru-RU" sz="1700" b="1" dirty="0" smtClean="0">
                <a:solidFill>
                  <a:schemeClr val="bg1"/>
                </a:solidFill>
              </a:rPr>
              <a:t>Высший взлет литературы Позднего Возрождения - драмы Шекспира и романы Сервантеса.</a:t>
            </a:r>
          </a:p>
          <a:p>
            <a:pPr indent="411480">
              <a:buNone/>
            </a:pPr>
            <a:r>
              <a:rPr lang="ru-RU" sz="1700" b="1" dirty="0" smtClean="0">
                <a:solidFill>
                  <a:schemeClr val="bg1"/>
                </a:solidFill>
              </a:rPr>
              <a:t>В творчестве величайшего драматурга этой эпохи Шекспира кризис гуманизма нашел особо яркое воплощение в образе Гамлета, который разрывается между гуманистическими идеалами и необходимостью действовать в условиях далеко не идеального общества, где любое действие противоречит духу гуманизма. Творчество Шекспира явилось выражением богатства идей и страстей, возникавших в переломную эпоху. Литература этого периода обращается к земной природе человека, его чувствам и страстям, борьбе за реальные интересы. Новая личность, инициативная и предприимчивая, выступает в ней на первый план. Исторические драмы Шекспира воспроизводят наиболее трагические моменты английской истории и проникнуты мыслями о величии Англии. В произведениях Шекспира отразились противоречия сознания, сомнения и колебания переломной эпохи.</a:t>
            </a:r>
          </a:p>
        </p:txBody>
      </p:sp>
      <p:pic>
        <p:nvPicPr>
          <p:cNvPr id="20482" name="Picture 2" descr="D:\Шекспир\Новая папка\Гамлет и Горацио. на кладбище, 1835. .jpg"/>
          <p:cNvPicPr>
            <a:picLocks noChangeAspect="1" noChangeArrowheads="1"/>
          </p:cNvPicPr>
          <p:nvPr/>
        </p:nvPicPr>
        <p:blipFill>
          <a:blip r:embed="rId2"/>
          <a:srcRect/>
          <a:stretch>
            <a:fillRect/>
          </a:stretch>
        </p:blipFill>
        <p:spPr bwMode="auto">
          <a:xfrm>
            <a:off x="5346306" y="304800"/>
            <a:ext cx="3665216" cy="63246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Великая трагедия «Гамлет»</a:t>
            </a:r>
            <a:endParaRPr lang="ru-RU" dirty="0"/>
          </a:p>
        </p:txBody>
      </p:sp>
      <p:sp>
        <p:nvSpPr>
          <p:cNvPr id="3" name="Содержимое 2"/>
          <p:cNvSpPr>
            <a:spLocks noGrp="1"/>
          </p:cNvSpPr>
          <p:nvPr>
            <p:ph idx="1"/>
          </p:nvPr>
        </p:nvSpPr>
        <p:spPr>
          <a:xfrm>
            <a:off x="2895600" y="1447800"/>
            <a:ext cx="6096000" cy="5715000"/>
          </a:xfrm>
        </p:spPr>
        <p:txBody>
          <a:bodyPr>
            <a:noAutofit/>
          </a:bodyPr>
          <a:lstStyle/>
          <a:p>
            <a:pPr indent="411480">
              <a:buNone/>
            </a:pPr>
            <a:r>
              <a:rPr lang="ru-RU" sz="2400" dirty="0" smtClean="0"/>
              <a:t> В 1601 г. появилась величайшая трагедия Шекспира «Гамлет», которую Белинский назвал «блистательнейший алмаз в лучезарной короне царя драматических поэтов.</a:t>
            </a:r>
          </a:p>
          <a:p>
            <a:pPr indent="411480">
              <a:buNone/>
            </a:pPr>
            <a:r>
              <a:rPr lang="ru-RU" sz="2400" dirty="0" smtClean="0"/>
              <a:t> Главный герой пьесы – человек не только сильных страстей, но и высокого интеллекта, человек, размышляющий о смысле жизни, о путях борьбы со злом. Это роднит пьесу с драматургией XX века.</a:t>
            </a:r>
          </a:p>
        </p:txBody>
      </p:sp>
      <p:pic>
        <p:nvPicPr>
          <p:cNvPr id="2050" name="Picture 2" descr="D:\Documents and Settings\исказиева\Мои документы\Мои рисунки\Шекспир\Шекспир_files\images_046.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19200"/>
            <a:ext cx="2970551" cy="4419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81000" y="5830669"/>
            <a:ext cx="3200400" cy="830997"/>
          </a:xfrm>
          <a:prstGeom prst="rect">
            <a:avLst/>
          </a:prstGeom>
          <a:noFill/>
        </p:spPr>
        <p:txBody>
          <a:bodyPr wrap="square" rtlCol="0">
            <a:spAutoFit/>
          </a:bodyPr>
          <a:lstStyle/>
          <a:p>
            <a:r>
              <a:rPr lang="ru-RU" sz="2400" b="1" dirty="0" err="1" smtClean="0">
                <a:solidFill>
                  <a:schemeClr val="bg1"/>
                </a:solidFill>
              </a:rPr>
              <a:t>В.С.Высоцкий</a:t>
            </a:r>
            <a:r>
              <a:rPr lang="ru-RU" sz="2400" b="1" dirty="0" smtClean="0">
                <a:solidFill>
                  <a:schemeClr val="bg1"/>
                </a:solidFill>
              </a:rPr>
              <a:t> </a:t>
            </a:r>
          </a:p>
          <a:p>
            <a:r>
              <a:rPr lang="ru-RU" sz="2400" b="1" dirty="0" smtClean="0">
                <a:solidFill>
                  <a:schemeClr val="bg1"/>
                </a:solidFill>
              </a:rPr>
              <a:t>в роли Гамлета</a:t>
            </a:r>
            <a:endParaRPr lang="ru-RU" sz="2400" b="1" dirty="0">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52400"/>
            <a:ext cx="4876800" cy="6705600"/>
          </a:xfrm>
        </p:spPr>
        <p:txBody>
          <a:bodyPr>
            <a:normAutofit fontScale="77500" lnSpcReduction="20000"/>
          </a:bodyPr>
          <a:lstStyle/>
          <a:p>
            <a:pPr indent="411480">
              <a:buNone/>
            </a:pPr>
            <a:r>
              <a:rPr lang="ru-RU" dirty="0" smtClean="0"/>
              <a:t>Трагедия Шекспира «Гамлет, принц датский» наиболее знаменитая из пьес английского драматурга.  По мнению многих высоко авторитетных ценителей искусства, это одно из самых глубокомысленных творений человеческого гения, великая философская трагедия. Она касается важнейших вопросов жизни и смерти, которые не могут не волновать каждого человека.</a:t>
            </a:r>
          </a:p>
          <a:p>
            <a:pPr indent="411480">
              <a:buNone/>
            </a:pPr>
            <a:r>
              <a:rPr lang="ru-RU" dirty="0" smtClean="0"/>
              <a:t>Вопросы, которые ставит трагедия, имеют поистине общечеловеческое значение. Недаром на разных этапах развития человеческой мысли люди обращались к «Гамлету», ища в нём подтверждение взглядов на жизнь и мировой порядок.</a:t>
            </a:r>
          </a:p>
          <a:p>
            <a:pPr>
              <a:buNone/>
            </a:pPr>
            <a:endParaRPr lang="ru-RU" dirty="0" smtClean="0">
              <a:solidFill>
                <a:srgbClr val="FFFF00"/>
              </a:solidFill>
            </a:endParaRPr>
          </a:p>
        </p:txBody>
      </p:sp>
      <p:pic>
        <p:nvPicPr>
          <p:cNvPr id="16386" name="Picture 2" descr="D:\Шекспир\Новая папка\9785876041500.jpg"/>
          <p:cNvPicPr>
            <a:picLocks noChangeAspect="1" noChangeArrowheads="1"/>
          </p:cNvPicPr>
          <p:nvPr/>
        </p:nvPicPr>
        <p:blipFill>
          <a:blip r:embed="rId2"/>
          <a:srcRect/>
          <a:stretch>
            <a:fillRect/>
          </a:stretch>
        </p:blipFill>
        <p:spPr bwMode="auto">
          <a:xfrm>
            <a:off x="4953000" y="-146050"/>
            <a:ext cx="4191000" cy="70040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0"/>
            <a:ext cx="9144000" cy="7162800"/>
          </a:xfrm>
        </p:spPr>
        <p:txBody>
          <a:bodyPr>
            <a:normAutofit/>
          </a:bodyPr>
          <a:lstStyle/>
          <a:p>
            <a:pPr indent="411480">
              <a:buNone/>
            </a:pPr>
            <a:r>
              <a:rPr lang="ru-RU" sz="2400" dirty="0" smtClean="0"/>
              <a:t> </a:t>
            </a:r>
            <a:r>
              <a:rPr lang="ru-RU" sz="2400" b="1" dirty="0" smtClean="0"/>
              <a:t>В основу истории о Гамлете легла датская легенда, впервые записанная в конце XII века датским летописцем </a:t>
            </a:r>
            <a:r>
              <a:rPr lang="ru-RU" sz="2400" b="1" dirty="0" err="1" smtClean="0"/>
              <a:t>Саксоном</a:t>
            </a:r>
            <a:r>
              <a:rPr lang="ru-RU" sz="2400" b="1" dirty="0" smtClean="0"/>
              <a:t> </a:t>
            </a:r>
            <a:r>
              <a:rPr lang="ru-RU" sz="2400" b="1" dirty="0" smtClean="0"/>
              <a:t> Грамматиком</a:t>
            </a:r>
            <a:r>
              <a:rPr lang="ru-RU" sz="2400" b="1" dirty="0" smtClean="0"/>
              <a:t>. В древние времена  язычества - так рассказывает </a:t>
            </a:r>
            <a:r>
              <a:rPr lang="ru-RU" sz="2400" b="1" dirty="0" err="1" smtClean="0"/>
              <a:t>Саксон</a:t>
            </a:r>
            <a:r>
              <a:rPr lang="ru-RU" sz="2400" b="1" dirty="0" smtClean="0"/>
              <a:t> Грамматик – правитель Ютландии был убит во время пира своим братом </a:t>
            </a:r>
            <a:r>
              <a:rPr lang="ru-RU" sz="2400" b="1" dirty="0" err="1" smtClean="0"/>
              <a:t>Фенгом</a:t>
            </a:r>
            <a:r>
              <a:rPr lang="ru-RU" sz="2400" b="1" dirty="0" smtClean="0"/>
              <a:t>, который затем женился на его вдове. Сын убитого, молодой Гамлет, решил отомстить за убийство отца. Чтобы выиграть время и казаться безопасным в глазах коварного </a:t>
            </a:r>
            <a:r>
              <a:rPr lang="ru-RU" sz="2400" b="1" dirty="0" err="1" smtClean="0"/>
              <a:t>Фенга</a:t>
            </a:r>
            <a:r>
              <a:rPr lang="ru-RU" sz="2400" b="1" dirty="0" smtClean="0"/>
              <a:t>. Гамлет притворился безумным: валялся в грязи, размахивал руками, как крыльями, кричал петухом. Все его поступки говорили о «совершенном умственном оцепенении», но в его речах таилась «бездонная хитрость», и никому не удавалось понять скрытый смысл его слов. Друг </a:t>
            </a:r>
            <a:r>
              <a:rPr lang="ru-RU" sz="2400" b="1" dirty="0" err="1" smtClean="0"/>
              <a:t>Фенга</a:t>
            </a:r>
            <a:r>
              <a:rPr lang="ru-RU" sz="2400" b="1" dirty="0" smtClean="0"/>
              <a:t> (будущего шекспировского Клавдия), «человек более самоуверенный, чем разумный» (будущий шекспировский Полоний), взялся проверить, точно ли Гамлет безумен.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0"/>
            <a:ext cx="9144000" cy="6858000"/>
          </a:xfrm>
        </p:spPr>
        <p:txBody>
          <a:bodyPr>
            <a:normAutofit fontScale="85000" lnSpcReduction="20000"/>
          </a:bodyPr>
          <a:lstStyle/>
          <a:p>
            <a:pPr indent="411480">
              <a:buNone/>
            </a:pPr>
            <a:r>
              <a:rPr lang="ru-RU" dirty="0" smtClean="0"/>
              <a:t> </a:t>
            </a:r>
            <a:r>
              <a:rPr lang="ru-RU" b="1" dirty="0" smtClean="0"/>
              <a:t>Чтобы подслушать разговор Гамлета с его матерью, этот придворный спрятался под лежавшей в углу соломой. Но Гамлет был осторожен. Войдя к матери, он сначала обыскал комнату и нашел спрятавшегося соглядатая. Гамлет убил придворного, разрезал его труп на куски, сварил их и бросил на съедение свиньям. Затем он вернулся к матери, долго «язвил её сердце» горькими упрёками и оставил её плачущей и скорбящей. </a:t>
            </a:r>
            <a:r>
              <a:rPr lang="ru-RU" b="1" dirty="0" err="1" smtClean="0"/>
              <a:t>Фенг</a:t>
            </a:r>
            <a:r>
              <a:rPr lang="ru-RU" b="1" dirty="0" smtClean="0"/>
              <a:t> отправил Гамлета в Англию в сопровождении двух придворных (будущие шекспировские </a:t>
            </a:r>
            <a:r>
              <a:rPr lang="ru-RU" b="1" dirty="0" err="1" smtClean="0"/>
              <a:t>Розенкранц</a:t>
            </a:r>
            <a:r>
              <a:rPr lang="ru-RU" b="1" dirty="0" smtClean="0"/>
              <a:t> </a:t>
            </a:r>
            <a:r>
              <a:rPr lang="ru-RU" b="1" dirty="0" smtClean="0"/>
              <a:t> и  </a:t>
            </a:r>
            <a:r>
              <a:rPr lang="ru-RU" b="1" dirty="0" err="1" smtClean="0"/>
              <a:t>Гильденстерн</a:t>
            </a:r>
            <a:r>
              <a:rPr lang="ru-RU" b="1" dirty="0" smtClean="0"/>
              <a:t>), тайно вручив им письмо к английскому королю с просьбой умертвить Гамлета. Как и в трагедии Шекспира, Гамлет подменил письмо, и английский король вместо него послал на казнь двух сопровождавших Гамлета придворных. Английский король ласково принял Гамлета, много беседовал с ним и дивился его мудрости. Гамлет женился на дочери английского короля. Затем он вернулся в Ютландию, где во время пира напоил </a:t>
            </a:r>
            <a:r>
              <a:rPr lang="ru-RU" b="1" dirty="0" err="1" smtClean="0"/>
              <a:t>Фенга</a:t>
            </a:r>
            <a:r>
              <a:rPr lang="ru-RU" b="1" dirty="0" smtClean="0"/>
              <a:t> и придворных пьяными и зажег дворец. Придворные погибли в огне. </a:t>
            </a:r>
            <a:r>
              <a:rPr lang="ru-RU" b="1" dirty="0" err="1" smtClean="0"/>
              <a:t>Фенгу</a:t>
            </a:r>
            <a:r>
              <a:rPr lang="ru-RU" b="1" dirty="0" smtClean="0"/>
              <a:t> Гамлет отрубил голову. Так восторжествовал Гамлет над своими врагами.</a:t>
            </a:r>
            <a:endParaRPr lang="ru-RU"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733800" y="233116"/>
            <a:ext cx="5410200" cy="6858000"/>
          </a:xfrm>
        </p:spPr>
        <p:txBody>
          <a:bodyPr>
            <a:normAutofit/>
          </a:bodyPr>
          <a:lstStyle/>
          <a:p>
            <a:pPr indent="411480">
              <a:buNone/>
            </a:pPr>
            <a:r>
              <a:rPr lang="ru-RU" sz="2400" b="1" dirty="0" smtClean="0"/>
              <a:t> Шекспир немного изменил легенду, сделав её красивой , убрав варварство. Изменив окончание легенды </a:t>
            </a:r>
            <a:r>
              <a:rPr lang="ru-RU" sz="2400" b="1" dirty="0" smtClean="0"/>
              <a:t>, он </a:t>
            </a:r>
            <a:r>
              <a:rPr lang="ru-RU" sz="2400" b="1" dirty="0" smtClean="0"/>
              <a:t>делает её более трагичной.</a:t>
            </a:r>
          </a:p>
          <a:p>
            <a:pPr indent="411480">
              <a:buNone/>
            </a:pPr>
            <a:r>
              <a:rPr lang="ru-RU" sz="2400" b="1" dirty="0" smtClean="0"/>
              <a:t>Герой трагедии Гамлет – передовой человек своего времени. Он – студент  </a:t>
            </a:r>
            <a:r>
              <a:rPr lang="ru-RU" sz="2400" b="1" dirty="0" err="1" smtClean="0"/>
              <a:t>Виттенбергского</a:t>
            </a:r>
            <a:r>
              <a:rPr lang="ru-RU" sz="2400" b="1" dirty="0" smtClean="0"/>
              <a:t> университета, который был в эпоху Шекспира передовым университетом. Гамлет стал одним из самых любимых образов мировой литературы.</a:t>
            </a:r>
          </a:p>
          <a:p>
            <a:endParaRPr lang="ru-RU" dirty="0" smtClean="0"/>
          </a:p>
        </p:txBody>
      </p:sp>
      <p:pic>
        <p:nvPicPr>
          <p:cNvPr id="17410" name="Picture 2" descr="D:\Шекспир\Новая папка\Вот, Гамлет, мой платок; лоб оботри. .jpg"/>
          <p:cNvPicPr>
            <a:picLocks noChangeAspect="1" noChangeArrowheads="1"/>
          </p:cNvPicPr>
          <p:nvPr/>
        </p:nvPicPr>
        <p:blipFill>
          <a:blip r:embed="rId2"/>
          <a:srcRect/>
          <a:stretch>
            <a:fillRect/>
          </a:stretch>
        </p:blipFill>
        <p:spPr bwMode="auto">
          <a:xfrm>
            <a:off x="152400" y="233116"/>
            <a:ext cx="4081939" cy="6243883"/>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81600" y="0"/>
            <a:ext cx="3962400" cy="1676400"/>
          </a:xfrm>
        </p:spPr>
        <p:txBody>
          <a:bodyPr>
            <a:normAutofit/>
          </a:bodyPr>
          <a:lstStyle/>
          <a:p>
            <a:r>
              <a:rPr lang="ru-RU" sz="3600" dirty="0" smtClean="0"/>
              <a:t>Гамлет и Призрак отца</a:t>
            </a:r>
            <a:endParaRPr lang="ru-RU" sz="3600" dirty="0"/>
          </a:p>
        </p:txBody>
      </p:sp>
      <p:sp>
        <p:nvSpPr>
          <p:cNvPr id="3" name="Содержимое 2"/>
          <p:cNvSpPr>
            <a:spLocks noGrp="1"/>
          </p:cNvSpPr>
          <p:nvPr>
            <p:ph idx="1"/>
          </p:nvPr>
        </p:nvSpPr>
        <p:spPr>
          <a:xfrm>
            <a:off x="-152400" y="228600"/>
            <a:ext cx="5334000" cy="6629400"/>
          </a:xfrm>
        </p:spPr>
        <p:txBody>
          <a:bodyPr>
            <a:normAutofit fontScale="92500" lnSpcReduction="10000"/>
          </a:bodyPr>
          <a:lstStyle/>
          <a:p>
            <a:pPr indent="411480">
              <a:buNone/>
            </a:pPr>
            <a:r>
              <a:rPr lang="ru-RU" sz="2400" b="1" dirty="0" smtClean="0"/>
              <a:t>Истинная трагедия Гамлета состоит в том, что он, человек прекраснейших душевных качеств, надломился. Когда увидел ужасные стороны жизни - коварство, измену, убийство близких. Он утратил веру в людей, любовь, жизнь утратила для него свою ценность. </a:t>
            </a:r>
            <a:r>
              <a:rPr lang="ru-RU" sz="2400" b="1" dirty="0" smtClean="0"/>
              <a:t> </a:t>
            </a:r>
          </a:p>
          <a:p>
            <a:pPr indent="411480">
              <a:buNone/>
            </a:pPr>
            <a:r>
              <a:rPr lang="ru-RU" sz="2400" b="1" dirty="0" smtClean="0"/>
              <a:t>  Притворяясь </a:t>
            </a:r>
            <a:r>
              <a:rPr lang="ru-RU" sz="2400" b="1" dirty="0" smtClean="0"/>
              <a:t>безумным, он на самом деле находится на грани сумасшествия от сознания того, насколько чудовищны люди, - предатели, кровосмесители, клятвопреступники, убийцы, льстецы и лицемеры. Он обретает мужество для борьбы, но на жизнь он может смотреть только со скорбью.</a:t>
            </a:r>
            <a:endParaRPr lang="ru-RU" sz="2400" b="1" dirty="0"/>
          </a:p>
        </p:txBody>
      </p:sp>
      <p:pic>
        <p:nvPicPr>
          <p:cNvPr id="15362" name="Picture 2" descr="D:\Шекспир\Новая папка\Гамлет и Призрак отца. .jpg"/>
          <p:cNvPicPr>
            <a:picLocks noChangeAspect="1" noChangeArrowheads="1"/>
          </p:cNvPicPr>
          <p:nvPr/>
        </p:nvPicPr>
        <p:blipFill>
          <a:blip r:embed="rId2"/>
          <a:srcRect/>
          <a:stretch>
            <a:fillRect/>
          </a:stretch>
        </p:blipFill>
        <p:spPr bwMode="auto">
          <a:xfrm>
            <a:off x="5309277" y="1524000"/>
            <a:ext cx="3834723" cy="53340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fontScale="77500" lnSpcReduction="20000"/>
          </a:bodyPr>
          <a:lstStyle/>
          <a:p>
            <a:pPr indent="411480">
              <a:buNone/>
            </a:pPr>
            <a:r>
              <a:rPr lang="ru-RU" b="1" dirty="0" smtClean="0"/>
              <a:t>Но мириться он не мог, а как бороться, и главное, как победить, уничтожить зло, - он не знал. Причина трагедии Гамлета, таким образом, коренится в благородстве его натуры.</a:t>
            </a:r>
          </a:p>
          <a:p>
            <a:pPr indent="411480">
              <a:buNone/>
            </a:pPr>
            <a:r>
              <a:rPr lang="ru-RU" b="1" dirty="0" smtClean="0"/>
              <a:t>Трагедия Гамлета есть трагедия познания человеком зла. До поры до времени существование датского принца было безмятежным: он жил в семье, озаренной взаимной любовью родителей, сам полюбил и пользовался взаимностью прелестной девушки, имел приятных друзей, с увлечением занимался науками, любил театр, писал стихи; впереди его ждало великое будущее - стать государем и править целым народом. Но вдруг все </a:t>
            </a:r>
            <a:r>
              <a:rPr lang="ru-RU" b="1" dirty="0" smtClean="0"/>
              <a:t>начало  </a:t>
            </a:r>
            <a:r>
              <a:rPr lang="ru-RU" b="1" dirty="0" smtClean="0"/>
              <a:t>рушиться. В рассвете лет умер отец. Не успел Гамлет пережить горе, как его постиг второй удар: мать, казалось, так </a:t>
            </a:r>
            <a:r>
              <a:rPr lang="ru-RU" b="1" dirty="0" smtClean="0"/>
              <a:t>любившая  </a:t>
            </a:r>
            <a:r>
              <a:rPr lang="ru-RU" b="1" dirty="0" smtClean="0"/>
              <a:t>его отца, меньше чем через два месяца вышла замуж за брата покойного и разделила с </a:t>
            </a:r>
            <a:r>
              <a:rPr lang="ru-RU" b="1" dirty="0" smtClean="0"/>
              <a:t>ним  </a:t>
            </a:r>
            <a:r>
              <a:rPr lang="ru-RU" b="1" dirty="0" smtClean="0"/>
              <a:t>трон. И третий удар: Гамлет узнал, что отца убил собственный брат, чтобы завладеть короной и женой.</a:t>
            </a:r>
          </a:p>
          <a:p>
            <a:pPr indent="411480">
              <a:buNone/>
            </a:pPr>
            <a:r>
              <a:rPr lang="ru-RU" b="1" dirty="0" smtClean="0"/>
              <a:t>Внутренняя драма Гамлета состоит в том, что </a:t>
            </a:r>
            <a:r>
              <a:rPr lang="ru-RU" b="1" dirty="0" smtClean="0"/>
              <a:t> он многократно </a:t>
            </a:r>
            <a:r>
              <a:rPr lang="ru-RU" b="1" dirty="0" smtClean="0"/>
              <a:t>терзает себя за бездействие, понимает, что словами делу не поможешь, но конкретно ничего не предпринимает.</a:t>
            </a:r>
            <a:endParaRPr lang="ru-RU"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66800"/>
          </a:xfrm>
        </p:spPr>
        <p:txBody>
          <a:bodyPr>
            <a:normAutofit fontScale="90000"/>
          </a:bodyPr>
          <a:lstStyle/>
          <a:p>
            <a:r>
              <a:rPr lang="ru-RU" dirty="0" smtClean="0">
                <a:solidFill>
                  <a:schemeClr val="bg1"/>
                </a:solidFill>
              </a:rPr>
              <a:t>1796. Гамлет, Горацио, </a:t>
            </a:r>
            <a:r>
              <a:rPr lang="ru-RU" dirty="0" err="1" smtClean="0">
                <a:solidFill>
                  <a:schemeClr val="bg1"/>
                </a:solidFill>
              </a:rPr>
              <a:t>Марцелл</a:t>
            </a:r>
            <a:r>
              <a:rPr lang="ru-RU" dirty="0" smtClean="0">
                <a:solidFill>
                  <a:schemeClr val="bg1"/>
                </a:solidFill>
              </a:rPr>
              <a:t> и Призрак</a:t>
            </a:r>
            <a:endParaRPr lang="ru-RU" dirty="0">
              <a:solidFill>
                <a:schemeClr val="bg1"/>
              </a:solidFill>
            </a:endParaRPr>
          </a:p>
        </p:txBody>
      </p:sp>
      <p:pic>
        <p:nvPicPr>
          <p:cNvPr id="19458" name="Picture 2" descr="D:\Шекспир\Новая папка\1796. Гамлет, Горацио, Марцелл и Призрак. jpg.jpg"/>
          <p:cNvPicPr>
            <a:picLocks noGrp="1" noChangeAspect="1" noChangeArrowheads="1"/>
          </p:cNvPicPr>
          <p:nvPr>
            <p:ph idx="1"/>
          </p:nvPr>
        </p:nvPicPr>
        <p:blipFill>
          <a:blip r:embed="rId2"/>
          <a:srcRect/>
          <a:stretch>
            <a:fillRect/>
          </a:stretch>
        </p:blipFill>
        <p:spPr bwMode="auto">
          <a:xfrm>
            <a:off x="457200" y="822368"/>
            <a:ext cx="8305800" cy="6002362"/>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0"/>
            <a:ext cx="5029200" cy="6858000"/>
          </a:xfrm>
        </p:spPr>
        <p:txBody>
          <a:bodyPr>
            <a:normAutofit lnSpcReduction="10000"/>
          </a:bodyPr>
          <a:lstStyle/>
          <a:p>
            <a:pPr indent="411480">
              <a:buNone/>
            </a:pPr>
            <a:r>
              <a:rPr lang="ru-RU" sz="2400" b="1" dirty="0" smtClean="0"/>
              <a:t>В этой трагедии Шекспира горе, которое испытывает герой, вызвано поспешным браком его матери. Обвиняя мать, Гамлет говорит о том, что её измена есть прямое нарушение нравственности. </a:t>
            </a:r>
          </a:p>
          <a:p>
            <a:pPr indent="411480">
              <a:buNone/>
            </a:pPr>
            <a:r>
              <a:rPr lang="ru-RU" sz="2400" b="1" dirty="0" smtClean="0"/>
              <a:t>Весь тон беседы Гамлета  с матерью отличается жестокостью. Появление Призрака усиливает его жажду мести. Но теперь осуществлению её препятствует отправка в Англию. Подозревая подвох со стороны короля, Гамлет выражает </a:t>
            </a:r>
            <a:r>
              <a:rPr lang="ru-RU" sz="2400" b="1" dirty="0" smtClean="0"/>
              <a:t> уверенность</a:t>
            </a:r>
            <a:r>
              <a:rPr lang="ru-RU" sz="2400" b="1" dirty="0" smtClean="0"/>
              <a:t>, что может устранить опасность.</a:t>
            </a:r>
          </a:p>
        </p:txBody>
      </p:sp>
      <p:pic>
        <p:nvPicPr>
          <p:cNvPr id="14338" name="Picture 2" descr="D:\Шекспир\Новая папка\46965121_1249043516_Abbey_Edwin_Austin_The_Queen_in_Hamlet.jpg"/>
          <p:cNvPicPr>
            <a:picLocks noChangeAspect="1" noChangeArrowheads="1"/>
          </p:cNvPicPr>
          <p:nvPr/>
        </p:nvPicPr>
        <p:blipFill>
          <a:blip r:embed="rId2"/>
          <a:srcRect/>
          <a:stretch>
            <a:fillRect/>
          </a:stretch>
        </p:blipFill>
        <p:spPr bwMode="auto">
          <a:xfrm>
            <a:off x="4886325" y="0"/>
            <a:ext cx="4257675"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48400"/>
            <a:ext cx="9144000" cy="609600"/>
          </a:xfrm>
        </p:spPr>
        <p:txBody>
          <a:bodyPr/>
          <a:lstStyle/>
          <a:p>
            <a:pPr algn="ctr"/>
            <a:r>
              <a:rPr lang="ru-RU" sz="3200" dirty="0" smtClean="0">
                <a:solidFill>
                  <a:schemeClr val="bg1"/>
                </a:solidFill>
              </a:rPr>
              <a:t>Отец Шекспира</a:t>
            </a:r>
            <a:endParaRPr lang="ru-RU" sz="3200" dirty="0">
              <a:solidFill>
                <a:schemeClr val="bg1"/>
              </a:solidFill>
            </a:endParaRPr>
          </a:p>
        </p:txBody>
      </p:sp>
      <p:sp>
        <p:nvSpPr>
          <p:cNvPr id="3" name="Текст 2"/>
          <p:cNvSpPr>
            <a:spLocks noGrp="1"/>
          </p:cNvSpPr>
          <p:nvPr>
            <p:ph type="body" idx="1"/>
          </p:nvPr>
        </p:nvSpPr>
        <p:spPr>
          <a:xfrm>
            <a:off x="0" y="228600"/>
            <a:ext cx="9144000" cy="2286000"/>
          </a:xfrm>
        </p:spPr>
        <p:txBody>
          <a:bodyPr>
            <a:normAutofit/>
          </a:bodyPr>
          <a:lstStyle/>
          <a:p>
            <a:pPr indent="457200"/>
            <a:r>
              <a:rPr lang="ru-RU" sz="2400" dirty="0" smtClean="0"/>
              <a:t>Его отец, Джон Шекспир, был состоятельным ремесленником и ростовщиком, часто избирался на различные общественные должности, один раз был избран мэром города.</a:t>
            </a:r>
            <a:br>
              <a:rPr lang="ru-RU" sz="2400" dirty="0" smtClean="0"/>
            </a:br>
            <a:r>
              <a:rPr lang="ru-RU" sz="2400" dirty="0" smtClean="0"/>
              <a:t>     Мать, </a:t>
            </a:r>
            <a:r>
              <a:rPr lang="ru-RU" sz="2400" dirty="0" smtClean="0"/>
              <a:t>урождённая  </a:t>
            </a:r>
            <a:r>
              <a:rPr lang="ru-RU" sz="2400" dirty="0" err="1" smtClean="0"/>
              <a:t>Арден</a:t>
            </a:r>
            <a:r>
              <a:rPr lang="ru-RU" sz="2400" dirty="0" smtClean="0"/>
              <a:t>, принадлежала к одной из старейших </a:t>
            </a:r>
            <a:r>
              <a:rPr lang="ru-RU" sz="2400" dirty="0" smtClean="0"/>
              <a:t>  английских </a:t>
            </a:r>
            <a:r>
              <a:rPr lang="ru-RU" sz="2400" dirty="0" smtClean="0"/>
              <a:t>фамилий.</a:t>
            </a:r>
            <a:endParaRPr lang="ru-RU" sz="2400" dirty="0"/>
          </a:p>
        </p:txBody>
      </p:sp>
      <p:pic>
        <p:nvPicPr>
          <p:cNvPr id="4" name="Picture 4" descr="D:\Шекспир\отец, Джон Шекспир      .jpg"/>
          <p:cNvPicPr>
            <a:picLocks noChangeAspect="1" noChangeArrowheads="1"/>
          </p:cNvPicPr>
          <p:nvPr/>
        </p:nvPicPr>
        <p:blipFill>
          <a:blip r:embed="rId2"/>
          <a:srcRect/>
          <a:stretch>
            <a:fillRect/>
          </a:stretch>
        </p:blipFill>
        <p:spPr bwMode="auto">
          <a:xfrm>
            <a:off x="4419600" y="2590801"/>
            <a:ext cx="3471086" cy="3810000"/>
          </a:xfrm>
          <a:prstGeom prst="rect">
            <a:avLst/>
          </a:prstGeom>
          <a:noFill/>
        </p:spPr>
      </p:pic>
      <p:pic>
        <p:nvPicPr>
          <p:cNvPr id="5" name="Picture 3" descr="D:\Шекспир\отец, Джон Шекспир.jpg"/>
          <p:cNvPicPr>
            <a:picLocks noChangeAspect="1" noChangeArrowheads="1"/>
          </p:cNvPicPr>
          <p:nvPr/>
        </p:nvPicPr>
        <p:blipFill>
          <a:blip r:embed="rId3"/>
          <a:srcRect/>
          <a:stretch>
            <a:fillRect/>
          </a:stretch>
        </p:blipFill>
        <p:spPr bwMode="auto">
          <a:xfrm>
            <a:off x="990600" y="2590800"/>
            <a:ext cx="3417137" cy="3820331"/>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685800"/>
            <a:ext cx="8534400" cy="5562600"/>
          </a:xfrm>
        </p:spPr>
        <p:txBody>
          <a:bodyPr>
            <a:normAutofit/>
          </a:bodyPr>
          <a:lstStyle/>
          <a:p>
            <a:pPr indent="411480">
              <a:buNone/>
            </a:pPr>
            <a:r>
              <a:rPr lang="ru-RU" sz="2600" b="1" dirty="0" smtClean="0"/>
              <a:t>Гамлет видит две измены людей, связанных семейными и кровными узами: его матери и брата короля. </a:t>
            </a:r>
            <a:endParaRPr lang="ru-RU" sz="2600" b="1" dirty="0" smtClean="0"/>
          </a:p>
          <a:p>
            <a:pPr indent="411480">
              <a:buNone/>
            </a:pPr>
            <a:r>
              <a:rPr lang="ru-RU" sz="2600" b="1" dirty="0"/>
              <a:t>Е</a:t>
            </a:r>
            <a:r>
              <a:rPr lang="ru-RU" sz="2600" b="1" dirty="0" smtClean="0"/>
              <a:t>сли </a:t>
            </a:r>
            <a:r>
              <a:rPr lang="ru-RU" sz="2600" b="1" dirty="0" smtClean="0"/>
              <a:t>уж люди, которые должны быть ближе </a:t>
            </a:r>
            <a:r>
              <a:rPr lang="ru-RU" sz="2600" b="1" dirty="0" smtClean="0"/>
              <a:t>всего,  </a:t>
            </a:r>
            <a:r>
              <a:rPr lang="ru-RU" sz="2600" b="1" dirty="0" smtClean="0"/>
              <a:t>преступают законы родства, то чего же можно ожидать от других? </a:t>
            </a:r>
            <a:endParaRPr lang="ru-RU" sz="2600" b="1" dirty="0" smtClean="0"/>
          </a:p>
          <a:p>
            <a:pPr indent="411480">
              <a:buNone/>
            </a:pPr>
            <a:r>
              <a:rPr lang="ru-RU" sz="2600" b="1" dirty="0"/>
              <a:t> </a:t>
            </a:r>
            <a:r>
              <a:rPr lang="ru-RU" sz="2600" b="1" dirty="0" smtClean="0"/>
              <a:t>В </a:t>
            </a:r>
            <a:r>
              <a:rPr lang="ru-RU" sz="2600" b="1" dirty="0" smtClean="0"/>
              <a:t>этом корень резкого изменения отношения Гамлета к Офелии. Пример матери приводит его к печальному выводу: женщины слишком слабы, чтобы выдержать суровые испытания жизнью. </a:t>
            </a:r>
            <a:r>
              <a:rPr lang="ru-RU" sz="2600" b="1" dirty="0" smtClean="0"/>
              <a:t> Гамлет </a:t>
            </a:r>
            <a:r>
              <a:rPr lang="ru-RU" sz="2600" b="1" dirty="0" smtClean="0"/>
              <a:t>отрекается от Офелии еще потому, что любовь может отвлечь его от задачи мести.</a:t>
            </a:r>
            <a:endParaRPr lang="ru-RU" sz="26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 y="0"/>
            <a:ext cx="8839200" cy="990600"/>
          </a:xfrm>
        </p:spPr>
        <p:txBody>
          <a:bodyPr>
            <a:normAutofit/>
          </a:bodyPr>
          <a:lstStyle/>
          <a:p>
            <a:r>
              <a:rPr lang="ru-RU" dirty="0" smtClean="0">
                <a:solidFill>
                  <a:schemeClr val="bg1"/>
                </a:solidFill>
              </a:rPr>
              <a:t>Трагизм любви Гамлета и Офелии</a:t>
            </a:r>
            <a:endParaRPr lang="ru-RU" dirty="0">
              <a:solidFill>
                <a:schemeClr val="bg1"/>
              </a:solidFill>
            </a:endParaRPr>
          </a:p>
        </p:txBody>
      </p:sp>
      <p:sp>
        <p:nvSpPr>
          <p:cNvPr id="3" name="Содержимое 2"/>
          <p:cNvSpPr>
            <a:spLocks noGrp="1"/>
          </p:cNvSpPr>
          <p:nvPr>
            <p:ph idx="1"/>
          </p:nvPr>
        </p:nvSpPr>
        <p:spPr>
          <a:xfrm>
            <a:off x="0" y="1066800"/>
            <a:ext cx="5181600" cy="5791200"/>
          </a:xfrm>
        </p:spPr>
        <p:txBody>
          <a:bodyPr>
            <a:normAutofit fontScale="77500" lnSpcReduction="20000"/>
          </a:bodyPr>
          <a:lstStyle/>
          <a:p>
            <a:pPr indent="411480">
              <a:buNone/>
            </a:pPr>
            <a:r>
              <a:rPr lang="ru-RU" b="1" dirty="0" smtClean="0"/>
              <a:t> Образ Офелии – один из ярчайших примеров драматургического мастерства Шекспира. Она произносит всего 158 строк стихотворного и прозаического текста. В эти полтораста строк Шекспир сумел вместить целую девичью жизнь. </a:t>
            </a:r>
          </a:p>
          <a:p>
            <a:pPr indent="411480">
              <a:buNone/>
            </a:pPr>
            <a:r>
              <a:rPr lang="ru-RU" b="1" dirty="0" smtClean="0"/>
              <a:t> Гамлет любит Офелию, кроткую дочь царедворца Полония. Девушка эта отличается от других героинь Шекспира, для которых характерна решимость, готовность бороться за своё счастье: покорность отцу остаётся главной чертой её характера.</a:t>
            </a:r>
          </a:p>
        </p:txBody>
      </p:sp>
      <p:pic>
        <p:nvPicPr>
          <p:cNvPr id="9218" name="Picture 2" descr="D:\Шекспир\Новая папка\Офелия (Гамлет, Амбруаз Тома. .jpg"/>
          <p:cNvPicPr>
            <a:picLocks noChangeAspect="1" noChangeArrowheads="1"/>
          </p:cNvPicPr>
          <p:nvPr/>
        </p:nvPicPr>
        <p:blipFill>
          <a:blip r:embed="rId2"/>
          <a:srcRect/>
          <a:stretch>
            <a:fillRect/>
          </a:stretch>
        </p:blipFill>
        <p:spPr bwMode="auto">
          <a:xfrm>
            <a:off x="5084748" y="990600"/>
            <a:ext cx="4059252" cy="56388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0"/>
            <a:ext cx="5410200" cy="7467600"/>
          </a:xfrm>
        </p:spPr>
        <p:txBody>
          <a:bodyPr>
            <a:noAutofit/>
          </a:bodyPr>
          <a:lstStyle/>
          <a:p>
            <a:pPr indent="411480">
              <a:buNone/>
            </a:pPr>
            <a:r>
              <a:rPr lang="ru-RU" sz="1700" b="1" dirty="0" smtClean="0">
                <a:solidFill>
                  <a:schemeClr val="bg1"/>
                </a:solidFill>
              </a:rPr>
              <a:t>«Мне сообщили, будто очень часто», - говорит Полоний дочери, - Гамлет «стал с тобой делить досуг свой». Полонию донесли о встречах принца с его дочерью. Он шпионит за нею, как и за сыном, и вот в такой атмосфере возникает любовь Офелии к Гамлету. Этому чувству сразу же пытаются воспрепятствовать.</a:t>
            </a:r>
          </a:p>
          <a:p>
            <a:pPr indent="411480">
              <a:buNone/>
            </a:pPr>
            <a:r>
              <a:rPr lang="ru-RU" sz="1700" b="1" dirty="0" smtClean="0">
                <a:solidFill>
                  <a:schemeClr val="bg1"/>
                </a:solidFill>
              </a:rPr>
              <a:t>Любовь Офелии - её беда. Хотя её </a:t>
            </a:r>
            <a:r>
              <a:rPr lang="ru-RU" sz="1700" b="1" dirty="0" smtClean="0">
                <a:solidFill>
                  <a:schemeClr val="bg1"/>
                </a:solidFill>
              </a:rPr>
              <a:t>отец - </a:t>
            </a:r>
            <a:r>
              <a:rPr lang="ru-RU" sz="1700" b="1" dirty="0" smtClean="0">
                <a:solidFill>
                  <a:schemeClr val="bg1"/>
                </a:solidFill>
              </a:rPr>
              <a:t>приближенный короля, его министр, тем не менее она не королевской крови и поэтому не ровня своему возлюбленному. Это на все лады твердят её и брат и отец.</a:t>
            </a:r>
          </a:p>
          <a:p>
            <a:pPr indent="411480">
              <a:buNone/>
            </a:pPr>
            <a:r>
              <a:rPr lang="ru-RU" sz="1700" b="1" dirty="0" smtClean="0">
                <a:solidFill>
                  <a:schemeClr val="bg1"/>
                </a:solidFill>
              </a:rPr>
              <a:t>С первого же появления Офелии обозначен главный конфликт её судьбы: отец и брат требуют от неё отказаться от любви к Гамлету.«Я буду вам </a:t>
            </a:r>
            <a:r>
              <a:rPr lang="ru-RU" sz="1700" b="1" dirty="0" smtClean="0">
                <a:solidFill>
                  <a:schemeClr val="bg1"/>
                </a:solidFill>
              </a:rPr>
              <a:t>послушна,  </a:t>
            </a:r>
            <a:r>
              <a:rPr lang="ru-RU" sz="1700" b="1" dirty="0" smtClean="0">
                <a:solidFill>
                  <a:schemeClr val="bg1"/>
                </a:solidFill>
              </a:rPr>
              <a:t>господин мой», - отвечает Офелия Полонию. Так сразу обнаруживается отсутствие у неё воли </a:t>
            </a:r>
            <a:r>
              <a:rPr lang="ru-RU" sz="1700" b="1" dirty="0" smtClean="0">
                <a:solidFill>
                  <a:schemeClr val="bg1"/>
                </a:solidFill>
              </a:rPr>
              <a:t>и самостоятельности</a:t>
            </a:r>
            <a:r>
              <a:rPr lang="ru-RU" sz="1700" b="1" dirty="0" smtClean="0">
                <a:solidFill>
                  <a:schemeClr val="bg1"/>
                </a:solidFill>
              </a:rPr>
              <a:t>. Офелия перестаёт принимать письма Гамлета и не допускает его к себе. С такой же покорностью она соглашается встретиться с Гамлетом, зная, что их беседу будут подслушивать король и Полоний.</a:t>
            </a:r>
            <a:endParaRPr lang="ru-RU" sz="1700" b="1" dirty="0">
              <a:solidFill>
                <a:schemeClr val="bg1"/>
              </a:solidFill>
            </a:endParaRPr>
          </a:p>
        </p:txBody>
      </p:sp>
      <p:pic>
        <p:nvPicPr>
          <p:cNvPr id="10242" name="Picture 2" descr="D:\Шекспир\Новая папка\16. Маркус Стоун - Офелия, Гамлет. .jpg"/>
          <p:cNvPicPr>
            <a:picLocks noChangeAspect="1" noChangeArrowheads="1"/>
          </p:cNvPicPr>
          <p:nvPr/>
        </p:nvPicPr>
        <p:blipFill>
          <a:blip r:embed="rId2"/>
          <a:srcRect/>
          <a:stretch>
            <a:fillRect/>
          </a:stretch>
        </p:blipFill>
        <p:spPr bwMode="auto">
          <a:xfrm>
            <a:off x="4953000" y="0"/>
            <a:ext cx="4191001" cy="685800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52400"/>
            <a:ext cx="9144000" cy="6858000"/>
          </a:xfrm>
        </p:spPr>
        <p:txBody>
          <a:bodyPr>
            <a:normAutofit/>
          </a:bodyPr>
          <a:lstStyle/>
          <a:p>
            <a:pPr indent="411480">
              <a:buNone/>
            </a:pPr>
            <a:r>
              <a:rPr lang="ru-RU" sz="2200" b="1" dirty="0" smtClean="0"/>
              <a:t>В трагедии нет ни одной любовной сцены между Гамлетом и Офелией. Но есть сцена их разрыва. Она полна потрясающего драматизма.</a:t>
            </a:r>
          </a:p>
          <a:p>
            <a:pPr indent="411480">
              <a:buNone/>
            </a:pPr>
            <a:r>
              <a:rPr lang="ru-RU" sz="2200" b="1" dirty="0" smtClean="0"/>
              <a:t>Заканчивая раздумья, выраженные в монологе </a:t>
            </a:r>
            <a:r>
              <a:rPr lang="ru-RU" sz="2200" b="1" dirty="0" smtClean="0"/>
              <a:t>«Быть </a:t>
            </a:r>
            <a:r>
              <a:rPr lang="ru-RU" sz="2200" b="1" dirty="0" smtClean="0"/>
              <a:t>иль не быть», Гамлет замечает молящуюся Офелию, он сразу же надевает маску безумного. Офелия хочет вернуть Гамлету подарки, полученные от него. Гамлет возражает: </a:t>
            </a:r>
            <a:r>
              <a:rPr lang="ru-RU" sz="2200" b="1" dirty="0" smtClean="0"/>
              <a:t>«Я </a:t>
            </a:r>
            <a:r>
              <a:rPr lang="ru-RU" sz="2200" b="1" dirty="0" smtClean="0"/>
              <a:t>не дарил вам ничего». Ответ Офелии раскрывает кое-что об их прошлых отношениях:</a:t>
            </a:r>
          </a:p>
          <a:p>
            <a:pPr indent="411480">
              <a:buNone/>
            </a:pPr>
            <a:r>
              <a:rPr lang="ru-RU" sz="2400" b="1" dirty="0" smtClean="0">
                <a:solidFill>
                  <a:schemeClr val="bg1"/>
                </a:solidFill>
              </a:rPr>
              <a:t>Нет, принц мой, вы дарили; и слова,</a:t>
            </a:r>
          </a:p>
          <a:p>
            <a:pPr indent="411480">
              <a:buNone/>
            </a:pPr>
            <a:r>
              <a:rPr lang="ru-RU" sz="2400" b="1" dirty="0" smtClean="0">
                <a:solidFill>
                  <a:schemeClr val="bg1"/>
                </a:solidFill>
              </a:rPr>
              <a:t>Дышавшие так сладко, что вдвойне</a:t>
            </a:r>
          </a:p>
          <a:p>
            <a:pPr indent="411480">
              <a:buNone/>
            </a:pPr>
            <a:r>
              <a:rPr lang="ru-RU" sz="2400" b="1" dirty="0" smtClean="0">
                <a:solidFill>
                  <a:schemeClr val="bg1"/>
                </a:solidFill>
              </a:rPr>
              <a:t>Был ценен дар…</a:t>
            </a:r>
          </a:p>
          <a:p>
            <a:pPr indent="411480">
              <a:buNone/>
            </a:pPr>
            <a:r>
              <a:rPr lang="ru-RU" sz="2200" b="1" dirty="0" smtClean="0"/>
              <a:t>Офелия говорит, что Гамлет перестал быть добрым, обходительным и стал неприветливым, недобрым. Гамлет обращаться с ней грубо и озлобленно. Он сбивает её с </a:t>
            </a:r>
            <a:r>
              <a:rPr lang="ru-RU" sz="2200" b="1" dirty="0" smtClean="0"/>
              <a:t>толку, признаваясь</a:t>
            </a:r>
            <a:r>
              <a:rPr lang="ru-RU" sz="2200" b="1" dirty="0" smtClean="0"/>
              <a:t>: «Я вас любил когда-то» </a:t>
            </a:r>
            <a:r>
              <a:rPr lang="ru-RU" sz="2200" b="1" dirty="0" smtClean="0"/>
              <a:t> и </a:t>
            </a:r>
            <a:r>
              <a:rPr lang="ru-RU" sz="2200" b="1" dirty="0" smtClean="0"/>
              <a:t>тут </a:t>
            </a:r>
            <a:r>
              <a:rPr lang="ru-RU" sz="2200" b="1" dirty="0" smtClean="0"/>
              <a:t>же, опровергая </a:t>
            </a:r>
            <a:r>
              <a:rPr lang="ru-RU" sz="2200" b="1" dirty="0" smtClean="0"/>
              <a:t>себя: «Напрасно вы мне верили… я не любил вас».</a:t>
            </a:r>
            <a:endParaRPr lang="ru-RU" sz="2200"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3886200"/>
            <a:ext cx="9144000" cy="3124200"/>
          </a:xfrm>
        </p:spPr>
        <p:txBody>
          <a:bodyPr>
            <a:normAutofit/>
          </a:bodyPr>
          <a:lstStyle/>
          <a:p>
            <a:pPr indent="411480">
              <a:buNone/>
            </a:pPr>
            <a:r>
              <a:rPr lang="ru-RU" sz="2200" b="1" dirty="0" smtClean="0"/>
              <a:t>В трагедии изображено два вида сумасшествия: </a:t>
            </a:r>
            <a:r>
              <a:rPr lang="ru-RU" sz="2200" b="1" dirty="0" smtClean="0"/>
              <a:t> мнимое  у </a:t>
            </a:r>
            <a:r>
              <a:rPr lang="ru-RU" sz="2200" b="1" dirty="0" smtClean="0"/>
              <a:t>Гамлета и подлинное у Офелии, вызванное убийством отца. Этим подчёркивается ещё раз, что Гамлет отнюдь не лишился рассудка. Потеряла его Офелия. Она пережила два потрясения. Первым была потеря любимого и его сумасшествие, вторым – смерть отца, убитого её возлюбленным. Её ум не смог вместить того, что человек, которого она так любила, оказался убийцей отца.</a:t>
            </a:r>
            <a:endParaRPr lang="ru-RU" sz="2200" b="1" dirty="0"/>
          </a:p>
        </p:txBody>
      </p:sp>
      <p:pic>
        <p:nvPicPr>
          <p:cNvPr id="18434" name="Picture 2" descr="D:\Шекспир\Новая папка\Новая папка\Мифическая. бедная Офелия.JPG"/>
          <p:cNvPicPr>
            <a:picLocks noChangeAspect="1" noChangeArrowheads="1"/>
          </p:cNvPicPr>
          <p:nvPr/>
        </p:nvPicPr>
        <p:blipFill>
          <a:blip r:embed="rId2"/>
          <a:srcRect/>
          <a:stretch>
            <a:fillRect/>
          </a:stretch>
        </p:blipFill>
        <p:spPr bwMode="auto">
          <a:xfrm>
            <a:off x="23611" y="0"/>
            <a:ext cx="9144000" cy="38862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91600" cy="2514600"/>
          </a:xfrm>
        </p:spPr>
        <p:txBody>
          <a:bodyPr>
            <a:normAutofit fontScale="47500" lnSpcReduction="20000"/>
          </a:bodyPr>
          <a:lstStyle/>
          <a:p>
            <a:pPr indent="411480">
              <a:buNone/>
            </a:pPr>
            <a:endParaRPr lang="ru-RU" sz="3800" dirty="0" smtClean="0"/>
          </a:p>
          <a:p>
            <a:pPr indent="411480">
              <a:buNone/>
            </a:pPr>
            <a:r>
              <a:rPr lang="ru-RU" sz="4200" b="1" dirty="0" smtClean="0"/>
              <a:t>Ник</a:t>
            </a:r>
            <a:r>
              <a:rPr lang="ru-RU" sz="4200" b="1" dirty="0" smtClean="0"/>
              <a:t>то </a:t>
            </a:r>
            <a:r>
              <a:rPr lang="ru-RU" sz="4200" b="1" dirty="0" smtClean="0"/>
              <a:t>не может </a:t>
            </a:r>
            <a:r>
              <a:rPr lang="ru-RU" sz="4200" b="1" dirty="0" smtClean="0"/>
              <a:t> почувствовать </a:t>
            </a:r>
            <a:r>
              <a:rPr lang="ru-RU" sz="4200" b="1" dirty="0" smtClean="0"/>
              <a:t>её горя, когда она произносит: «Надо быть терпеливой; но я не могу не плакать, когда подумаю, что они положили его в холодную землю».</a:t>
            </a:r>
          </a:p>
          <a:p>
            <a:pPr indent="411480">
              <a:buNone/>
            </a:pPr>
            <a:r>
              <a:rPr lang="ru-RU" sz="4200" b="1" dirty="0" smtClean="0"/>
              <a:t>Перед смертью она продолжала петь и необыкновенно красиво ушла из жизни. Этот последний поэтический штрих чрезвычайно важен для завершения поэтического образа Офелии.</a:t>
            </a:r>
          </a:p>
        </p:txBody>
      </p:sp>
      <p:pic>
        <p:nvPicPr>
          <p:cNvPr id="11266" name="Picture 2" descr="D:\Шекспир\Новая папка\Новая папка\8ae71380dd38be074951572dbc6_prev.jpg"/>
          <p:cNvPicPr>
            <a:picLocks noChangeAspect="1" noChangeArrowheads="1"/>
          </p:cNvPicPr>
          <p:nvPr/>
        </p:nvPicPr>
        <p:blipFill>
          <a:blip r:embed="rId2"/>
          <a:srcRect/>
          <a:stretch>
            <a:fillRect/>
          </a:stretch>
        </p:blipFill>
        <p:spPr bwMode="auto">
          <a:xfrm>
            <a:off x="0" y="2490061"/>
            <a:ext cx="9144000" cy="4367939"/>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33800" y="5705475"/>
            <a:ext cx="5410200" cy="1143000"/>
          </a:xfrm>
        </p:spPr>
        <p:txBody>
          <a:bodyPr>
            <a:normAutofit fontScale="90000"/>
          </a:bodyPr>
          <a:lstStyle/>
          <a:p>
            <a:r>
              <a:rPr lang="ru-RU" sz="2400" dirty="0" smtClean="0">
                <a:solidFill>
                  <a:srgbClr val="CC0066"/>
                </a:solidFill>
              </a:rPr>
              <a:t>Гамлет и Горацио на кладбище. </a:t>
            </a:r>
            <a:r>
              <a:rPr lang="ru-RU" sz="2400" dirty="0" smtClean="0">
                <a:solidFill>
                  <a:srgbClr val="CC0066"/>
                </a:solidFill>
              </a:rPr>
              <a:t/>
            </a:r>
            <a:br>
              <a:rPr lang="ru-RU" sz="2400" dirty="0" smtClean="0">
                <a:solidFill>
                  <a:srgbClr val="CC0066"/>
                </a:solidFill>
              </a:rPr>
            </a:br>
            <a:r>
              <a:rPr lang="ru-RU" sz="2400" dirty="0" smtClean="0">
                <a:solidFill>
                  <a:srgbClr val="CC0066"/>
                </a:solidFill>
              </a:rPr>
              <a:t>Картина </a:t>
            </a:r>
            <a:r>
              <a:rPr lang="ru-RU" sz="2400" dirty="0" smtClean="0">
                <a:solidFill>
                  <a:srgbClr val="CC0066"/>
                </a:solidFill>
              </a:rPr>
              <a:t/>
            </a:r>
            <a:br>
              <a:rPr lang="ru-RU" sz="2400" dirty="0" smtClean="0">
                <a:solidFill>
                  <a:srgbClr val="CC0066"/>
                </a:solidFill>
              </a:rPr>
            </a:br>
            <a:r>
              <a:rPr lang="ru-RU" sz="2400" dirty="0" smtClean="0">
                <a:solidFill>
                  <a:srgbClr val="CC0066"/>
                </a:solidFill>
              </a:rPr>
              <a:t>Э. Делакруа (1839)</a:t>
            </a:r>
            <a:endParaRPr lang="ru-RU" sz="2400" dirty="0">
              <a:solidFill>
                <a:srgbClr val="CC0066"/>
              </a:solidFill>
            </a:endParaRPr>
          </a:p>
        </p:txBody>
      </p:sp>
      <p:sp>
        <p:nvSpPr>
          <p:cNvPr id="3" name="Содержимое 2"/>
          <p:cNvSpPr>
            <a:spLocks noGrp="1"/>
          </p:cNvSpPr>
          <p:nvPr>
            <p:ph idx="1"/>
          </p:nvPr>
        </p:nvSpPr>
        <p:spPr>
          <a:xfrm>
            <a:off x="-304800" y="381000"/>
            <a:ext cx="4953000" cy="6248400"/>
          </a:xfrm>
        </p:spPr>
        <p:txBody>
          <a:bodyPr>
            <a:normAutofit/>
          </a:bodyPr>
          <a:lstStyle/>
          <a:p>
            <a:pPr indent="411480">
              <a:buNone/>
            </a:pPr>
            <a:r>
              <a:rPr lang="ru-RU" sz="2400" b="1" dirty="0" smtClean="0">
                <a:solidFill>
                  <a:srgbClr val="CC0066"/>
                </a:solidFill>
              </a:rPr>
              <a:t>Наконец, у её развёрстой могилы мы слышим признание Гамлета: </a:t>
            </a:r>
          </a:p>
          <a:p>
            <a:pPr indent="411480">
              <a:buNone/>
            </a:pPr>
            <a:r>
              <a:rPr lang="ru-RU" sz="2400" b="1" dirty="0" smtClean="0">
                <a:solidFill>
                  <a:srgbClr val="CC0066"/>
                </a:solidFill>
              </a:rPr>
              <a:t>«Её любил я; сорок тысяч братьев</a:t>
            </a:r>
          </a:p>
          <a:p>
            <a:pPr indent="411480">
              <a:buNone/>
            </a:pPr>
            <a:r>
              <a:rPr lang="ru-RU" sz="2400" b="1" dirty="0" smtClean="0">
                <a:solidFill>
                  <a:srgbClr val="CC0066"/>
                </a:solidFill>
              </a:rPr>
              <a:t> всем множеством своей любви со мною не уравнялись бы»</a:t>
            </a:r>
          </a:p>
          <a:p>
            <a:pPr indent="411480">
              <a:buNone/>
            </a:pPr>
            <a:r>
              <a:rPr lang="ru-RU" sz="2400" b="1" dirty="0" smtClean="0">
                <a:solidFill>
                  <a:srgbClr val="CC0066"/>
                </a:solidFill>
              </a:rPr>
              <a:t> — в этих знаменитых словах Гамлета подлинное, глубокое чувство.</a:t>
            </a:r>
          </a:p>
          <a:p>
            <a:pPr>
              <a:buNone/>
            </a:pPr>
            <a:endParaRPr lang="ru-RU" b="1" dirty="0"/>
          </a:p>
        </p:txBody>
      </p:sp>
      <p:pic>
        <p:nvPicPr>
          <p:cNvPr id="5122" name="Picture 2" descr="D:\Шекспир\Гамлет и Горацио на кладбище. Картина Э. Делакруа (1839).JPG"/>
          <p:cNvPicPr>
            <a:picLocks noChangeAspect="1" noChangeArrowheads="1"/>
          </p:cNvPicPr>
          <p:nvPr/>
        </p:nvPicPr>
        <p:blipFill>
          <a:blip r:embed="rId2"/>
          <a:srcRect/>
          <a:stretch>
            <a:fillRect/>
          </a:stretch>
        </p:blipFill>
        <p:spPr bwMode="auto">
          <a:xfrm>
            <a:off x="4791075" y="0"/>
            <a:ext cx="4352925" cy="570547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1066800"/>
            <a:ext cx="8458200" cy="5638800"/>
          </a:xfrm>
        </p:spPr>
        <p:txBody>
          <a:bodyPr>
            <a:normAutofit/>
          </a:bodyPr>
          <a:lstStyle/>
          <a:p>
            <a:pPr indent="411480">
              <a:buNone/>
            </a:pPr>
            <a:r>
              <a:rPr lang="ru-RU" sz="2400" b="1" dirty="0" smtClean="0"/>
              <a:t>Вот почему сцены, где Гамлет отвергает Офелию, проникнуты особым драматизмом. Жестокие слова, которые он говорит ей, даются ему с трудом, он произносит их с отчаянием, ибо, любя её, сознаёт, что она стала орудием его врага против него и для осуществления мести надо отказаться от любви. </a:t>
            </a:r>
            <a:endParaRPr lang="ru-RU" sz="2400" b="1" dirty="0" smtClean="0"/>
          </a:p>
          <a:p>
            <a:pPr indent="411480">
              <a:buNone/>
            </a:pPr>
            <a:r>
              <a:rPr lang="ru-RU" sz="2400" b="1" dirty="0"/>
              <a:t> </a:t>
            </a:r>
            <a:r>
              <a:rPr lang="ru-RU" sz="2400" b="1" dirty="0" smtClean="0"/>
              <a:t>  </a:t>
            </a:r>
            <a:r>
              <a:rPr lang="ru-RU" sz="2400" b="1" dirty="0" smtClean="0"/>
              <a:t>Гамлет </a:t>
            </a:r>
            <a:r>
              <a:rPr lang="ru-RU" sz="2400" b="1" dirty="0" smtClean="0"/>
              <a:t>страдает оттого, что вынужден причинять боль Офелии и, подавляя жалость, беспощаден в своём осуждении женщин. Примечательно, однако, то, что лично её он ни в чём не винит и не шутя советует ей уйти из порочного мира в монастырь.</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09600"/>
          </a:xfrm>
        </p:spPr>
        <p:txBody>
          <a:bodyPr>
            <a:normAutofit/>
          </a:bodyPr>
          <a:lstStyle/>
          <a:p>
            <a:r>
              <a:rPr lang="ru-RU" sz="3200" dirty="0" smtClean="0">
                <a:solidFill>
                  <a:srgbClr val="CC0066"/>
                </a:solidFill>
              </a:rPr>
              <a:t>Офелия с письмом Гамлета в руках</a:t>
            </a:r>
            <a:endParaRPr lang="ru-RU" sz="3200" dirty="0">
              <a:solidFill>
                <a:srgbClr val="CC0066"/>
              </a:solidFill>
            </a:endParaRPr>
          </a:p>
        </p:txBody>
      </p:sp>
      <p:sp>
        <p:nvSpPr>
          <p:cNvPr id="3" name="Содержимое 2"/>
          <p:cNvSpPr>
            <a:spLocks noGrp="1"/>
          </p:cNvSpPr>
          <p:nvPr>
            <p:ph idx="1"/>
          </p:nvPr>
        </p:nvSpPr>
        <p:spPr>
          <a:xfrm>
            <a:off x="0" y="4507011"/>
            <a:ext cx="9144000" cy="2350989"/>
          </a:xfrm>
        </p:spPr>
        <p:txBody>
          <a:bodyPr>
            <a:normAutofit/>
          </a:bodyPr>
          <a:lstStyle/>
          <a:p>
            <a:pPr indent="411480">
              <a:buNone/>
            </a:pPr>
            <a:r>
              <a:rPr lang="ru-RU" sz="2200" b="1" dirty="0" smtClean="0">
                <a:solidFill>
                  <a:schemeClr val="bg1"/>
                </a:solidFill>
              </a:rPr>
              <a:t>Отношения Офелии и Гамлета образуют как бы самостоятельную драму в рамках великой трагедии</a:t>
            </a:r>
          </a:p>
          <a:p>
            <a:pPr indent="411480">
              <a:buNone/>
            </a:pPr>
            <a:r>
              <a:rPr lang="ru-RU" sz="2200" b="1" dirty="0" smtClean="0">
                <a:solidFill>
                  <a:schemeClr val="bg1"/>
                </a:solidFill>
              </a:rPr>
              <a:t>В «Гамлете» изображена трагедия отказа от любви. При этом роковую роль для любящих играют их отцы. Офелии отец приказывает порвать с Гамлетом, Гамлет рвёт с Офелией, чтобы всего себя отдать мести за отца.</a:t>
            </a:r>
          </a:p>
          <a:p>
            <a:endParaRPr lang="ru-RU" dirty="0"/>
          </a:p>
        </p:txBody>
      </p:sp>
      <p:pic>
        <p:nvPicPr>
          <p:cNvPr id="12290" name="Picture 2" descr="D:\Шекспир\Новая папка\Новая папка\Офелия с письмом Гамлета в руках - наверное...jpg"/>
          <p:cNvPicPr>
            <a:picLocks noChangeAspect="1" noChangeArrowheads="1"/>
          </p:cNvPicPr>
          <p:nvPr/>
        </p:nvPicPr>
        <p:blipFill>
          <a:blip r:embed="rId2"/>
          <a:srcRect/>
          <a:stretch>
            <a:fillRect/>
          </a:stretch>
        </p:blipFill>
        <p:spPr bwMode="auto">
          <a:xfrm>
            <a:off x="1143000" y="533400"/>
            <a:ext cx="7467600" cy="3973611"/>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76600" y="0"/>
            <a:ext cx="5867400" cy="6858000"/>
          </a:xfrm>
        </p:spPr>
        <p:txBody>
          <a:bodyPr>
            <a:noAutofit/>
          </a:bodyPr>
          <a:lstStyle/>
          <a:p>
            <a:pPr indent="411480">
              <a:buNone/>
            </a:pPr>
            <a:r>
              <a:rPr lang="ru-RU" sz="1900" b="1" dirty="0" smtClean="0"/>
              <a:t>Гамлет – одинокий борец за справедливость. Он борется против своих врагов их же средствами. Противоречием в поведении героя является то, что для достижения цели он прибегает к тем же, если угодно, безнравственным приемам, что и его противники. Он притворяется, хитрит, стремится выведать тайну своего врага, обманывает и, как это не парадоксально, – ради благородной цели оказывается виновным в смерти нескольких лиц. За </a:t>
            </a:r>
            <a:r>
              <a:rPr lang="ru-RU" sz="1900" b="1" dirty="0" err="1" smtClean="0"/>
              <a:t>Клавдием</a:t>
            </a:r>
            <a:r>
              <a:rPr lang="ru-RU" sz="1900" b="1" dirty="0" smtClean="0"/>
              <a:t> есть вина в смерти только одного прежнего короля. Гамлет же убивает (</a:t>
            </a:r>
            <a:r>
              <a:rPr lang="ru-RU" sz="1900" b="1" dirty="0" smtClean="0"/>
              <a:t>правда,  </a:t>
            </a:r>
            <a:r>
              <a:rPr lang="ru-RU" sz="1900" b="1" dirty="0" smtClean="0"/>
              <a:t>ненамеренно) Полония, отправляет на верную смерть </a:t>
            </a:r>
            <a:r>
              <a:rPr lang="ru-RU" sz="1900" b="1" dirty="0" err="1" smtClean="0"/>
              <a:t>Розенкранца</a:t>
            </a:r>
            <a:r>
              <a:rPr lang="ru-RU" sz="1900" b="1" dirty="0" smtClean="0"/>
              <a:t> и </a:t>
            </a:r>
            <a:r>
              <a:rPr lang="ru-RU" sz="1900" b="1" dirty="0" err="1" smtClean="0"/>
              <a:t>Гильденсона</a:t>
            </a:r>
            <a:r>
              <a:rPr lang="ru-RU" sz="1900" b="1" dirty="0" smtClean="0"/>
              <a:t>, убивает </a:t>
            </a:r>
            <a:r>
              <a:rPr lang="ru-RU" sz="1900" b="1" dirty="0" err="1" smtClean="0"/>
              <a:t>Лаэрта</a:t>
            </a:r>
            <a:r>
              <a:rPr lang="ru-RU" sz="1900" b="1" dirty="0" smtClean="0"/>
              <a:t> и, наконец, короля; он также косвенно виновен в смерти Офелии. Но в глазах всех он остается нравственно чистым, ибо преследовал благородные цели и зло, которое он совершал, всегда было ответом на козни его противников</a:t>
            </a:r>
            <a:r>
              <a:rPr lang="ru-RU" sz="1900" dirty="0" smtClean="0"/>
              <a:t>.</a:t>
            </a:r>
            <a:endParaRPr lang="ru-RU" sz="1900" dirty="0"/>
          </a:p>
        </p:txBody>
      </p:sp>
      <p:pic>
        <p:nvPicPr>
          <p:cNvPr id="13314" name="Picture 2" descr="D:\Шекспир\Новая папка\Гамлет.JPG"/>
          <p:cNvPicPr>
            <a:picLocks noChangeAspect="1" noChangeArrowheads="1"/>
          </p:cNvPicPr>
          <p:nvPr/>
        </p:nvPicPr>
        <p:blipFill>
          <a:blip r:embed="rId2"/>
          <a:srcRect/>
          <a:stretch>
            <a:fillRect/>
          </a:stretch>
        </p:blipFill>
        <p:spPr bwMode="auto">
          <a:xfrm>
            <a:off x="-44000" y="357553"/>
            <a:ext cx="3625399" cy="535744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228600"/>
            <a:ext cx="4876800" cy="6858000"/>
          </a:xfrm>
        </p:spPr>
        <p:txBody>
          <a:bodyPr>
            <a:normAutofit lnSpcReduction="10000"/>
          </a:bodyPr>
          <a:lstStyle/>
          <a:p>
            <a:pPr indent="411480">
              <a:buNone/>
            </a:pPr>
            <a:r>
              <a:rPr lang="ru-RU" sz="2400" b="1" dirty="0" smtClean="0"/>
              <a:t>Считается, что Шекспир учился в </a:t>
            </a:r>
            <a:r>
              <a:rPr lang="ru-RU" sz="2400" b="1" dirty="0" err="1" smtClean="0"/>
              <a:t>стратфордской</a:t>
            </a:r>
            <a:r>
              <a:rPr lang="ru-RU" sz="2400" b="1" dirty="0" smtClean="0"/>
              <a:t> «грамматической школе»,   где получил серьёзное образование: </a:t>
            </a:r>
            <a:r>
              <a:rPr lang="ru-RU" sz="2400" b="1" dirty="0" err="1" smtClean="0"/>
              <a:t>стратфордский</a:t>
            </a:r>
            <a:r>
              <a:rPr lang="ru-RU" sz="2400" b="1" dirty="0" smtClean="0"/>
              <a:t>  учитель латинского языка и словесности писал стихи на латыни. Некоторые учёные утверждают, что Шекспир посещал школу короля Эдуарда VI в </a:t>
            </a:r>
            <a:r>
              <a:rPr lang="ru-RU" sz="2400" b="1" dirty="0" err="1" smtClean="0"/>
              <a:t>Стратфорде-на-Эйвоне</a:t>
            </a:r>
            <a:r>
              <a:rPr lang="ru-RU" sz="2400" b="1" dirty="0" smtClean="0"/>
              <a:t>, где изучал творчество таких поэтов, как Овидий и </a:t>
            </a:r>
            <a:r>
              <a:rPr lang="ru-RU" sz="2400" b="1" dirty="0" err="1" smtClean="0"/>
              <a:t>Плавт</a:t>
            </a:r>
            <a:r>
              <a:rPr lang="ru-RU" sz="2400" b="1" dirty="0" smtClean="0"/>
              <a:t>, однако школьные журналы не сохранились, и теперь ничего нельзя сказать наверняка.</a:t>
            </a:r>
            <a:endParaRPr lang="ru-RU" sz="2400" b="1" dirty="0"/>
          </a:p>
        </p:txBody>
      </p:sp>
      <p:pic>
        <p:nvPicPr>
          <p:cNvPr id="6146" name="Picture 2" descr="D:\Шекспир\Новая папка\images.jpg"/>
          <p:cNvPicPr>
            <a:picLocks noChangeAspect="1" noChangeArrowheads="1"/>
          </p:cNvPicPr>
          <p:nvPr/>
        </p:nvPicPr>
        <p:blipFill>
          <a:blip r:embed="rId3"/>
          <a:srcRect/>
          <a:stretch>
            <a:fillRect/>
          </a:stretch>
        </p:blipFill>
        <p:spPr bwMode="auto">
          <a:xfrm>
            <a:off x="4724400" y="381000"/>
            <a:ext cx="4419600" cy="5943601"/>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228600"/>
            <a:ext cx="5484942" cy="6858000"/>
          </a:xfrm>
        </p:spPr>
        <p:txBody>
          <a:bodyPr>
            <a:noAutofit/>
          </a:bodyPr>
          <a:lstStyle/>
          <a:p>
            <a:pPr indent="411480">
              <a:buNone/>
            </a:pPr>
            <a:r>
              <a:rPr lang="ru-RU" sz="2200" b="1" dirty="0" smtClean="0">
                <a:solidFill>
                  <a:srgbClr val="C00000"/>
                </a:solidFill>
              </a:rPr>
              <a:t>Смерть царит в этой трагедии от начала до конца</a:t>
            </a:r>
          </a:p>
          <a:p>
            <a:pPr indent="411480">
              <a:buNone/>
            </a:pPr>
            <a:r>
              <a:rPr lang="ru-RU" sz="2200" b="1" dirty="0" smtClean="0">
                <a:solidFill>
                  <a:srgbClr val="C00000"/>
                </a:solidFill>
              </a:rPr>
              <a:t>Это наиболее кровавая из всех трагедий Шекспира. </a:t>
            </a:r>
            <a:endParaRPr lang="ru-RU" sz="2200" b="1" dirty="0" smtClean="0">
              <a:solidFill>
                <a:srgbClr val="C00000"/>
              </a:solidFill>
            </a:endParaRPr>
          </a:p>
          <a:p>
            <a:pPr indent="411480">
              <a:buNone/>
            </a:pPr>
            <a:r>
              <a:rPr lang="ru-RU" sz="2200" b="1" dirty="0">
                <a:solidFill>
                  <a:srgbClr val="C00000"/>
                </a:solidFill>
              </a:rPr>
              <a:t> </a:t>
            </a:r>
            <a:r>
              <a:rPr lang="ru-RU" sz="2200" b="1" dirty="0" smtClean="0">
                <a:solidFill>
                  <a:srgbClr val="C00000"/>
                </a:solidFill>
              </a:rPr>
              <a:t>Но </a:t>
            </a:r>
            <a:r>
              <a:rPr lang="ru-RU" sz="2200" b="1" dirty="0" smtClean="0">
                <a:solidFill>
                  <a:srgbClr val="C00000"/>
                </a:solidFill>
              </a:rPr>
              <a:t>Шекспир не стремился поразить сознание зрителя историей убийства, уход из жизни каждого из персонажей имеет свое особое значение. Наиболее трагична судьба Гамлета, поскольку в его образе истинная человечность, соединенная с силой ума, находит самое яркое воплощение. Соответственно такой оценке его смерть изображена как подвиг во имя свободы.</a:t>
            </a:r>
          </a:p>
        </p:txBody>
      </p:sp>
      <p:pic>
        <p:nvPicPr>
          <p:cNvPr id="22530" name="Picture 2" descr="D:\Шекспир\Новая папка\large-402px-Prince_Hamlet_kill_King_Claudius,_in_Shakespeare's_Hamlet_.jpg"/>
          <p:cNvPicPr>
            <a:picLocks noChangeAspect="1" noChangeArrowheads="1"/>
          </p:cNvPicPr>
          <p:nvPr/>
        </p:nvPicPr>
        <p:blipFill>
          <a:blip r:embed="rId2"/>
          <a:srcRect/>
          <a:stretch>
            <a:fillRect/>
          </a:stretch>
        </p:blipFill>
        <p:spPr bwMode="auto">
          <a:xfrm>
            <a:off x="5256342" y="0"/>
            <a:ext cx="3887658" cy="6858001"/>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533400"/>
            <a:ext cx="8610600" cy="5029200"/>
          </a:xfrm>
        </p:spPr>
        <p:txBody>
          <a:bodyPr>
            <a:normAutofit fontScale="92500"/>
          </a:bodyPr>
          <a:lstStyle/>
          <a:p>
            <a:pPr indent="411480">
              <a:buNone/>
            </a:pPr>
            <a:r>
              <a:rPr lang="ru-RU" b="1" dirty="0" smtClean="0"/>
              <a:t>Гамлет - человек феодального мира, призванный кодексом чести отомстить за смерть отца.</a:t>
            </a:r>
          </a:p>
          <a:p>
            <a:pPr indent="411480">
              <a:buNone/>
            </a:pPr>
            <a:r>
              <a:rPr lang="ru-RU" b="1" dirty="0" smtClean="0"/>
              <a:t>Гамлет уверен, что </a:t>
            </a:r>
            <a:r>
              <a:rPr lang="ru-RU" b="1" dirty="0" smtClean="0"/>
              <a:t>пе</a:t>
            </a:r>
            <a:r>
              <a:rPr lang="ru-RU" b="1" dirty="0" smtClean="0"/>
              <a:t>чальная </a:t>
            </a:r>
            <a:r>
              <a:rPr lang="ru-RU" b="1" dirty="0" smtClean="0"/>
              <a:t>повесть о его жизни нужна людям как урок, предостережение и </a:t>
            </a:r>
            <a:r>
              <a:rPr lang="ru-RU" b="1" dirty="0" smtClean="0"/>
              <a:t>призыв</a:t>
            </a:r>
            <a:r>
              <a:rPr lang="ru-RU" b="1" dirty="0" smtClean="0"/>
              <a:t>; </a:t>
            </a:r>
          </a:p>
          <a:p>
            <a:pPr indent="411480">
              <a:buNone/>
            </a:pPr>
            <a:r>
              <a:rPr lang="ru-RU" b="1" dirty="0" smtClean="0"/>
              <a:t> \решителен </a:t>
            </a:r>
            <a:r>
              <a:rPr lang="ru-RU" b="1" dirty="0" smtClean="0"/>
              <a:t>его предсмертный наказ другу Горацио: "Из всех событий открой причину ". Своей судьбой он свидетельствует </a:t>
            </a:r>
            <a:r>
              <a:rPr lang="ru-RU" b="1" dirty="0" smtClean="0"/>
              <a:t>  о </a:t>
            </a:r>
            <a:r>
              <a:rPr lang="ru-RU" b="1" dirty="0" smtClean="0"/>
              <a:t>трагических противоречиях истории, трудной, но все более настойчивой ее работе по очеловечиванию человека.</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28600"/>
            <a:ext cx="9144000" cy="6858000"/>
          </a:xfrm>
        </p:spPr>
        <p:txBody>
          <a:bodyPr numCol="2">
            <a:normAutofit fontScale="62500" lnSpcReduction="20000"/>
          </a:bodyPr>
          <a:lstStyle/>
          <a:p>
            <a:pPr>
              <a:buNone/>
            </a:pPr>
            <a:r>
              <a:rPr lang="ru-RU" dirty="0" smtClean="0"/>
              <a:t> </a:t>
            </a:r>
            <a:r>
              <a:rPr lang="ru-RU" dirty="0" smtClean="0">
                <a:solidFill>
                  <a:schemeClr val="bg1"/>
                </a:solidFill>
              </a:rPr>
              <a:t>Быть иль не быть — вот в чем вопрос.</a:t>
            </a:r>
          </a:p>
          <a:p>
            <a:pPr>
              <a:buNone/>
            </a:pPr>
            <a:r>
              <a:rPr lang="ru-RU" dirty="0" smtClean="0">
                <a:solidFill>
                  <a:schemeClr val="bg1"/>
                </a:solidFill>
              </a:rPr>
              <a:t>Что благороднее: сносить удары</a:t>
            </a:r>
          </a:p>
          <a:p>
            <a:pPr>
              <a:buNone/>
            </a:pPr>
            <a:r>
              <a:rPr lang="ru-RU" dirty="0" smtClean="0">
                <a:solidFill>
                  <a:schemeClr val="bg1"/>
                </a:solidFill>
              </a:rPr>
              <a:t>Неистовой судьбы — иль против моря</a:t>
            </a:r>
          </a:p>
          <a:p>
            <a:pPr>
              <a:buNone/>
            </a:pPr>
            <a:r>
              <a:rPr lang="ru-RU" dirty="0" smtClean="0">
                <a:solidFill>
                  <a:schemeClr val="bg1"/>
                </a:solidFill>
              </a:rPr>
              <a:t>Невзгод вооружиться, в бой вступить</a:t>
            </a:r>
          </a:p>
          <a:p>
            <a:pPr>
              <a:buNone/>
            </a:pPr>
            <a:r>
              <a:rPr lang="ru-RU" dirty="0" smtClean="0">
                <a:solidFill>
                  <a:schemeClr val="bg1"/>
                </a:solidFill>
              </a:rPr>
              <a:t>И все покончить разом... Умереть...</a:t>
            </a:r>
          </a:p>
          <a:p>
            <a:pPr>
              <a:buNone/>
            </a:pPr>
            <a:r>
              <a:rPr lang="ru-RU" dirty="0" smtClean="0">
                <a:solidFill>
                  <a:schemeClr val="bg1"/>
                </a:solidFill>
              </a:rPr>
              <a:t>Уснуть — не больше, — и сознать — что </a:t>
            </a:r>
          </a:p>
          <a:p>
            <a:pPr>
              <a:buNone/>
            </a:pPr>
            <a:r>
              <a:rPr lang="ru-RU" dirty="0" smtClean="0">
                <a:solidFill>
                  <a:schemeClr val="bg1"/>
                </a:solidFill>
              </a:rPr>
              <a:t>сном</a:t>
            </a:r>
          </a:p>
          <a:p>
            <a:pPr>
              <a:buNone/>
            </a:pPr>
            <a:r>
              <a:rPr lang="ru-RU" dirty="0" smtClean="0">
                <a:solidFill>
                  <a:schemeClr val="bg1"/>
                </a:solidFill>
              </a:rPr>
              <a:t>Мы заглушим все эти муки сердца,</a:t>
            </a:r>
          </a:p>
          <a:p>
            <a:pPr>
              <a:buNone/>
            </a:pPr>
            <a:r>
              <a:rPr lang="ru-RU" dirty="0" smtClean="0">
                <a:solidFill>
                  <a:schemeClr val="bg1"/>
                </a:solidFill>
              </a:rPr>
              <a:t>Которые в наследье бедной плоти</a:t>
            </a:r>
          </a:p>
          <a:p>
            <a:pPr>
              <a:buNone/>
            </a:pPr>
            <a:r>
              <a:rPr lang="ru-RU" dirty="0" smtClean="0">
                <a:solidFill>
                  <a:schemeClr val="bg1"/>
                </a:solidFill>
              </a:rPr>
              <a:t>Достались: о, да это столь желанный</a:t>
            </a:r>
          </a:p>
          <a:p>
            <a:pPr>
              <a:buNone/>
            </a:pPr>
            <a:r>
              <a:rPr lang="ru-RU" dirty="0" smtClean="0">
                <a:solidFill>
                  <a:schemeClr val="bg1"/>
                </a:solidFill>
              </a:rPr>
              <a:t>Конец... Да, умереть — уснуть... Уснуть.</a:t>
            </a:r>
          </a:p>
          <a:p>
            <a:pPr>
              <a:buNone/>
            </a:pPr>
            <a:r>
              <a:rPr lang="ru-RU" dirty="0" smtClean="0">
                <a:solidFill>
                  <a:schemeClr val="bg1"/>
                </a:solidFill>
              </a:rPr>
              <a:t>Жить в мире грез, быть может, вот </a:t>
            </a:r>
          </a:p>
          <a:p>
            <a:pPr>
              <a:buNone/>
            </a:pPr>
            <a:r>
              <a:rPr lang="ru-RU" dirty="0" smtClean="0">
                <a:solidFill>
                  <a:schemeClr val="bg1"/>
                </a:solidFill>
              </a:rPr>
              <a:t>преграда. -</a:t>
            </a:r>
          </a:p>
          <a:p>
            <a:pPr>
              <a:buNone/>
            </a:pPr>
            <a:r>
              <a:rPr lang="ru-RU" dirty="0" smtClean="0">
                <a:solidFill>
                  <a:schemeClr val="bg1"/>
                </a:solidFill>
              </a:rPr>
              <a:t>Какие грезы в этом мертвом сне</a:t>
            </a:r>
          </a:p>
          <a:p>
            <a:pPr>
              <a:buNone/>
            </a:pPr>
            <a:r>
              <a:rPr lang="ru-RU" dirty="0" smtClean="0">
                <a:solidFill>
                  <a:schemeClr val="bg1"/>
                </a:solidFill>
              </a:rPr>
              <a:t>Пред духом бестелесным реять будут...</a:t>
            </a:r>
          </a:p>
          <a:p>
            <a:pPr>
              <a:buNone/>
            </a:pPr>
            <a:r>
              <a:rPr lang="ru-RU" dirty="0" smtClean="0">
                <a:solidFill>
                  <a:schemeClr val="bg1"/>
                </a:solidFill>
              </a:rPr>
              <a:t>Вот в чем препятствие — и вот причина,</a:t>
            </a:r>
          </a:p>
          <a:p>
            <a:pPr>
              <a:buNone/>
            </a:pPr>
            <a:r>
              <a:rPr lang="ru-RU" dirty="0" smtClean="0">
                <a:solidFill>
                  <a:schemeClr val="bg1"/>
                </a:solidFill>
              </a:rPr>
              <a:t>Что скорби долговечны на земле...</a:t>
            </a:r>
          </a:p>
          <a:p>
            <a:pPr>
              <a:buNone/>
            </a:pPr>
            <a:r>
              <a:rPr lang="ru-RU" dirty="0" smtClean="0">
                <a:solidFill>
                  <a:schemeClr val="bg1"/>
                </a:solidFill>
              </a:rPr>
              <a:t>А то кому снести бы поношенье,</a:t>
            </a:r>
          </a:p>
          <a:p>
            <a:pPr>
              <a:buNone/>
            </a:pPr>
            <a:r>
              <a:rPr lang="ru-RU" dirty="0" smtClean="0">
                <a:solidFill>
                  <a:schemeClr val="bg1"/>
                </a:solidFill>
              </a:rPr>
              <a:t>Насмешки ближних, дерзкие обиды</a:t>
            </a:r>
          </a:p>
          <a:p>
            <a:pPr>
              <a:buNone/>
            </a:pPr>
            <a:r>
              <a:rPr lang="ru-RU" dirty="0" smtClean="0">
                <a:solidFill>
                  <a:schemeClr val="bg1"/>
                </a:solidFill>
              </a:rPr>
              <a:t>Тиранов, наглость пошлых гордецов,</a:t>
            </a:r>
          </a:p>
          <a:p>
            <a:pPr>
              <a:buNone/>
            </a:pPr>
            <a:r>
              <a:rPr lang="ru-RU" dirty="0" smtClean="0">
                <a:solidFill>
                  <a:schemeClr val="bg1"/>
                </a:solidFill>
              </a:rPr>
              <a:t>Мучения отвергнутой любви,</a:t>
            </a:r>
          </a:p>
          <a:p>
            <a:pPr>
              <a:buNone/>
            </a:pPr>
            <a:r>
              <a:rPr lang="ru-RU" dirty="0" smtClean="0">
                <a:solidFill>
                  <a:schemeClr val="bg1"/>
                </a:solidFill>
              </a:rPr>
              <a:t>Медлительность законов, своевольство</a:t>
            </a:r>
          </a:p>
          <a:p>
            <a:pPr>
              <a:buNone/>
            </a:pPr>
            <a:r>
              <a:rPr lang="ru-RU" dirty="0" smtClean="0">
                <a:solidFill>
                  <a:schemeClr val="bg1"/>
                </a:solidFill>
              </a:rPr>
              <a:t>Властей... пинки, которые дают</a:t>
            </a:r>
          </a:p>
          <a:p>
            <a:pPr>
              <a:buNone/>
            </a:pPr>
            <a:endParaRPr lang="ru-RU" dirty="0" smtClean="0">
              <a:solidFill>
                <a:schemeClr val="bg1"/>
              </a:solidFill>
            </a:endParaRPr>
          </a:p>
          <a:p>
            <a:pPr>
              <a:buNone/>
            </a:pPr>
            <a:r>
              <a:rPr lang="ru-RU" dirty="0" smtClean="0">
                <a:solidFill>
                  <a:schemeClr val="bg1"/>
                </a:solidFill>
              </a:rPr>
              <a:t>Страдальцам </a:t>
            </a:r>
            <a:r>
              <a:rPr lang="ru-RU" dirty="0" smtClean="0">
                <a:solidFill>
                  <a:schemeClr val="bg1"/>
                </a:solidFill>
              </a:rPr>
              <a:t>заслуженным негодяи, —</a:t>
            </a:r>
          </a:p>
          <a:p>
            <a:pPr>
              <a:buNone/>
            </a:pPr>
            <a:r>
              <a:rPr lang="ru-RU" dirty="0" smtClean="0">
                <a:solidFill>
                  <a:schemeClr val="bg1"/>
                </a:solidFill>
              </a:rPr>
              <a:t>Когда бы можно было вековечный</a:t>
            </a:r>
          </a:p>
          <a:p>
            <a:pPr>
              <a:buNone/>
            </a:pPr>
            <a:r>
              <a:rPr lang="ru-RU" dirty="0" smtClean="0">
                <a:solidFill>
                  <a:schemeClr val="bg1"/>
                </a:solidFill>
              </a:rPr>
              <a:t>Покой и мир найти — одним ударом</a:t>
            </a:r>
          </a:p>
          <a:p>
            <a:pPr>
              <a:buNone/>
            </a:pPr>
            <a:r>
              <a:rPr lang="ru-RU" dirty="0" smtClean="0">
                <a:solidFill>
                  <a:schemeClr val="bg1"/>
                </a:solidFill>
              </a:rPr>
              <a:t>Простого шила. Кто бы на земле</a:t>
            </a:r>
          </a:p>
          <a:p>
            <a:pPr>
              <a:buNone/>
            </a:pPr>
            <a:r>
              <a:rPr lang="ru-RU" dirty="0" smtClean="0">
                <a:solidFill>
                  <a:schemeClr val="bg1"/>
                </a:solidFill>
              </a:rPr>
              <a:t>Нес этот жизни груз, изнемогая</a:t>
            </a:r>
          </a:p>
          <a:p>
            <a:pPr>
              <a:buNone/>
            </a:pPr>
            <a:r>
              <a:rPr lang="ru-RU" dirty="0" smtClean="0">
                <a:solidFill>
                  <a:schemeClr val="bg1"/>
                </a:solidFill>
              </a:rPr>
              <a:t>Под тяжким гнетом, — если б страх</a:t>
            </a:r>
          </a:p>
          <a:p>
            <a:pPr>
              <a:buNone/>
            </a:pPr>
            <a:r>
              <a:rPr lang="ru-RU" dirty="0" smtClean="0">
                <a:solidFill>
                  <a:schemeClr val="bg1"/>
                </a:solidFill>
              </a:rPr>
              <a:t> невольный</a:t>
            </a:r>
          </a:p>
          <a:p>
            <a:pPr>
              <a:buNone/>
            </a:pPr>
            <a:r>
              <a:rPr lang="ru-RU" dirty="0" smtClean="0">
                <a:solidFill>
                  <a:schemeClr val="bg1"/>
                </a:solidFill>
              </a:rPr>
              <a:t>Чего-то после смерти, та страна</a:t>
            </a:r>
          </a:p>
          <a:p>
            <a:pPr>
              <a:buNone/>
            </a:pPr>
            <a:r>
              <a:rPr lang="ru-RU" dirty="0" smtClean="0">
                <a:solidFill>
                  <a:schemeClr val="bg1"/>
                </a:solidFill>
              </a:rPr>
              <a:t>Безвестная, откуда никогда</a:t>
            </a:r>
          </a:p>
          <a:p>
            <a:pPr>
              <a:buNone/>
            </a:pPr>
            <a:r>
              <a:rPr lang="ru-RU" dirty="0" smtClean="0">
                <a:solidFill>
                  <a:schemeClr val="bg1"/>
                </a:solidFill>
              </a:rPr>
              <a:t>Никто не возвращался, не смущали</a:t>
            </a:r>
          </a:p>
          <a:p>
            <a:pPr>
              <a:buNone/>
            </a:pPr>
            <a:r>
              <a:rPr lang="ru-RU" dirty="0" smtClean="0">
                <a:solidFill>
                  <a:schemeClr val="bg1"/>
                </a:solidFill>
              </a:rPr>
              <a:t>Решенья нашего... О, мы скорее</a:t>
            </a:r>
          </a:p>
          <a:p>
            <a:pPr>
              <a:buNone/>
            </a:pPr>
            <a:r>
              <a:rPr lang="ru-RU" dirty="0" smtClean="0">
                <a:solidFill>
                  <a:schemeClr val="bg1"/>
                </a:solidFill>
              </a:rPr>
              <a:t>Перенесем все скорби тех мучений,</a:t>
            </a:r>
          </a:p>
          <a:p>
            <a:pPr>
              <a:buNone/>
            </a:pPr>
            <a:r>
              <a:rPr lang="ru-RU" dirty="0" smtClean="0">
                <a:solidFill>
                  <a:schemeClr val="bg1"/>
                </a:solidFill>
              </a:rPr>
              <a:t>Что возле нас, чем, бросив все, навстречу</a:t>
            </a:r>
          </a:p>
          <a:p>
            <a:pPr>
              <a:buNone/>
            </a:pPr>
            <a:r>
              <a:rPr lang="ru-RU" dirty="0" smtClean="0">
                <a:solidFill>
                  <a:schemeClr val="bg1"/>
                </a:solidFill>
              </a:rPr>
              <a:t>Пойдем другим, неведомым бедам...</a:t>
            </a:r>
          </a:p>
          <a:p>
            <a:pPr>
              <a:buNone/>
            </a:pPr>
            <a:r>
              <a:rPr lang="ru-RU" dirty="0" smtClean="0">
                <a:solidFill>
                  <a:schemeClr val="bg1"/>
                </a:solidFill>
              </a:rPr>
              <a:t>И эта мысль нас в трусов обращает...</a:t>
            </a:r>
          </a:p>
          <a:p>
            <a:pPr>
              <a:buNone/>
            </a:pPr>
            <a:r>
              <a:rPr lang="ru-RU" dirty="0" smtClean="0">
                <a:solidFill>
                  <a:schemeClr val="bg1"/>
                </a:solidFill>
              </a:rPr>
              <a:t>Могучая решимость остывает</a:t>
            </a:r>
          </a:p>
          <a:p>
            <a:pPr>
              <a:buNone/>
            </a:pPr>
            <a:r>
              <a:rPr lang="ru-RU" dirty="0" smtClean="0">
                <a:solidFill>
                  <a:schemeClr val="bg1"/>
                </a:solidFill>
              </a:rPr>
              <a:t>При размышленье, и деянья наши</a:t>
            </a:r>
          </a:p>
          <a:p>
            <a:pPr>
              <a:buNone/>
            </a:pPr>
            <a:r>
              <a:rPr lang="ru-RU" dirty="0" smtClean="0">
                <a:solidFill>
                  <a:schemeClr val="bg1"/>
                </a:solidFill>
              </a:rPr>
              <a:t>Становятся ничтожеством... Но тише,</a:t>
            </a:r>
          </a:p>
          <a:p>
            <a:pPr>
              <a:buNone/>
            </a:pPr>
            <a:r>
              <a:rPr lang="ru-RU" dirty="0" smtClean="0">
                <a:solidFill>
                  <a:schemeClr val="bg1"/>
                </a:solidFill>
              </a:rPr>
              <a:t>тише.</a:t>
            </a:r>
          </a:p>
          <a:p>
            <a:pPr>
              <a:buNone/>
            </a:pPr>
            <a:r>
              <a:rPr lang="ru-RU" dirty="0" smtClean="0">
                <a:solidFill>
                  <a:schemeClr val="bg1"/>
                </a:solidFill>
              </a:rPr>
              <a:t>Прелестная Офелия, о нимфа —</a:t>
            </a:r>
          </a:p>
          <a:p>
            <a:pPr>
              <a:buNone/>
            </a:pPr>
            <a:r>
              <a:rPr lang="ru-RU" dirty="0" smtClean="0">
                <a:solidFill>
                  <a:schemeClr val="bg1"/>
                </a:solidFill>
              </a:rPr>
              <a:t>В своих святых молитвах помяни</a:t>
            </a:r>
          </a:p>
          <a:p>
            <a:pPr>
              <a:buNone/>
            </a:pPr>
            <a:r>
              <a:rPr lang="ru-RU" dirty="0" smtClean="0">
                <a:solidFill>
                  <a:schemeClr val="bg1"/>
                </a:solidFill>
              </a:rPr>
              <a:t>Мои грехи..</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1143000"/>
          </a:xfrm>
        </p:spPr>
        <p:txBody>
          <a:bodyPr/>
          <a:lstStyle/>
          <a:p>
            <a:r>
              <a:rPr lang="ru-RU" sz="3600" dirty="0" smtClean="0">
                <a:solidFill>
                  <a:schemeClr val="tx2">
                    <a:lumMod val="75000"/>
                  </a:schemeClr>
                </a:solidFill>
              </a:rPr>
              <a:t>Завещание</a:t>
            </a:r>
            <a:r>
              <a:rPr lang="ru-RU" dirty="0" smtClean="0">
                <a:solidFill>
                  <a:schemeClr val="tx2">
                    <a:lumMod val="75000"/>
                  </a:schemeClr>
                </a:solidFill>
              </a:rPr>
              <a:t> Шекспира</a:t>
            </a:r>
            <a:endParaRPr lang="ru-RU" dirty="0">
              <a:solidFill>
                <a:schemeClr val="tx2">
                  <a:lumMod val="75000"/>
                </a:schemeClr>
              </a:solidFill>
            </a:endParaRPr>
          </a:p>
        </p:txBody>
      </p:sp>
      <p:pic>
        <p:nvPicPr>
          <p:cNvPr id="21506" name="Picture 2" descr="D:\Шекспир\Новая папка\test_1.jpg"/>
          <p:cNvPicPr>
            <a:picLocks noGrp="1" noChangeAspect="1" noChangeArrowheads="1"/>
          </p:cNvPicPr>
          <p:nvPr>
            <p:ph idx="1"/>
          </p:nvPr>
        </p:nvPicPr>
        <p:blipFill>
          <a:blip r:embed="rId2"/>
          <a:srcRect/>
          <a:stretch>
            <a:fillRect/>
          </a:stretch>
        </p:blipFill>
        <p:spPr bwMode="auto">
          <a:xfrm>
            <a:off x="0" y="1523999"/>
            <a:ext cx="3124200" cy="5029199"/>
          </a:xfrm>
          <a:prstGeom prst="rect">
            <a:avLst/>
          </a:prstGeom>
          <a:noFill/>
        </p:spPr>
      </p:pic>
      <p:pic>
        <p:nvPicPr>
          <p:cNvPr id="21507" name="Picture 3" descr="D:\Шекспир\Новая папка\test_2.jpg"/>
          <p:cNvPicPr>
            <a:picLocks noChangeAspect="1" noChangeArrowheads="1"/>
          </p:cNvPicPr>
          <p:nvPr/>
        </p:nvPicPr>
        <p:blipFill>
          <a:blip r:embed="rId3"/>
          <a:srcRect/>
          <a:stretch>
            <a:fillRect/>
          </a:stretch>
        </p:blipFill>
        <p:spPr bwMode="auto">
          <a:xfrm>
            <a:off x="3124201" y="1524000"/>
            <a:ext cx="3124200" cy="5029200"/>
          </a:xfrm>
          <a:prstGeom prst="rect">
            <a:avLst/>
          </a:prstGeom>
          <a:noFill/>
        </p:spPr>
      </p:pic>
      <p:pic>
        <p:nvPicPr>
          <p:cNvPr id="21508" name="Picture 4" descr="D:\Шекспир\Новая папка\test_3.jpg"/>
          <p:cNvPicPr>
            <a:picLocks noChangeAspect="1" noChangeArrowheads="1"/>
          </p:cNvPicPr>
          <p:nvPr/>
        </p:nvPicPr>
        <p:blipFill>
          <a:blip r:embed="rId4"/>
          <a:srcRect/>
          <a:stretch>
            <a:fillRect/>
          </a:stretch>
        </p:blipFill>
        <p:spPr bwMode="auto">
          <a:xfrm>
            <a:off x="6248400" y="1523999"/>
            <a:ext cx="2895600" cy="5029201"/>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09600"/>
            <a:ext cx="8229600" cy="4709160"/>
          </a:xfrm>
        </p:spPr>
        <p:txBody>
          <a:bodyPr/>
          <a:lstStyle/>
          <a:p>
            <a:pPr indent="411480" algn="ctr">
              <a:buNone/>
            </a:pPr>
            <a:r>
              <a:rPr lang="ru-RU" sz="2400" b="1" dirty="0" smtClean="0"/>
              <a:t>Гамлет — один из вечных образов мировой литературы. В этом произведении автору удалось коснуться самых сложных, болезненных тем, значимых для каждого человека.</a:t>
            </a:r>
          </a:p>
          <a:p>
            <a:pPr indent="411480" algn="ctr">
              <a:buNone/>
            </a:pPr>
            <a:endParaRPr lang="ru-RU" sz="2400" b="1" dirty="0" smtClean="0"/>
          </a:p>
          <a:p>
            <a:pPr indent="411480" algn="ctr">
              <a:buNone/>
            </a:pPr>
            <a:endParaRPr lang="ru-RU" sz="2400" b="1" dirty="0" smtClean="0"/>
          </a:p>
          <a:p>
            <a:pPr indent="411480" algn="ctr">
              <a:buNone/>
            </a:pPr>
            <a:r>
              <a:rPr lang="ru-RU" sz="2400" b="1" dirty="0" smtClean="0"/>
              <a:t>     Шекспир  был  величайшим </a:t>
            </a:r>
            <a:r>
              <a:rPr lang="ru-RU" sz="2400" b="1" dirty="0" smtClean="0"/>
              <a:t>писателем. </a:t>
            </a:r>
            <a:endParaRPr lang="ru-RU" sz="2400" b="1" dirty="0" smtClean="0"/>
          </a:p>
          <a:p>
            <a:pPr indent="411480" algn="ctr">
              <a:buNone/>
            </a:pPr>
            <a:r>
              <a:rPr lang="ru-RU" sz="2400" b="1" dirty="0" smtClean="0"/>
              <a:t>Его </a:t>
            </a:r>
            <a:r>
              <a:rPr lang="ru-RU" sz="2400" b="1" dirty="0" smtClean="0"/>
              <a:t>произведения всегда считались великими и неповторимыми</a:t>
            </a:r>
            <a:r>
              <a:rPr lang="ru-RU" b="1" dirty="0" smtClean="0"/>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5211762"/>
          </a:xfrm>
        </p:spPr>
        <p:txBody>
          <a:bodyPr>
            <a:normAutofit/>
          </a:bodyPr>
          <a:lstStyle/>
          <a:p>
            <a:r>
              <a:rPr lang="ru-RU" sz="6000" dirty="0" smtClean="0">
                <a:solidFill>
                  <a:schemeClr val="accent4">
                    <a:lumMod val="60000"/>
                    <a:lumOff val="40000"/>
                  </a:schemeClr>
                </a:solidFill>
                <a:latin typeface="Monotype Corsiva" pitchFamily="66" charset="0"/>
              </a:rPr>
              <a:t>СПАСИБО ЗА ВНИМАНИЕ!</a:t>
            </a:r>
            <a:endParaRPr lang="ru-RU" sz="6000" dirty="0">
              <a:solidFill>
                <a:schemeClr val="accent4">
                  <a:lumMod val="60000"/>
                  <a:lumOff val="40000"/>
                </a:schemeClr>
              </a:solidFill>
              <a:latin typeface="Monotype Corsiva"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534400" cy="1676400"/>
          </a:xfrm>
        </p:spPr>
        <p:txBody>
          <a:bodyPr>
            <a:normAutofit fontScale="90000"/>
          </a:bodyPr>
          <a:lstStyle/>
          <a:p>
            <a:r>
              <a:rPr lang="ru-RU" dirty="0" smtClean="0">
                <a:solidFill>
                  <a:schemeClr val="bg1"/>
                </a:solidFill>
              </a:rPr>
              <a:t>  Герб </a:t>
            </a:r>
            <a:r>
              <a:rPr lang="ru-RU" dirty="0" smtClean="0">
                <a:solidFill>
                  <a:schemeClr val="bg1"/>
                </a:solidFill>
              </a:rPr>
              <a:t>с девизом рода Шекспиров </a:t>
            </a:r>
            <a:r>
              <a:rPr lang="ru-RU" dirty="0" smtClean="0">
                <a:solidFill>
                  <a:schemeClr val="bg1"/>
                </a:solidFill>
              </a:rPr>
              <a:t/>
            </a:r>
            <a:br>
              <a:rPr lang="ru-RU" dirty="0" smtClean="0">
                <a:solidFill>
                  <a:schemeClr val="bg1"/>
                </a:solidFill>
              </a:rPr>
            </a:br>
            <a:r>
              <a:rPr lang="ru-RU" dirty="0" err="1" smtClean="0">
                <a:solidFill>
                  <a:schemeClr val="bg1"/>
                </a:solidFill>
              </a:rPr>
              <a:t>Non</a:t>
            </a:r>
            <a:r>
              <a:rPr lang="ru-RU" dirty="0" smtClean="0">
                <a:solidFill>
                  <a:schemeClr val="bg1"/>
                </a:solidFill>
              </a:rPr>
              <a:t> </a:t>
            </a:r>
            <a:r>
              <a:rPr lang="ru-RU" dirty="0" err="1" smtClean="0">
                <a:solidFill>
                  <a:schemeClr val="bg1"/>
                </a:solidFill>
              </a:rPr>
              <a:t>Sanz</a:t>
            </a:r>
            <a:r>
              <a:rPr lang="ru-RU" dirty="0" smtClean="0">
                <a:solidFill>
                  <a:schemeClr val="bg1"/>
                </a:solidFill>
              </a:rPr>
              <a:t> </a:t>
            </a:r>
            <a:r>
              <a:rPr lang="ru-RU" dirty="0" err="1" smtClean="0">
                <a:solidFill>
                  <a:schemeClr val="bg1"/>
                </a:solidFill>
              </a:rPr>
              <a:t>Droict</a:t>
            </a:r>
            <a:r>
              <a:rPr lang="ru-RU" dirty="0" smtClean="0">
                <a:solidFill>
                  <a:schemeClr val="bg1"/>
                </a:solidFill>
              </a:rPr>
              <a:t> — фр.  «Не без права»</a:t>
            </a:r>
            <a:endParaRPr lang="ru-RU" dirty="0">
              <a:solidFill>
                <a:schemeClr val="bg1"/>
              </a:solidFill>
            </a:endParaRPr>
          </a:p>
        </p:txBody>
      </p:sp>
      <p:sp>
        <p:nvSpPr>
          <p:cNvPr id="3" name="Содержимое 2"/>
          <p:cNvSpPr>
            <a:spLocks noGrp="1"/>
          </p:cNvSpPr>
          <p:nvPr>
            <p:ph idx="1"/>
          </p:nvPr>
        </p:nvSpPr>
        <p:spPr>
          <a:xfrm>
            <a:off x="4114800" y="1600200"/>
            <a:ext cx="5029200" cy="5257800"/>
          </a:xfrm>
        </p:spPr>
        <p:txBody>
          <a:bodyPr>
            <a:normAutofit/>
          </a:bodyPr>
          <a:lstStyle/>
          <a:p>
            <a:pPr indent="411480">
              <a:buNone/>
            </a:pPr>
            <a:r>
              <a:rPr lang="ru-RU" sz="2400" dirty="0" smtClean="0"/>
              <a:t>В 1582 году он женился на Анне </a:t>
            </a:r>
            <a:r>
              <a:rPr lang="ru-RU" sz="2400" dirty="0" err="1" smtClean="0"/>
              <a:t>Хатауэй</a:t>
            </a:r>
            <a:r>
              <a:rPr lang="ru-RU" sz="2400" dirty="0" smtClean="0"/>
              <a:t>, дочери местного помещика, бывшей на 8 лет его старше; в 1583 у них родилась дочь Сюзанна,   в 1585 — двойняшки:    сын </a:t>
            </a:r>
            <a:r>
              <a:rPr lang="ru-RU" sz="2400" dirty="0" err="1" smtClean="0"/>
              <a:t>Хемнет</a:t>
            </a:r>
            <a:r>
              <a:rPr lang="ru-RU" sz="2400" dirty="0" smtClean="0"/>
              <a:t>, умерший в детстве (1596), и дочь </a:t>
            </a:r>
            <a:r>
              <a:rPr lang="ru-RU" sz="2400" dirty="0" err="1" smtClean="0"/>
              <a:t>Джудит</a:t>
            </a:r>
            <a:r>
              <a:rPr lang="ru-RU" sz="2400" dirty="0" smtClean="0"/>
              <a:t>. </a:t>
            </a:r>
            <a:r>
              <a:rPr lang="ru-RU" sz="2400" dirty="0" smtClean="0"/>
              <a:t> Около </a:t>
            </a:r>
            <a:r>
              <a:rPr lang="ru-RU" sz="2400" dirty="0" smtClean="0"/>
              <a:t>1587 года Шекспир покинул </a:t>
            </a:r>
            <a:r>
              <a:rPr lang="ru-RU" sz="2400" dirty="0" err="1" smtClean="0"/>
              <a:t>Стратфорд</a:t>
            </a:r>
            <a:r>
              <a:rPr lang="ru-RU" sz="2400" dirty="0" smtClean="0"/>
              <a:t> и переехал в Лондон.</a:t>
            </a:r>
          </a:p>
        </p:txBody>
      </p:sp>
      <p:pic>
        <p:nvPicPr>
          <p:cNvPr id="1026" name="Picture 2" descr="D:\Шекспир\Герб с девизом рода Шекспиров Non Sanz Droict — фр.  «Не без права».png"/>
          <p:cNvPicPr>
            <a:picLocks noChangeAspect="1" noChangeArrowheads="1"/>
          </p:cNvPicPr>
          <p:nvPr/>
        </p:nvPicPr>
        <p:blipFill>
          <a:blip r:embed="rId2"/>
          <a:srcRect/>
          <a:stretch>
            <a:fillRect/>
          </a:stretch>
        </p:blipFill>
        <p:spPr bwMode="auto">
          <a:xfrm>
            <a:off x="0" y="1143000"/>
            <a:ext cx="4591050" cy="5715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Шекспир\Воссозданный театр «Глобус», в котором работала труппа Шекспира.jpg"/>
          <p:cNvPicPr>
            <a:picLocks noChangeAspect="1" noChangeArrowheads="1"/>
          </p:cNvPicPr>
          <p:nvPr/>
        </p:nvPicPr>
        <p:blipFill>
          <a:blip r:embed="rId2"/>
          <a:srcRect/>
          <a:stretch>
            <a:fillRect/>
          </a:stretch>
        </p:blipFill>
        <p:spPr bwMode="auto">
          <a:xfrm>
            <a:off x="4876800" y="0"/>
            <a:ext cx="4267200" cy="6217920"/>
          </a:xfrm>
          <a:prstGeom prst="rect">
            <a:avLst/>
          </a:prstGeom>
          <a:noFill/>
        </p:spPr>
      </p:pic>
      <p:sp>
        <p:nvSpPr>
          <p:cNvPr id="2" name="Заголовок 1"/>
          <p:cNvSpPr>
            <a:spLocks noGrp="1"/>
          </p:cNvSpPr>
          <p:nvPr>
            <p:ph type="title"/>
          </p:nvPr>
        </p:nvSpPr>
        <p:spPr>
          <a:xfrm>
            <a:off x="0" y="6096000"/>
            <a:ext cx="9296400" cy="762000"/>
          </a:xfrm>
        </p:spPr>
        <p:txBody>
          <a:bodyPr>
            <a:noAutofit/>
          </a:bodyPr>
          <a:lstStyle/>
          <a:p>
            <a:r>
              <a:rPr lang="ru-RU" sz="2400" dirty="0" smtClean="0">
                <a:solidFill>
                  <a:schemeClr val="bg1"/>
                </a:solidFill>
              </a:rPr>
              <a:t>Воссозданный театр «Глобус», в котором работала труппа Шекспира</a:t>
            </a:r>
            <a:endParaRPr lang="ru-RU" sz="2400" dirty="0">
              <a:solidFill>
                <a:schemeClr val="bg1"/>
              </a:solidFill>
            </a:endParaRPr>
          </a:p>
        </p:txBody>
      </p:sp>
      <p:sp>
        <p:nvSpPr>
          <p:cNvPr id="3" name="Содержимое 2"/>
          <p:cNvSpPr>
            <a:spLocks noGrp="1"/>
          </p:cNvSpPr>
          <p:nvPr>
            <p:ph idx="1"/>
          </p:nvPr>
        </p:nvSpPr>
        <p:spPr>
          <a:xfrm>
            <a:off x="-304800" y="304800"/>
            <a:ext cx="5105400" cy="6172200"/>
          </a:xfrm>
        </p:spPr>
        <p:txBody>
          <a:bodyPr>
            <a:normAutofit/>
          </a:bodyPr>
          <a:lstStyle/>
          <a:p>
            <a:pPr indent="411480">
              <a:buNone/>
            </a:pPr>
            <a:r>
              <a:rPr lang="ru-RU" sz="2400" dirty="0" smtClean="0"/>
              <a:t>В 1592 году Шекспир становится членом лондонской актёрской труппы </a:t>
            </a:r>
            <a:r>
              <a:rPr lang="ru-RU" sz="2400" dirty="0" err="1" smtClean="0"/>
              <a:t>Бёрбеджа</a:t>
            </a:r>
            <a:r>
              <a:rPr lang="ru-RU" sz="2400" dirty="0" smtClean="0"/>
              <a:t>, </a:t>
            </a:r>
            <a:r>
              <a:rPr lang="ru-RU" sz="2400" dirty="0" smtClean="0"/>
              <a:t>  а </a:t>
            </a:r>
            <a:r>
              <a:rPr lang="ru-RU" sz="2400" dirty="0" smtClean="0"/>
              <a:t>с 1599 года — также </a:t>
            </a:r>
            <a:r>
              <a:rPr lang="ru-RU" sz="2400" dirty="0" smtClean="0"/>
              <a:t> одним </a:t>
            </a:r>
            <a:r>
              <a:rPr lang="ru-RU" sz="2400" dirty="0" smtClean="0"/>
              <a:t>из пайщиков предприятия. При Якове I труппа Шекспира получила статус королевской (1603), а сам Шекспир вместе с другими старыми членами труппы — звание камердинера.            </a:t>
            </a:r>
            <a:r>
              <a:rPr lang="ru-RU" sz="2400" dirty="0" smtClean="0"/>
              <a:t> </a:t>
            </a:r>
          </a:p>
          <a:p>
            <a:pPr indent="411480">
              <a:buNone/>
            </a:pPr>
            <a:r>
              <a:rPr lang="ru-RU" sz="2400" dirty="0" smtClean="0"/>
              <a:t>В </a:t>
            </a:r>
            <a:r>
              <a:rPr lang="ru-RU" sz="2400" dirty="0" smtClean="0"/>
              <a:t>течение многих лет Шекспир занимался ростовщичеством.</a:t>
            </a:r>
            <a:endParaRPr lang="ru-RU"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609600"/>
            <a:ext cx="8839200" cy="4404360"/>
          </a:xfrm>
        </p:spPr>
        <p:txBody>
          <a:bodyPr>
            <a:normAutofit/>
          </a:bodyPr>
          <a:lstStyle/>
          <a:p>
            <a:pPr indent="411480">
              <a:buNone/>
            </a:pPr>
            <a:r>
              <a:rPr lang="ru-RU" sz="2400" dirty="0" smtClean="0"/>
              <a:t>В 1612 году Шекспир вышел по неизвестным причинам в  отставку и вернулся в родной </a:t>
            </a:r>
            <a:r>
              <a:rPr lang="ru-RU" sz="2400" dirty="0" err="1" smtClean="0"/>
              <a:t>Стратфорд</a:t>
            </a:r>
            <a:r>
              <a:rPr lang="ru-RU" sz="2400" dirty="0" smtClean="0"/>
              <a:t>, </a:t>
            </a:r>
            <a:r>
              <a:rPr lang="ru-RU" sz="2400" dirty="0" smtClean="0"/>
              <a:t> где </a:t>
            </a:r>
            <a:r>
              <a:rPr lang="ru-RU" sz="2400" dirty="0" smtClean="0"/>
              <a:t>жили его жена и дочери. Завещание Шекспира от 15 марта 1616-го года было подписано неразборчивым почерком, на основании чего некоторые исследователи полагают, что он был в то время серьёзно болен. 23 апреля 1616 года Шекспир скончался.</a:t>
            </a:r>
          </a:p>
        </p:txBody>
      </p:sp>
      <p:sp>
        <p:nvSpPr>
          <p:cNvPr id="4" name="Заголовок 1"/>
          <p:cNvSpPr>
            <a:spLocks noGrp="1"/>
          </p:cNvSpPr>
          <p:nvPr>
            <p:ph type="title"/>
          </p:nvPr>
        </p:nvSpPr>
        <p:spPr>
          <a:xfrm>
            <a:off x="0" y="5715000"/>
            <a:ext cx="9144000" cy="1143000"/>
          </a:xfrm>
        </p:spPr>
        <p:txBody>
          <a:bodyPr>
            <a:normAutofit/>
          </a:bodyPr>
          <a:lstStyle/>
          <a:p>
            <a:r>
              <a:rPr lang="ru-RU" sz="3200" dirty="0" smtClean="0">
                <a:solidFill>
                  <a:schemeClr val="bg1"/>
                </a:solidFill>
              </a:rPr>
              <a:t>Автограф Шекспира на его завещании</a:t>
            </a:r>
            <a:endParaRPr lang="ru-RU" sz="3200" dirty="0">
              <a:solidFill>
                <a:schemeClr val="bg1"/>
              </a:solidFill>
            </a:endParaRPr>
          </a:p>
        </p:txBody>
      </p:sp>
      <p:pic>
        <p:nvPicPr>
          <p:cNvPr id="5" name="Picture 2" descr="D:\Шекспир\Автограф Шекспира на его завещании.png"/>
          <p:cNvPicPr>
            <a:picLocks noChangeAspect="1" noChangeArrowheads="1"/>
          </p:cNvPicPr>
          <p:nvPr/>
        </p:nvPicPr>
        <p:blipFill>
          <a:blip r:embed="rId2"/>
          <a:srcRect/>
          <a:stretch>
            <a:fillRect/>
          </a:stretch>
        </p:blipFill>
        <p:spPr bwMode="auto">
          <a:xfrm>
            <a:off x="0" y="4267200"/>
            <a:ext cx="9144000" cy="165328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52400"/>
            <a:ext cx="9144000" cy="6858000"/>
          </a:xfrm>
        </p:spPr>
        <p:txBody>
          <a:bodyPr>
            <a:normAutofit/>
          </a:bodyPr>
          <a:lstStyle/>
          <a:p>
            <a:pPr algn="ctr">
              <a:buNone/>
            </a:pPr>
            <a:r>
              <a:rPr lang="ru-RU" sz="2400" dirty="0" smtClean="0"/>
              <a:t>     </a:t>
            </a:r>
            <a:r>
              <a:rPr lang="ru-RU" sz="2400" b="1" dirty="0" smtClean="0"/>
              <a:t>Спустя три дня тело Шекспира было захоронено </a:t>
            </a:r>
            <a:endParaRPr lang="ru-RU" sz="2400" b="1" dirty="0" smtClean="0"/>
          </a:p>
          <a:p>
            <a:pPr algn="ctr">
              <a:buNone/>
            </a:pPr>
            <a:r>
              <a:rPr lang="ru-RU" sz="2400" b="1" dirty="0" smtClean="0"/>
              <a:t>под </a:t>
            </a:r>
            <a:r>
              <a:rPr lang="ru-RU" sz="2400" b="1" dirty="0" smtClean="0"/>
              <a:t>алтарём </a:t>
            </a:r>
            <a:r>
              <a:rPr lang="ru-RU" sz="2400" b="1" dirty="0" err="1" smtClean="0"/>
              <a:t>стратфордской</a:t>
            </a:r>
            <a:r>
              <a:rPr lang="ru-RU" sz="2400" b="1" dirty="0" smtClean="0"/>
              <a:t> церкви. На его надгробии написана эпитафия:</a:t>
            </a:r>
          </a:p>
          <a:p>
            <a:endParaRPr lang="ru-RU" sz="2400" i="1" dirty="0" smtClean="0"/>
          </a:p>
          <a:p>
            <a:pPr>
              <a:buNone/>
            </a:pPr>
            <a:r>
              <a:rPr lang="ru-RU" sz="2400" i="1" dirty="0" smtClean="0"/>
              <a:t>     </a:t>
            </a:r>
            <a:r>
              <a:rPr lang="en-US" sz="2400" b="1" i="1" dirty="0" smtClean="0">
                <a:solidFill>
                  <a:srgbClr val="CC0066"/>
                </a:solidFill>
              </a:rPr>
              <a:t>Good </a:t>
            </a:r>
            <a:r>
              <a:rPr lang="en-US" sz="2400" b="1" i="1" dirty="0" err="1" smtClean="0">
                <a:solidFill>
                  <a:srgbClr val="CC0066"/>
                </a:solidFill>
              </a:rPr>
              <a:t>frend</a:t>
            </a:r>
            <a:r>
              <a:rPr lang="en-US" sz="2400" b="1" i="1" dirty="0" smtClean="0">
                <a:solidFill>
                  <a:srgbClr val="CC0066"/>
                </a:solidFill>
              </a:rPr>
              <a:t> for </a:t>
            </a:r>
            <a:r>
              <a:rPr lang="en-US" sz="2400" b="1" i="1" dirty="0" err="1" smtClean="0">
                <a:solidFill>
                  <a:srgbClr val="CC0066"/>
                </a:solidFill>
              </a:rPr>
              <a:t>Iesvs</a:t>
            </a:r>
            <a:r>
              <a:rPr lang="en-US" sz="2400" b="1" i="1" dirty="0" smtClean="0">
                <a:solidFill>
                  <a:srgbClr val="CC0066"/>
                </a:solidFill>
              </a:rPr>
              <a:t> sake </a:t>
            </a:r>
            <a:r>
              <a:rPr lang="en-US" sz="2400" b="1" i="1" dirty="0" err="1" smtClean="0">
                <a:solidFill>
                  <a:srgbClr val="CC0066"/>
                </a:solidFill>
              </a:rPr>
              <a:t>forbeare</a:t>
            </a:r>
            <a:r>
              <a:rPr lang="en-US" sz="2400" b="1" i="1" dirty="0" smtClean="0">
                <a:solidFill>
                  <a:srgbClr val="CC0066"/>
                </a:solidFill>
              </a:rPr>
              <a:t>,</a:t>
            </a:r>
            <a:br>
              <a:rPr lang="en-US" sz="2400" b="1" i="1" dirty="0" smtClean="0">
                <a:solidFill>
                  <a:srgbClr val="CC0066"/>
                </a:solidFill>
              </a:rPr>
            </a:br>
            <a:r>
              <a:rPr lang="en-US" sz="2400" b="1" i="1" dirty="0" smtClean="0">
                <a:solidFill>
                  <a:srgbClr val="CC0066"/>
                </a:solidFill>
              </a:rPr>
              <a:t>To </a:t>
            </a:r>
            <a:r>
              <a:rPr lang="en-US" sz="2400" b="1" i="1" dirty="0" err="1" smtClean="0">
                <a:solidFill>
                  <a:srgbClr val="CC0066"/>
                </a:solidFill>
              </a:rPr>
              <a:t>digg</a:t>
            </a:r>
            <a:r>
              <a:rPr lang="en-US" sz="2400" b="1" i="1" dirty="0" smtClean="0">
                <a:solidFill>
                  <a:srgbClr val="CC0066"/>
                </a:solidFill>
              </a:rPr>
              <a:t> the </a:t>
            </a:r>
            <a:r>
              <a:rPr lang="en-US" sz="2400" b="1" i="1" dirty="0" err="1" smtClean="0">
                <a:solidFill>
                  <a:srgbClr val="CC0066"/>
                </a:solidFill>
              </a:rPr>
              <a:t>dvst</a:t>
            </a:r>
            <a:r>
              <a:rPr lang="en-US" sz="2400" b="1" i="1" dirty="0" smtClean="0">
                <a:solidFill>
                  <a:srgbClr val="CC0066"/>
                </a:solidFill>
              </a:rPr>
              <a:t> </a:t>
            </a:r>
            <a:r>
              <a:rPr lang="en-US" sz="2400" b="1" i="1" dirty="0" err="1" smtClean="0">
                <a:solidFill>
                  <a:srgbClr val="CC0066"/>
                </a:solidFill>
              </a:rPr>
              <a:t>encloased</a:t>
            </a:r>
            <a:r>
              <a:rPr lang="en-US" sz="2400" b="1" i="1" dirty="0" smtClean="0">
                <a:solidFill>
                  <a:srgbClr val="CC0066"/>
                </a:solidFill>
              </a:rPr>
              <a:t> </a:t>
            </a:r>
            <a:r>
              <a:rPr lang="en-US" sz="2400" b="1" i="1" dirty="0" err="1" smtClean="0">
                <a:solidFill>
                  <a:srgbClr val="CC0066"/>
                </a:solidFill>
              </a:rPr>
              <a:t>heare</a:t>
            </a:r>
            <a:r>
              <a:rPr lang="en-US" sz="2400" b="1" i="1" dirty="0" smtClean="0">
                <a:solidFill>
                  <a:srgbClr val="CC0066"/>
                </a:solidFill>
              </a:rPr>
              <a:t>.</a:t>
            </a:r>
            <a:br>
              <a:rPr lang="en-US" sz="2400" b="1" i="1" dirty="0" smtClean="0">
                <a:solidFill>
                  <a:srgbClr val="CC0066"/>
                </a:solidFill>
              </a:rPr>
            </a:br>
            <a:r>
              <a:rPr lang="en-US" sz="2400" b="1" i="1" dirty="0" smtClean="0">
                <a:solidFill>
                  <a:srgbClr val="CC0066"/>
                </a:solidFill>
              </a:rPr>
              <a:t>Blest be ye man </a:t>
            </a:r>
            <a:r>
              <a:rPr lang="en-US" sz="2400" b="1" i="1" dirty="0" err="1" smtClean="0">
                <a:solidFill>
                  <a:srgbClr val="CC0066"/>
                </a:solidFill>
              </a:rPr>
              <a:t>yt</a:t>
            </a:r>
            <a:r>
              <a:rPr lang="en-US" sz="2400" b="1" i="1" dirty="0" smtClean="0">
                <a:solidFill>
                  <a:srgbClr val="CC0066"/>
                </a:solidFill>
              </a:rPr>
              <a:t> spares </a:t>
            </a:r>
            <a:r>
              <a:rPr lang="en-US" sz="2400" b="1" i="1" dirty="0" err="1" smtClean="0">
                <a:solidFill>
                  <a:srgbClr val="CC0066"/>
                </a:solidFill>
              </a:rPr>
              <a:t>thes</a:t>
            </a:r>
            <a:r>
              <a:rPr lang="en-US" sz="2400" b="1" i="1" dirty="0" smtClean="0">
                <a:solidFill>
                  <a:srgbClr val="CC0066"/>
                </a:solidFill>
              </a:rPr>
              <a:t> stones,</a:t>
            </a:r>
            <a:br>
              <a:rPr lang="en-US" sz="2400" b="1" i="1" dirty="0" smtClean="0">
                <a:solidFill>
                  <a:srgbClr val="CC0066"/>
                </a:solidFill>
              </a:rPr>
            </a:br>
            <a:r>
              <a:rPr lang="en-US" sz="2400" b="1" i="1" dirty="0" smtClean="0">
                <a:solidFill>
                  <a:srgbClr val="CC0066"/>
                </a:solidFill>
              </a:rPr>
              <a:t>And </a:t>
            </a:r>
            <a:r>
              <a:rPr lang="en-US" sz="2400" b="1" i="1" dirty="0" err="1" smtClean="0">
                <a:solidFill>
                  <a:srgbClr val="CC0066"/>
                </a:solidFill>
              </a:rPr>
              <a:t>cvrst</a:t>
            </a:r>
            <a:r>
              <a:rPr lang="en-US" sz="2400" b="1" i="1" dirty="0" smtClean="0">
                <a:solidFill>
                  <a:srgbClr val="CC0066"/>
                </a:solidFill>
              </a:rPr>
              <a:t> be he </a:t>
            </a:r>
            <a:r>
              <a:rPr lang="en-US" sz="2400" b="1" i="1" dirty="0" err="1" smtClean="0">
                <a:solidFill>
                  <a:srgbClr val="CC0066"/>
                </a:solidFill>
              </a:rPr>
              <a:t>yt</a:t>
            </a:r>
            <a:r>
              <a:rPr lang="en-US" sz="2400" b="1" i="1" dirty="0" smtClean="0">
                <a:solidFill>
                  <a:srgbClr val="CC0066"/>
                </a:solidFill>
              </a:rPr>
              <a:t> moves my bones.</a:t>
            </a:r>
            <a:endParaRPr lang="ru-RU" sz="2400" b="1" dirty="0" smtClean="0">
              <a:solidFill>
                <a:srgbClr val="CC0066"/>
              </a:solidFill>
            </a:endParaRPr>
          </a:p>
          <a:p>
            <a:pPr>
              <a:buNone/>
            </a:pPr>
            <a:r>
              <a:rPr lang="ru-RU" sz="2400" b="1" dirty="0" smtClean="0">
                <a:solidFill>
                  <a:srgbClr val="CC0066"/>
                </a:solidFill>
              </a:rPr>
              <a:t> </a:t>
            </a:r>
          </a:p>
          <a:p>
            <a:pPr>
              <a:buNone/>
            </a:pPr>
            <a:r>
              <a:rPr lang="ru-RU" sz="2400" b="1" i="1" dirty="0" smtClean="0">
                <a:solidFill>
                  <a:srgbClr val="CC0066"/>
                </a:solidFill>
              </a:rPr>
              <a:t>      Друг, ради Господа, не рой</a:t>
            </a:r>
            <a:br>
              <a:rPr lang="ru-RU" sz="2400" b="1" i="1" dirty="0" smtClean="0">
                <a:solidFill>
                  <a:srgbClr val="CC0066"/>
                </a:solidFill>
              </a:rPr>
            </a:br>
            <a:r>
              <a:rPr lang="ru-RU" sz="2400" b="1" i="1" dirty="0" smtClean="0">
                <a:solidFill>
                  <a:srgbClr val="CC0066"/>
                </a:solidFill>
              </a:rPr>
              <a:t>Останков, взятых сей землёй;</a:t>
            </a:r>
            <a:br>
              <a:rPr lang="ru-RU" sz="2400" b="1" i="1" dirty="0" smtClean="0">
                <a:solidFill>
                  <a:srgbClr val="CC0066"/>
                </a:solidFill>
              </a:rPr>
            </a:br>
            <a:r>
              <a:rPr lang="ru-RU" sz="2400" b="1" i="1" dirty="0" err="1" smtClean="0">
                <a:solidFill>
                  <a:srgbClr val="CC0066"/>
                </a:solidFill>
              </a:rPr>
              <a:t>Нетронувший</a:t>
            </a:r>
            <a:r>
              <a:rPr lang="ru-RU" sz="2400" b="1" i="1" dirty="0" smtClean="0">
                <a:solidFill>
                  <a:srgbClr val="CC0066"/>
                </a:solidFill>
              </a:rPr>
              <a:t> блажен в веках,</a:t>
            </a:r>
            <a:br>
              <a:rPr lang="ru-RU" sz="2400" b="1" i="1" dirty="0" smtClean="0">
                <a:solidFill>
                  <a:srgbClr val="CC0066"/>
                </a:solidFill>
              </a:rPr>
            </a:br>
            <a:r>
              <a:rPr lang="ru-RU" sz="2400" b="1" i="1" dirty="0" smtClean="0">
                <a:solidFill>
                  <a:srgbClr val="CC0066"/>
                </a:solidFill>
              </a:rPr>
              <a:t>И проклят — тронувший мой прах.</a:t>
            </a:r>
            <a:br>
              <a:rPr lang="ru-RU" sz="2400" b="1" i="1" dirty="0" smtClean="0">
                <a:solidFill>
                  <a:srgbClr val="CC0066"/>
                </a:solidFill>
              </a:rPr>
            </a:br>
            <a:r>
              <a:rPr lang="ru-RU" sz="2400" b="1" i="1" dirty="0" smtClean="0">
                <a:solidFill>
                  <a:srgbClr val="CC0066"/>
                </a:solidFill>
              </a:rPr>
              <a:t>(Перевод А. </a:t>
            </a:r>
            <a:r>
              <a:rPr lang="ru-RU" sz="2400" b="1" i="1" dirty="0" err="1" smtClean="0">
                <a:solidFill>
                  <a:srgbClr val="CC0066"/>
                </a:solidFill>
              </a:rPr>
              <a:t>Величанского</a:t>
            </a:r>
            <a:r>
              <a:rPr lang="ru-RU" sz="2400" b="1" i="1" dirty="0" smtClean="0">
                <a:solidFill>
                  <a:srgbClr val="CC0066"/>
                </a:solidFill>
              </a:rPr>
              <a:t>)</a:t>
            </a:r>
            <a:endParaRPr lang="ru-RU" sz="2400" b="1" dirty="0" smtClean="0">
              <a:solidFill>
                <a:srgbClr val="CC0066"/>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219200"/>
          </a:xfrm>
        </p:spPr>
        <p:txBody>
          <a:bodyPr>
            <a:normAutofit fontScale="90000"/>
          </a:bodyPr>
          <a:lstStyle/>
          <a:p>
            <a:r>
              <a:rPr lang="ru-RU" b="0" dirty="0" smtClean="0">
                <a:solidFill>
                  <a:schemeClr val="bg1"/>
                </a:solidFill>
              </a:rPr>
              <a:t>Церковь, где был захоронен </a:t>
            </a:r>
            <a:r>
              <a:rPr lang="ru-RU" b="0" dirty="0" smtClean="0">
                <a:solidFill>
                  <a:schemeClr val="bg1"/>
                </a:solidFill>
              </a:rPr>
              <a:t>Шекспир, </a:t>
            </a:r>
            <a:br>
              <a:rPr lang="ru-RU" b="0" dirty="0" smtClean="0">
                <a:solidFill>
                  <a:schemeClr val="bg1"/>
                </a:solidFill>
              </a:rPr>
            </a:br>
            <a:r>
              <a:rPr lang="ru-RU" b="0" dirty="0" smtClean="0">
                <a:solidFill>
                  <a:schemeClr val="bg1"/>
                </a:solidFill>
              </a:rPr>
              <a:t> </a:t>
            </a:r>
            <a:r>
              <a:rPr lang="ru-RU" b="0" dirty="0" smtClean="0">
                <a:solidFill>
                  <a:schemeClr val="bg1"/>
                </a:solidFill>
              </a:rPr>
              <a:t>и его могила</a:t>
            </a:r>
            <a:endParaRPr lang="ru-RU" b="0" dirty="0">
              <a:solidFill>
                <a:schemeClr val="bg1"/>
              </a:solidFill>
            </a:endParaRPr>
          </a:p>
        </p:txBody>
      </p:sp>
      <p:pic>
        <p:nvPicPr>
          <p:cNvPr id="8194" name="Picture 2" descr="D:\Шекспир\Новая папка\0a12e9aee9ee552025082b7a256a2c7c.jpg"/>
          <p:cNvPicPr>
            <a:picLocks noGrp="1" noChangeAspect="1" noChangeArrowheads="1"/>
          </p:cNvPicPr>
          <p:nvPr>
            <p:ph sz="half" idx="1"/>
          </p:nvPr>
        </p:nvPicPr>
        <p:blipFill>
          <a:blip r:embed="rId2"/>
          <a:stretch>
            <a:fillRect/>
          </a:stretch>
        </p:blipFill>
        <p:spPr bwMode="auto">
          <a:xfrm>
            <a:off x="0" y="1371601"/>
            <a:ext cx="4343400" cy="5486400"/>
          </a:xfrm>
          <a:prstGeom prst="rect">
            <a:avLst/>
          </a:prstGeom>
          <a:noFill/>
        </p:spPr>
      </p:pic>
      <p:pic>
        <p:nvPicPr>
          <p:cNvPr id="8195" name="Picture 3" descr="D:\Шекспир\Новая папка\Shakespeare_grave_-Stratford-upon-Avon_-3June20071-600x450.jpg"/>
          <p:cNvPicPr>
            <a:picLocks noGrp="1" noChangeAspect="1" noChangeArrowheads="1"/>
          </p:cNvPicPr>
          <p:nvPr>
            <p:ph sz="half" idx="2"/>
          </p:nvPr>
        </p:nvPicPr>
        <p:blipFill>
          <a:blip r:embed="rId3"/>
          <a:srcRect/>
          <a:stretch>
            <a:fillRect/>
          </a:stretch>
        </p:blipFill>
        <p:spPr bwMode="auto">
          <a:xfrm>
            <a:off x="4267200" y="1371600"/>
            <a:ext cx="4876800" cy="54864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742</TotalTime>
  <Words>3121</Words>
  <Application>Microsoft Office PowerPoint</Application>
  <PresentationFormat>Экран (4:3)</PresentationFormat>
  <Paragraphs>163</Paragraphs>
  <Slides>45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Апекс</vt:lpstr>
      <vt:lpstr>Уильям Шекспир 23 аПРЕЛЯ 1564   -   23 аПРЕЛЯ 1616         «царь драматических поэтов, увенчанный целым человечеством»                                В. Г. Белинский</vt:lpstr>
      <vt:lpstr>Презентация PowerPoint</vt:lpstr>
      <vt:lpstr>Отец Шекспира</vt:lpstr>
      <vt:lpstr>Презентация PowerPoint</vt:lpstr>
      <vt:lpstr>  Герб с девизом рода Шекспиров  Non Sanz Droict — фр.  «Не без права»</vt:lpstr>
      <vt:lpstr>Воссозданный театр «Глобус», в котором работала труппа Шекспира</vt:lpstr>
      <vt:lpstr>Автограф Шекспира на его завещании</vt:lpstr>
      <vt:lpstr>Презентация PowerPoint</vt:lpstr>
      <vt:lpstr>Церковь, где был захоронен Шекспир,   и его могила</vt:lpstr>
      <vt:lpstr>Творчество </vt:lpstr>
      <vt:lpstr>Презентация PowerPoint</vt:lpstr>
      <vt:lpstr>Недавно обнаруженный в семейной коллекции портрет (1610). Некоторые искусствоведы утверждают, что это единственный прижизненный портрет Уильяма Шекспира</vt:lpstr>
      <vt:lpstr>Презентация PowerPoint</vt:lpstr>
      <vt:lpstr>Сонеты</vt:lpstr>
      <vt:lpstr>Первое издание «Сонетов» (1609)</vt:lpstr>
      <vt:lpstr>Первые публикации</vt:lpstr>
      <vt:lpstr>«Шекспировский вопрос»</vt:lpstr>
      <vt:lpstr>Презентация PowerPoint</vt:lpstr>
      <vt:lpstr>Шекспир и эпоха «Возрождения»</vt:lpstr>
      <vt:lpstr>Презентация PowerPoint</vt:lpstr>
      <vt:lpstr>Великая трагедия «Гамлет»</vt:lpstr>
      <vt:lpstr>Презентация PowerPoint</vt:lpstr>
      <vt:lpstr>Презентация PowerPoint</vt:lpstr>
      <vt:lpstr>Презентация PowerPoint</vt:lpstr>
      <vt:lpstr>Презентация PowerPoint</vt:lpstr>
      <vt:lpstr>Гамлет и Призрак отца</vt:lpstr>
      <vt:lpstr>Презентация PowerPoint</vt:lpstr>
      <vt:lpstr>1796. Гамлет, Горацио, Марцелл и Призрак</vt:lpstr>
      <vt:lpstr>Презентация PowerPoint</vt:lpstr>
      <vt:lpstr>Презентация PowerPoint</vt:lpstr>
      <vt:lpstr>Трагизм любви Гамлета и Офелии</vt:lpstr>
      <vt:lpstr>Презентация PowerPoint</vt:lpstr>
      <vt:lpstr>Презентация PowerPoint</vt:lpstr>
      <vt:lpstr>Презентация PowerPoint</vt:lpstr>
      <vt:lpstr>Презентация PowerPoint</vt:lpstr>
      <vt:lpstr>Гамлет и Горацио на кладбище.  Картина  Э. Делакруа (1839)</vt:lpstr>
      <vt:lpstr>Презентация PowerPoint</vt:lpstr>
      <vt:lpstr>Офелия с письмом Гамлета в руках</vt:lpstr>
      <vt:lpstr>Презентация PowerPoint</vt:lpstr>
      <vt:lpstr>Презентация PowerPoint</vt:lpstr>
      <vt:lpstr>Презентация PowerPoint</vt:lpstr>
      <vt:lpstr>Презентация PowerPoint</vt:lpstr>
      <vt:lpstr>Завещание Шекспира</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Уильям Шекспир</dc:title>
  <cp:lastModifiedBy>исказиева</cp:lastModifiedBy>
  <cp:revision>96</cp:revision>
  <dcterms:modified xsi:type="dcterms:W3CDTF">2011-03-14T14:11:45Z</dcterms:modified>
</cp:coreProperties>
</file>