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73" r:id="rId16"/>
    <p:sldId id="272" r:id="rId17"/>
    <p:sldId id="279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3105"/>
    <a:srgbClr val="542804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Олифирова Т.И.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D8C198"/>
              </a:clrFrom>
              <a:clrTo>
                <a:srgbClr val="D8C1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223"/>
          <a:stretch>
            <a:fillRect/>
          </a:stretch>
        </p:blipFill>
        <p:spPr bwMode="auto">
          <a:xfrm rot="20935439">
            <a:off x="3814348" y="32097"/>
            <a:ext cx="2185005" cy="258201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7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8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0" y="97101"/>
            <a:ext cx="2521622" cy="1696592"/>
            <a:chOff x="0" y="97101"/>
            <a:chExt cx="2521622" cy="1696592"/>
          </a:xfrm>
        </p:grpSpPr>
        <p:pic>
          <p:nvPicPr>
            <p:cNvPr id="8" name="Picture 8" descr="http://www.ktgs.ru/upload/medialibrary/a92/uumdnnyeve%20bo%20pnhksuiiqhaevz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97101"/>
              <a:ext cx="2521622" cy="1428580"/>
            </a:xfrm>
            <a:prstGeom prst="rect">
              <a:avLst/>
            </a:prstGeom>
            <a:noFill/>
          </p:spPr>
        </p:pic>
        <p:pic>
          <p:nvPicPr>
            <p:cNvPr id="9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32656"/>
              <a:ext cx="2267743" cy="1461037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5085184"/>
            <a:ext cx="2946690" cy="1772816"/>
            <a:chOff x="-107504" y="5085184"/>
            <a:chExt cx="2946690" cy="1772816"/>
          </a:xfrm>
        </p:grpSpPr>
        <p:pic>
          <p:nvPicPr>
            <p:cNvPr id="11" name="Picture 8" descr="http://ru2.anyfad.com/items/t1@c28eb76f-5ba3-4995-9d1e-743d31e88836/Drevnyaya-kniga-soderzhashhaya-svod-magicheskih-zakonov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520" y="5129808"/>
              <a:ext cx="2587666" cy="1728192"/>
            </a:xfrm>
            <a:prstGeom prst="rect">
              <a:avLst/>
            </a:prstGeom>
            <a:noFill/>
          </p:spPr>
        </p:pic>
        <p:pic>
          <p:nvPicPr>
            <p:cNvPr id="12" name="Picture 6" descr="http://xn--24-6kc6aoaofcg6p.xn--p1ai/images/css/svech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07504" y="5085184"/>
              <a:ext cx="2373549" cy="161537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14908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14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15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21108-13E1-4354-A8C9-72D09190F013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4917"/>
            <a:ext cx="8229600" cy="1143000"/>
          </a:xfrm>
        </p:spPr>
        <p:txBody>
          <a:bodyPr/>
          <a:lstStyle/>
          <a:p>
            <a:r>
              <a:rPr lang="ru-RU" sz="2800" dirty="0">
                <a:ln/>
                <a:latin typeface="Georgia" panose="02040502050405020303" pitchFamily="18" charset="0"/>
              </a:rPr>
              <a:t>Муниципальный конкурс музеев образовательных учреждений </a:t>
            </a:r>
            <a:br>
              <a:rPr lang="ru-RU" b="1" dirty="0">
                <a:ln/>
                <a:solidFill>
                  <a:schemeClr val="accent3"/>
                </a:solidFill>
                <a:latin typeface="Georgia" panose="02040502050405020303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88840"/>
            <a:ext cx="81472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Номинация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«Человек-легенда»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3651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Выполнила: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Ученица 9 класса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МОУ Владимирская СШ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Киселёва Эльвира, 14 лет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Руководитель: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Лобова Альбина Александровна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dirty="0">
                <a:latin typeface="Georgia" panose="02040502050405020303" pitchFamily="18" charset="0"/>
              </a:rPr>
              <a:t>учитель истории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2574" y="6488668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2018 год</a:t>
            </a:r>
          </a:p>
        </p:txBody>
      </p:sp>
    </p:spTree>
    <p:extLst>
      <p:ext uri="{BB962C8B-B14F-4D97-AF65-F5344CB8AC3E}">
        <p14:creationId xmlns:p14="http://schemas.microsoft.com/office/powerpoint/2010/main" val="56289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404664"/>
            <a:ext cx="8280920" cy="5832648"/>
          </a:xfrm>
        </p:spPr>
        <p:txBody>
          <a:bodyPr/>
          <a:lstStyle/>
          <a:p>
            <a:pPr marL="0" indent="0">
              <a:buNone/>
            </a:pPr>
            <a:r>
              <a:rPr lang="ru-RU" sz="1700" i="1" dirty="0"/>
              <a:t>Приехав домой,- пишет Александр Васильевич, -  увидел наше красивое село в запустении, родителей старенькими, сгорбленными. Хотелось, как-то улучшить их жизнь, но пришла пора отправляться к месту службы. После мне было столько предложений как, например, пойти учиться в офицерское училище, остаться на сверхсрочную службу, но у меня было единственное желание – вернуться домой.</a:t>
            </a:r>
            <a:endParaRPr lang="ru-RU" sz="1700" dirty="0"/>
          </a:p>
          <a:p>
            <a:pPr marL="0" indent="0">
              <a:buNone/>
            </a:pPr>
            <a:r>
              <a:rPr lang="ru-RU" sz="1700" i="1" dirty="0"/>
              <a:t>И так, я в апреле 1950 года оказался гражданским человеком, после 6,5 лет службы в рядах Советской Армии. Приехав домой, в первую очередь надо было определиться, куда приложить свою силу. У меня сила была, а специальности не было. В то время молодые люди нужны были в любой отрасли производства. Проявлял обо мне заботу и райком комсомола, и райком партии. Предлагали виды работ, но меня все время тянуло к учебе. Спасибо брату Николаю и его жене Александре Осиповне. Они вовремя меня поддержали, и дали возможность получить общее среднее образование. После получения аттестата зрелости я женился на фельдшере участковой владимирской больницы </a:t>
            </a:r>
            <a:r>
              <a:rPr lang="ru-RU" sz="1700" i="1" dirty="0" err="1"/>
              <a:t>Саваниной</a:t>
            </a:r>
            <a:r>
              <a:rPr lang="ru-RU" sz="1700" i="1" dirty="0"/>
              <a:t> Марии Николаевне. С этого шага моя жизнь изменилась. В сентябре 1951 года я поступил в учительский институт, по окончании которого работал математиком в Воскресенской школе. Ввиду наличия престарелых родителей перешел на работу в родную Владимирскую школу, в которой и проработал до пенсионного возраста.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95795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et\Desktop\для школы о Филатове А.В\коллектив Владимиркой школы 1956  57 г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44644" y="-1179280"/>
            <a:ext cx="6854709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00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67544" y="260648"/>
            <a:ext cx="8280920" cy="2376263"/>
          </a:xfrm>
        </p:spPr>
        <p:txBody>
          <a:bodyPr/>
          <a:lstStyle/>
          <a:p>
            <a:pPr marL="0" indent="0">
              <a:buNone/>
            </a:pPr>
            <a:r>
              <a:rPr lang="ru-RU" sz="1600" i="1" dirty="0"/>
              <a:t>За  </a:t>
            </a:r>
            <a:r>
              <a:rPr lang="ru-RU" sz="1600" i="1" dirty="0" err="1"/>
              <a:t>учебно</a:t>
            </a:r>
            <a:r>
              <a:rPr lang="ru-RU" sz="1600" i="1" dirty="0"/>
              <a:t>–воспитательскую работу отмечался похвальными грамотами райкома профсоюза, райкома ВЛКСМ и министерства просвещения. Работая в школе, увлекся </a:t>
            </a:r>
            <a:r>
              <a:rPr lang="ru-RU" sz="1600" i="1" dirty="0" err="1"/>
              <a:t>туристко</a:t>
            </a:r>
            <a:r>
              <a:rPr lang="ru-RU" sz="1600" i="1" dirty="0"/>
              <a:t>-краеведческой работой и вместе со школьниками прошел по рекам нашей области – </a:t>
            </a:r>
            <a:r>
              <a:rPr lang="ru-RU" sz="1600" i="1" dirty="0" err="1"/>
              <a:t>Люнде</a:t>
            </a:r>
            <a:r>
              <a:rPr lang="ru-RU" sz="1600" i="1" dirty="0"/>
              <a:t>, </a:t>
            </a:r>
            <a:r>
              <a:rPr lang="ru-RU" sz="1600" i="1" dirty="0" err="1"/>
              <a:t>Узоле</a:t>
            </a:r>
            <a:r>
              <a:rPr lang="ru-RU" sz="1600" i="1" dirty="0"/>
              <a:t>, </a:t>
            </a:r>
            <a:r>
              <a:rPr lang="ru-RU" sz="1600" i="1" dirty="0" err="1"/>
              <a:t>Керженцу</a:t>
            </a:r>
            <a:r>
              <a:rPr lang="ru-RU" sz="1600" i="1" dirty="0"/>
              <a:t>, и конечно по нашей Ветлуге, почти от истоков до устья. Изучали и узнавали старинные обряды, сказы и легенды, жизнь старообрядцев. Особенно – в Семеновском ,</a:t>
            </a:r>
            <a:r>
              <a:rPr lang="ru-RU" sz="1600" i="1" dirty="0" err="1"/>
              <a:t>Ковернинском</a:t>
            </a:r>
            <a:r>
              <a:rPr lang="ru-RU" sz="1600" i="1" dirty="0"/>
              <a:t>, Борском, </a:t>
            </a:r>
            <a:r>
              <a:rPr lang="ru-RU" sz="1600" i="1" dirty="0" err="1"/>
              <a:t>Лысковском</a:t>
            </a:r>
            <a:r>
              <a:rPr lang="ru-RU" sz="1600" i="1" dirty="0"/>
              <a:t> и </a:t>
            </a:r>
            <a:r>
              <a:rPr lang="ru-RU" sz="1600" i="1" dirty="0" err="1"/>
              <a:t>Уренском</a:t>
            </a:r>
            <a:r>
              <a:rPr lang="ru-RU" sz="1600" i="1" dirty="0"/>
              <a:t> районах. Посещали музеи города Горького, цирк и драм. Театр. Были награждены путевкой в город Сталинград (Волгоград). Вся </a:t>
            </a:r>
            <a:r>
              <a:rPr lang="ru-RU" sz="1600" i="1" dirty="0" err="1"/>
              <a:t>краеведческо</a:t>
            </a:r>
            <a:r>
              <a:rPr lang="ru-RU" sz="1600" i="1" dirty="0"/>
              <a:t>-патриотическая работа проводилась на средства, выделяемые на культурно-просветительскую работу из местного, районного и областного бюджетов. Вся работа в послевоенное время сводилась к восстановлению разрушенного войной хозяйства. Колхозы постепенно пополнялись техникой…</a:t>
            </a:r>
            <a:endParaRPr lang="ru-RU" sz="1600" dirty="0"/>
          </a:p>
        </p:txBody>
      </p:sp>
      <p:pic>
        <p:nvPicPr>
          <p:cNvPr id="3074" name="Picture 2" descr="C:\Users\zet\Desktop\для школы о Филатове А.В\Без имени-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091335" y="2389575"/>
            <a:ext cx="382542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57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88640"/>
            <a:ext cx="8075240" cy="3096344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/>
              <a:t>В своей родной школе проработал учителем математики Александр Васильевич 35 лет, до 1986 года, выхода на пенсию. Более тысячи детей научил математике мудрый учитель. 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/>
              <a:t>Вся жизнь Александра Васильевича – это яркий пример честного служения Родине.  За свой труд на благо своего родного края Александр Васильевич награжден знаком «Почетный гражданин района» </a:t>
            </a:r>
            <a:r>
              <a:rPr lang="ru-RU" sz="2000" i="1" dirty="0" err="1"/>
              <a:t>пгт</a:t>
            </a:r>
            <a:r>
              <a:rPr lang="ru-RU" sz="2000" i="1" dirty="0"/>
              <a:t>. Воскресенское Нижегородской области Воскресенского района.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6" name="Picture 5" descr="61D1108A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bright="-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696" y="2492896"/>
            <a:ext cx="5652120" cy="42390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51720" y="6165304"/>
            <a:ext cx="2901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В. Филатов первый слева</a:t>
            </a:r>
          </a:p>
        </p:txBody>
      </p:sp>
    </p:spTree>
    <p:extLst>
      <p:ext uri="{BB962C8B-B14F-4D97-AF65-F5344CB8AC3E}">
        <p14:creationId xmlns:p14="http://schemas.microsoft.com/office/powerpoint/2010/main" val="105354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404664"/>
            <a:ext cx="7931224" cy="19008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 1986 года Александр Васильевич на пенсии. Со своей женой Марьей Николаевной они счастливо дожили до золотой свадьбы.</a:t>
            </a:r>
          </a:p>
        </p:txBody>
      </p:sp>
      <p:pic>
        <p:nvPicPr>
          <p:cNvPr id="5" name="Picture 6" descr="B733DC2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7744" y="1835442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9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29401D7C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6367463"/>
            <a:ext cx="9144000" cy="49053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>
                <a:solidFill>
                  <a:srgbClr val="FF3300"/>
                </a:solidFill>
              </a:rPr>
              <a:t>Статья о золотых юбилярах в газете  «Земля Нижегородская»</a:t>
            </a:r>
          </a:p>
        </p:txBody>
      </p:sp>
    </p:spTree>
    <p:extLst>
      <p:ext uri="{BB962C8B-B14F-4D97-AF65-F5344CB8AC3E}">
        <p14:creationId xmlns:p14="http://schemas.microsoft.com/office/powerpoint/2010/main" val="313622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1902" y="260648"/>
            <a:ext cx="8568952" cy="3672408"/>
          </a:xfrm>
        </p:spPr>
        <p:txBody>
          <a:bodyPr/>
          <a:lstStyle/>
          <a:p>
            <a:pPr marL="0" indent="0">
              <a:buNone/>
            </a:pPr>
            <a:r>
              <a:rPr lang="ru-RU" sz="1800" i="1" dirty="0"/>
              <a:t>	Александр Васильевич Филатов ушел из жизни 12 марта 2004 года. Но его помнят и любят все его односельчане, его бывшие ученики, учителя и учащиеся его родной Владимирской школы. Каждый год 9 мая, в День Победы, обязательно вспоминают его любимую песню про </a:t>
            </a:r>
            <a:r>
              <a:rPr lang="ru-RU" sz="1800" i="1" dirty="0" err="1"/>
              <a:t>махорочку</a:t>
            </a:r>
            <a:r>
              <a:rPr lang="ru-RU" sz="1800" i="1" dirty="0"/>
              <a:t>: </a:t>
            </a:r>
          </a:p>
          <a:p>
            <a:pPr marL="0" indent="0" algn="ctr">
              <a:buNone/>
            </a:pPr>
            <a:r>
              <a:rPr lang="ru-RU" sz="1800" i="1" dirty="0"/>
              <a:t>«Мы родную землю защищаем, </a:t>
            </a:r>
          </a:p>
          <a:p>
            <a:pPr marL="0" indent="0" algn="ctr">
              <a:buNone/>
            </a:pPr>
            <a:r>
              <a:rPr lang="ru-RU" sz="1800" i="1" dirty="0"/>
              <a:t>Каждый маленький клочок. </a:t>
            </a:r>
          </a:p>
          <a:p>
            <a:pPr marL="0" indent="0" algn="ctr">
              <a:buNone/>
            </a:pPr>
            <a:r>
              <a:rPr lang="ru-RU" sz="1800" i="1" dirty="0"/>
              <a:t>Эх, недаром курим на привале </a:t>
            </a:r>
          </a:p>
          <a:p>
            <a:pPr marL="0" indent="0" algn="ctr">
              <a:buNone/>
            </a:pPr>
            <a:r>
              <a:rPr lang="ru-RU" sz="1800" i="1" dirty="0"/>
              <a:t>Боевой наш табачок…» </a:t>
            </a:r>
            <a:endParaRPr lang="ru-RU" sz="1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5" descr="DD256CEA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2790226"/>
            <a:ext cx="6101553" cy="403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73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Экспозиция музея, посвящённая ветерану Великой Отечественной войны Филатову Александру Васильевичу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6652" y="1089612"/>
            <a:ext cx="3874309" cy="3800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143" y="2780928"/>
            <a:ext cx="470452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1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332656"/>
            <a:ext cx="8208912" cy="2016224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К сожалению, у меня не было возможности встретиться лично с Александром Васильевичем, т.к. когда он ушел из жизни, мне был один год. Но я хорошо была знакома с его женой Филатовой Марьей Николаевной. Жили мы по соседству. Время от времени, я выполняла различные посильные мне поручения от Марьи Николаевны.</a:t>
            </a:r>
          </a:p>
        </p:txBody>
      </p:sp>
      <p:pic>
        <p:nvPicPr>
          <p:cNvPr id="4098" name="Picture 2" descr="C:\Users\zet\Desktop\SAM_08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38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3754760" cy="528945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Из ее рассказов я помню, что одним из главных праздников их семьи был День Победы. У них была такая традиция: 9 мая все дети и внуки приезжали во Владимирское и собирались все вместе у себя на Родине. Я хорошо помню, что Марья Николаевна со всеми односельчанами возлагала цветы к памятнику.</a:t>
            </a:r>
          </a:p>
          <a:p>
            <a:endParaRPr lang="ru-RU" dirty="0"/>
          </a:p>
        </p:txBody>
      </p:sp>
      <p:pic>
        <p:nvPicPr>
          <p:cNvPr id="5122" name="Picture 2" descr="C:\Users\zet\Desktop\SAM_083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6278" y="548680"/>
            <a:ext cx="4397814" cy="621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61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945903">
            <a:off x="1639592" y="3021974"/>
            <a:ext cx="49715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rgbClr val="542804"/>
                  </a:solidFill>
                  <a:prstDash val="solid"/>
                </a:ln>
                <a:solidFill>
                  <a:srgbClr val="542804"/>
                </a:solidFill>
                <a:latin typeface="Monotype Corsiva" pitchFamily="66" charset="0"/>
                <a:cs typeface="Gautami" pitchFamily="2"/>
              </a:rPr>
              <a:t>Александр Васильевич Филатов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12795" y="26064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Так воевали солдаты – 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Дети Великой страны, 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Подвиги воинов святы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Этой священной войны. </a:t>
            </a:r>
          </a:p>
          <a:p>
            <a:pPr algn="ctr">
              <a:defRPr/>
            </a:pPr>
            <a:br>
              <a:rPr lang="en-US" sz="2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Мы забывать их не в праве – 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Это на все времена.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Их не померкнувшей славе</a:t>
            </a:r>
          </a:p>
          <a:p>
            <a:pPr algn="ctr"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</a:rPr>
              <a:t>Память потомков верна.</a:t>
            </a:r>
          </a:p>
        </p:txBody>
      </p:sp>
      <p:pic>
        <p:nvPicPr>
          <p:cNvPr id="6148" name="Picture 4" descr="ÐÐ°ÑÑÐ¸Ð½ÐºÐ¸ Ð¿Ð¾ Ð·Ð°Ð¿ÑÐ¾ÑÑ ÐºÐ°ÑÑÐ¸Ð½ÐºÐ°  Ð¿ÑÐ¾ Ð²Ð¾Ð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234460"/>
            <a:ext cx="3838104" cy="255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zet\Desktop\для школы о Филатове А.В\МК -257   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6346" y="987737"/>
            <a:ext cx="3912795" cy="551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4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424936" cy="4464496"/>
          </a:xfrm>
        </p:spPr>
        <p:txBody>
          <a:bodyPr/>
          <a:lstStyle/>
          <a:p>
            <a:pPr algn="l"/>
            <a:r>
              <a:rPr lang="ru-RU" sz="2800" b="1" dirty="0"/>
              <a:t>Список использованной литературы:</a:t>
            </a:r>
            <a:br>
              <a:rPr lang="ru-RU" sz="2800" b="1" dirty="0"/>
            </a:br>
            <a:r>
              <a:rPr lang="ru-RU" sz="2800" dirty="0"/>
              <a:t>1. Личный архив семьи Филатовых.</a:t>
            </a:r>
            <a:br>
              <a:rPr lang="ru-RU" sz="2800" dirty="0"/>
            </a:br>
            <a:r>
              <a:rPr lang="ru-RU" sz="2800" dirty="0"/>
              <a:t>2. Материалы, предоставленные историко-краеведческим музеем «Китеж».</a:t>
            </a:r>
            <a:br>
              <a:rPr lang="ru-RU" sz="2800" dirty="0"/>
            </a:br>
            <a:r>
              <a:rPr lang="ru-RU" sz="2800" dirty="0"/>
              <a:t>3. Интернет-ресурсы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8813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4008" y="188640"/>
            <a:ext cx="4032448" cy="666936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Ветерану Великой Отечественной войны, </a:t>
            </a:r>
          </a:p>
          <a:p>
            <a:pPr marL="0" indent="0">
              <a:buNone/>
            </a:pPr>
            <a:r>
              <a:rPr lang="ru-RU" sz="3200" dirty="0"/>
              <a:t>Почётному гражданину Воскресенского района учителю-ветерану Владимирской средней школы</a:t>
            </a:r>
          </a:p>
          <a:p>
            <a:pPr marL="0" indent="0">
              <a:buNone/>
            </a:pPr>
            <a:r>
              <a:rPr lang="ru-RU" sz="3200" dirty="0"/>
              <a:t>Филатову Александру Васильевичу посвящается…</a:t>
            </a:r>
          </a:p>
          <a:p>
            <a:endParaRPr lang="ru-RU" sz="3200" dirty="0"/>
          </a:p>
        </p:txBody>
      </p:sp>
      <p:pic>
        <p:nvPicPr>
          <p:cNvPr id="8" name="Picture 7" descr="81FB69E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35107"/>
            <a:ext cx="4392488" cy="65342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4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568952" cy="5760640"/>
          </a:xfrm>
        </p:spPr>
        <p:txBody>
          <a:bodyPr/>
          <a:lstStyle/>
          <a:p>
            <a:r>
              <a:rPr lang="ru-RU" sz="2400" i="1" dirty="0"/>
              <a:t>С самого рождения в 1926 году жил Александр Васильевич в своём родном селе Владимирском. Так он вспоминает о своём босоногом детстве: </a:t>
            </a:r>
            <a:r>
              <a:rPr lang="ru-RU" sz="2400" b="1" i="1" dirty="0"/>
              <a:t>«Детство мое, как и многих других моих сверстников, прошло в одном селе при постоянных заботах в домашнем хозяйстве, в оказании помощи колхозу в прополке и тереблении льна, по заготовке сена и уборке озимых и яровых зерновых. Общими усилиями жителей деревни колхоз экономически развивался.</a:t>
            </a:r>
            <a:endParaRPr lang="ru-RU" sz="2400" b="1" dirty="0"/>
          </a:p>
          <a:p>
            <a:r>
              <a:rPr lang="ru-RU" sz="2400" b="1" i="1" dirty="0"/>
              <a:t>В свободное время мы занимались сбором грибов и ягод, купались на нашей речушке </a:t>
            </a:r>
            <a:r>
              <a:rPr lang="ru-RU" sz="2400" b="1" i="1" dirty="0" err="1"/>
              <a:t>Теплухе</a:t>
            </a:r>
            <a:r>
              <a:rPr lang="ru-RU" sz="2400" b="1" i="1" dirty="0"/>
              <a:t>, иногда и в </a:t>
            </a:r>
            <a:r>
              <a:rPr lang="ru-RU" sz="2400" b="1" i="1" dirty="0" err="1"/>
              <a:t>Люнде</a:t>
            </a:r>
            <a:r>
              <a:rPr lang="ru-RU" sz="2400" b="1" i="1" dirty="0"/>
              <a:t>, и за редким исключением в нашем знаменитом озере </a:t>
            </a:r>
            <a:r>
              <a:rPr lang="ru-RU" sz="2400" b="1" i="1" dirty="0" err="1"/>
              <a:t>Светлояр</a:t>
            </a:r>
            <a:r>
              <a:rPr lang="ru-RU" sz="2400" b="1" i="1" dirty="0"/>
              <a:t>, которое и поныне привлекает своим таинством многих паломников и туристов».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54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60648"/>
            <a:ext cx="8676456" cy="2880320"/>
          </a:xfrm>
        </p:spPr>
        <p:txBody>
          <a:bodyPr/>
          <a:lstStyle/>
          <a:p>
            <a:r>
              <a:rPr lang="ru-RU" sz="1600" i="1" dirty="0"/>
              <a:t>В 1934 году восьмилетний мальчишка поступил в первый класс Владимирской средней школы. 9 классов Александр закончил в1943 году. Как доверчиво смотрят на нас 14 выпускников 9 класса Владимирской школы, только что сдавшие экзамен по физике 2 июня 1943 года. Вот как вспоминал Александр Васильевич о последних предвоенных годах</a:t>
            </a:r>
            <a:r>
              <a:rPr lang="ru-RU" sz="1600" b="1" i="1" dirty="0"/>
              <a:t>: «Жизнь крестьянина-колхозника духовно и материально улучшилась. Вместо 4-х классной школа стала сначала семилетней, а затем и средней. Вместо фельдшерско-акушерского пункта открылась участковая больница-амбулатория, и стационар на 25 коек, с главным врачом.  Развивались и подсобные промыслы по обработке древесины, выпуску мебели.</a:t>
            </a:r>
            <a:r>
              <a:rPr lang="ru-RU" sz="1600" b="1" dirty="0"/>
              <a:t> </a:t>
            </a:r>
            <a:r>
              <a:rPr lang="ru-RU" sz="1600" b="1" i="1" dirty="0"/>
              <a:t>Но не суждено было сбыться всем планом развития колхоза».</a:t>
            </a:r>
            <a:endParaRPr lang="ru-RU" sz="1600" b="1" dirty="0"/>
          </a:p>
          <a:p>
            <a:endParaRPr lang="ru-RU" sz="1400" dirty="0"/>
          </a:p>
        </p:txBody>
      </p:sp>
      <p:pic>
        <p:nvPicPr>
          <p:cNvPr id="5" name="Picture 7" descr="F24E481C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2" y="2504500"/>
            <a:ext cx="5688632" cy="42664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57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4248472" cy="5721499"/>
          </a:xfrm>
        </p:spPr>
        <p:txBody>
          <a:bodyPr/>
          <a:lstStyle/>
          <a:p>
            <a:pPr marL="0" indent="0">
              <a:buNone/>
            </a:pPr>
            <a:r>
              <a:rPr lang="ru-RU" sz="1800" i="1" dirty="0"/>
              <a:t>Наступил июнь 1941 года... Война! Все здоровые парни и молодые мужчины были призваны на защиту Отечества. Александр Васильевич пишет: </a:t>
            </a:r>
            <a:r>
              <a:rPr lang="ru-RU" sz="1800" b="1" i="1" dirty="0"/>
              <a:t>«Через 2 года после начала войны был призван в Красную Армию и я, с девятиклассным образованием!»</a:t>
            </a:r>
            <a:r>
              <a:rPr lang="ru-RU" sz="1800" i="1" dirty="0"/>
              <a:t>  Он вспоминает: </a:t>
            </a:r>
            <a:r>
              <a:rPr lang="ru-RU" sz="1800" b="1" i="1" dirty="0"/>
              <a:t>«Желторотые пацаны, с худыми, выглядывавшими из воротников шеями, вытянувшись стояли перед полковником, а он, осмотрев новое пополнение вздохнул: «Пионерлагерь, и только, как воевать будете…»</a:t>
            </a:r>
            <a:endParaRPr lang="ru-RU" sz="1800" b="1" dirty="0"/>
          </a:p>
          <a:p>
            <a:pPr marL="0" indent="0">
              <a:buNone/>
            </a:pPr>
            <a:r>
              <a:rPr lang="ru-RU" sz="1800" i="1" dirty="0"/>
              <a:t>Весной 1944 года, не закончив учёбу в учебном полку, был Александр Васильевич отправлен на второй Украинский фронт, которым командовал маршал Малиновский</a:t>
            </a:r>
            <a:endParaRPr lang="ru-RU" sz="1800" dirty="0"/>
          </a:p>
        </p:txBody>
      </p:sp>
      <p:pic>
        <p:nvPicPr>
          <p:cNvPr id="1026" name="Picture 2" descr="C:\Users\zet\Desktop\для школы о Филатове А.В\Филатов А.В. - август 1945 г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413" y="404665"/>
            <a:ext cx="4143418" cy="598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96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1" y="290986"/>
            <a:ext cx="4249042" cy="6336704"/>
          </a:xfrm>
        </p:spPr>
        <p:txBody>
          <a:bodyPr/>
          <a:lstStyle/>
          <a:p>
            <a:pPr marL="0" indent="0">
              <a:buNone/>
            </a:pPr>
            <a:r>
              <a:rPr lang="ru-RU" sz="2100" i="1" dirty="0"/>
              <a:t>За боевые действия ефрейтор Филатов был награжден орденом Отечественной войны 1 степени, медалями «За отвагу», «За взятие Будапешта», «За взятие Вены», «За победу над Германией» и ещё пять Юбилейных медалей. Приказами Верховного Главнокомандующего И.В Сталина Александру Васильевичу было объявлено 9 благодарностей. Но самый счастливый день наступил после приказа Верховного Главнокомандующего Сталина №369 от 9 мая 1945 года.</a:t>
            </a:r>
            <a:endParaRPr lang="ru-RU" sz="2100" dirty="0"/>
          </a:p>
        </p:txBody>
      </p:sp>
      <p:pic>
        <p:nvPicPr>
          <p:cNvPr id="5" name="Picture 11" descr="A397A2B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34636"/>
            <a:ext cx="4344720" cy="668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98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81249" y="483350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Боевые награды</a:t>
            </a:r>
          </a:p>
        </p:txBody>
      </p:sp>
      <p:pic>
        <p:nvPicPr>
          <p:cNvPr id="6" name="Picture 5" descr="IMG_351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3181" y="1315956"/>
            <a:ext cx="3910819" cy="1477107"/>
          </a:xfrm>
          <a:prstGeom prst="rect">
            <a:avLst/>
          </a:prstGeom>
        </p:spPr>
      </p:pic>
      <p:pic>
        <p:nvPicPr>
          <p:cNvPr id="7" name="Picture 9" descr="CA7DC7E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60547" y="3058120"/>
            <a:ext cx="4083453" cy="379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IMG_350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4314" y="1386692"/>
            <a:ext cx="4940358" cy="370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88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1A4064A6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3444" y="188640"/>
            <a:ext cx="4421618" cy="66520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692696"/>
            <a:ext cx="381642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Ему было предложено участвовать в параде Победы. Но  так хотелось побывать у родителей-стариков, что он с большой охотой получил эту замену. Первых отпускников из батальона было девять. Проводили их  с большими почестями. Был накрыт стол для всего батальона, выделена машина для отправки на ж/д вокзал.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82902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6633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1124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Georgia</vt:lpstr>
      <vt:lpstr>Monotype Corsiva</vt:lpstr>
      <vt:lpstr>Тема Office</vt:lpstr>
      <vt:lpstr>Муниципальный конкурс музеев образовательных учреждений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Экспозиция музея, посвящённая ветерану Великой Отечественной войны Филатову Александру Васильевичу</vt:lpstr>
      <vt:lpstr>Презентация PowerPoint</vt:lpstr>
      <vt:lpstr>Презентация PowerPoint</vt:lpstr>
      <vt:lpstr>Презентация PowerPoint</vt:lpstr>
      <vt:lpstr>Список использованной литературы: 1. Личный архив семьи Филатовых. 2. Материалы, предоставленные историко-краеведческим музеем «Китеж». 3. Интернет-ресурсы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irbis</cp:lastModifiedBy>
  <cp:revision>41</cp:revision>
  <dcterms:created xsi:type="dcterms:W3CDTF">2016-01-18T19:20:57Z</dcterms:created>
  <dcterms:modified xsi:type="dcterms:W3CDTF">2019-03-24T12:19:09Z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568978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