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70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C274B4D-EE55-4F0E-B696-ED2D28221E78}" type="datetimeFigureOut">
              <a:rPr lang="ru-RU"/>
              <a:pPr>
                <a:defRPr/>
              </a:pPr>
              <a:t>05.02.2016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F22AC6-F56D-4158-8F33-C993AA8B7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9700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953F39-12D9-4C34-9A85-4F6F1489F50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A6C6D5-97B4-41B9-AE6F-17C97D2436B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3C4F5-BFAB-4417-A162-6AACA7A19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CA554-4FCC-4678-8057-84A52252B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C9440-F636-4813-9B2E-64120810C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08EFC-A6AA-44B0-9C39-92858B174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48410-E0A9-4139-B278-F082494F1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85463-BF44-4B9C-B7E1-5FA784687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D1A7E-D70F-4120-94D8-B899DFDB2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1FB0B-BEDE-41C7-B56F-29B274F3E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3CB05-4E6B-4358-A846-30568823F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240DE-F9A2-41C7-9EE7-FF32531D8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31C43-CBBE-42E9-8D79-2C1DECFE5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41F51DE3-723A-46B7-B43B-5D1695027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68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868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868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868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868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868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868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868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868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869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869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869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69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69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  <p:sp>
            <p:nvSpPr>
              <p:cNvPr id="2869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869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869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870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0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0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0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0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0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0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0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871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871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871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871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1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5" y="325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1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5" y="175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1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2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4" y="890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2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99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2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872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4" y="135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</p:grpSp>
        <p:sp>
          <p:nvSpPr>
            <p:cNvPr id="2872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 spd="slow"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hyperlink" Target="http://images.yandex.ru/yandsearch?ed=1&amp;rpt=simage&amp;text=%D0%B3%D1%80%D0%B0%D0%B4%D1%83%D1%81%D0%BD%D0%B8%D0%BA&amp;img_url=media.al.com/living-press-register/photo/cold-thermometerjpg-3cde37d106b81c84_large.jpg&amp;spsite=fake-039-7968716.ru&amp;p=34" TargetMode="External"/><Relationship Id="rId3" Type="http://schemas.openxmlformats.org/officeDocument/2006/relationships/hyperlink" Target="http://images.yandex.ru/yandsearch?ed=1&amp;rpt=simage&amp;text=c%D0%BD%D0%B5%D0%B6%D0%B8%D0%BD%D0%BA%D0%B8&amp;img_url=www.eylence.az/blogs/media/wWw.EylencE.Az_Parilti_Sep_2007_08.jpg&amp;spsite=fake-050-9775035.ru&amp;p=12" TargetMode="External"/><Relationship Id="rId7" Type="http://schemas.openxmlformats.org/officeDocument/2006/relationships/hyperlink" Target="http://images.yandex.ru/yandsearch?ed=1&amp;rpt=simage&amp;text=%D0%BB%D1%8B%D0%B6%D0%B8%20%20%D0%B8%20%D1%81%D0%B0%D0%BD%D0%BA%D0%B8&amp;img_url=www.komarovskiy.net/foto/albums/userpics/10811/normal_%CB%FB%E6%E8.jpg&amp;spsite=www.komarovskiy.net&amp;p=1" TargetMode="External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hyperlink" Target="http://images.yandex.ru/yandsearch?ed=1&amp;rpt=simage&amp;text=%D0%BA%D0%BE%D0%BD%D1%8C%D0%BA%D0%B8%20%D0%B8%20%D1%81%D0%BD%D0%B5%D0%B3%D0%BE%D0%B2%D0%B8%D0%BA&amp;img_url=www.ultraice.ru/products_pictures/A0000552_big.jpg&amp;spsite=fake-034-4711969.ru&amp;p=22" TargetMode="External"/><Relationship Id="rId5" Type="http://schemas.openxmlformats.org/officeDocument/2006/relationships/hyperlink" Target="http://images.yandex.ru/yandsearch?ed=1&amp;rpt=simage&amp;text=%D0%BB%D1%8B%D0%B6%D0%B8%20%20%D0%B8%20%D1%81%D0%B0%D0%BD%D0%BA%D0%B8&amp;img_url=www.planeta.nn.ru/data/297.5.sanki-s-perekidnoy-ruckoy-i.jpg&amp;spsite=fake-009-289632.ru&amp;p=16" TargetMode="External"/><Relationship Id="rId10" Type="http://schemas.openxmlformats.org/officeDocument/2006/relationships/image" Target="../media/image7.jpeg"/><Relationship Id="rId4" Type="http://schemas.openxmlformats.org/officeDocument/2006/relationships/image" Target="../media/image4.jpeg"/><Relationship Id="rId9" Type="http://schemas.openxmlformats.org/officeDocument/2006/relationships/hyperlink" Target="http://images.yandex.ru/yandsearch?ed=1&amp;rpt=simage&amp;text=%D0%BA%D0%BE%D0%BD%D1%8C%D0%BA%D0%B8%20%D0%B8%20%D1%81%D0%BD%D0%B5%D0%B3%D0%BE%D0%B2%D0%B8%D0%BA&amp;img_url=www.nashdom.spb.ru/pics/66974262.JPG&amp;spsite=www.nashdom.spb.ru&amp;p=8" TargetMode="External"/><Relationship Id="rId1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RCTR14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1371600"/>
            <a:ext cx="3840163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28688" y="857250"/>
            <a:ext cx="5357812" cy="224313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5400" smtClean="0">
                <a:solidFill>
                  <a:srgbClr val="FF0066"/>
                </a:solidFill>
                <a:latin typeface="Arial Black" pitchFamily="34" charset="0"/>
              </a:rPr>
              <a:t>КВН</a:t>
            </a:r>
            <a:r>
              <a:rPr lang="en-US" sz="5400" smtClean="0">
                <a:solidFill>
                  <a:srgbClr val="FF0066"/>
                </a:solidFill>
                <a:latin typeface="Arial Black" pitchFamily="34" charset="0"/>
              </a:rPr>
              <a:t> </a:t>
            </a:r>
            <a:endParaRPr lang="ru-RU" sz="5400" smtClean="0">
              <a:solidFill>
                <a:srgbClr val="FF0066"/>
              </a:solidFill>
              <a:latin typeface="Arial Black" pitchFamily="34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5400" smtClean="0">
                <a:solidFill>
                  <a:srgbClr val="FF0066"/>
                </a:solidFill>
                <a:latin typeface="Arial Black" pitchFamily="34" charset="0"/>
              </a:rPr>
              <a:t>по английскому языку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5400" smtClean="0">
                <a:solidFill>
                  <a:srgbClr val="FF0066"/>
                </a:solidFill>
                <a:latin typeface="Arial Black" pitchFamily="34" charset="0"/>
              </a:rPr>
              <a:t> </a:t>
            </a:r>
            <a:endParaRPr lang="ru-RU" sz="5400" smtClean="0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785813"/>
            <a:ext cx="7215187" cy="3857625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will, a, kite, fly, Jim.</a:t>
            </a:r>
          </a:p>
          <a:p>
            <a:pPr eaLnBrk="1" hangingPunct="1"/>
            <a:r>
              <a:rPr lang="en-US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play, won't, He, football.</a:t>
            </a:r>
          </a:p>
          <a:p>
            <a:pPr eaLnBrk="1" hangingPunct="1"/>
            <a:r>
              <a:rPr lang="en-US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will, hide-and-seek, dog, play, her, Jill, with.</a:t>
            </a:r>
          </a:p>
          <a:p>
            <a:pPr eaLnBrk="1" hangingPunct="1"/>
            <a:r>
              <a:rPr lang="en-US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they, Will, badminton, play, park, the, in?</a:t>
            </a:r>
          </a:p>
          <a:p>
            <a:pPr eaLnBrk="1" hangingPunct="1"/>
            <a:r>
              <a:rPr lang="en-US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will, go, Where, they?</a:t>
            </a:r>
            <a:endParaRPr lang="ru-RU" sz="4000" b="1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1357313" y="714375"/>
            <a:ext cx="6400800" cy="5410200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Black" pitchFamily="34" charset="0"/>
              </a:rPr>
              <a:t>Jim will fly a kite.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Black" pitchFamily="34" charset="0"/>
              </a:rPr>
              <a:t>He won't play football.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Black" pitchFamily="34" charset="0"/>
              </a:rPr>
              <a:t>Jill will play hide-and-seek with her dog.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Black" pitchFamily="34" charset="0"/>
              </a:rPr>
              <a:t>Will they play badminton in the park?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Black" pitchFamily="34" charset="0"/>
              </a:rPr>
              <a:t>Where will they go?</a:t>
            </a:r>
            <a:endParaRPr lang="ru-RU" smtClean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folHlink"/>
                </a:solidFill>
              </a:rPr>
              <a:t>ROUND 5</a:t>
            </a:r>
            <a:br>
              <a:rPr lang="en-US" smtClean="0">
                <a:solidFill>
                  <a:schemeClr val="folHlink"/>
                </a:solidFill>
              </a:rPr>
            </a:br>
            <a:r>
              <a:rPr lang="ru-RU" b="1" smtClean="0">
                <a:solidFill>
                  <a:srgbClr val="FF0000"/>
                </a:solidFill>
                <a:latin typeface="Arial Black" pitchFamily="34" charset="0"/>
              </a:rPr>
              <a:t>Конкурс капитанов</a:t>
            </a:r>
          </a:p>
        </p:txBody>
      </p:sp>
      <p:pic>
        <p:nvPicPr>
          <p:cNvPr id="11268" name="Picture 4" descr="BALLETCO2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6000"/>
          </a:blip>
          <a:srcRect/>
          <a:stretch>
            <a:fillRect/>
          </a:stretch>
        </p:blipFill>
        <p:spPr>
          <a:xfrm>
            <a:off x="5143500" y="2071688"/>
            <a:ext cx="2513013" cy="3657600"/>
          </a:xfrm>
        </p:spPr>
      </p:pic>
      <p:pic>
        <p:nvPicPr>
          <p:cNvPr id="11270" name="Picture 6" descr="SOCESHL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813" y="2000250"/>
            <a:ext cx="2740025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0"/>
                            </p:stCondLst>
                            <p:childTnLst>
                              <p:par>
                                <p:cTn id="1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2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381000"/>
            <a:ext cx="8001000" cy="6096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66"/>
                </a:solidFill>
              </a:rPr>
              <a:t>Магический квадрат.</a:t>
            </a:r>
          </a:p>
        </p:txBody>
      </p:sp>
      <p:graphicFrame>
        <p:nvGraphicFramePr>
          <p:cNvPr id="4145" name="Group 49"/>
          <p:cNvGraphicFramePr>
            <a:graphicFrameLocks noGrp="1"/>
          </p:cNvGraphicFramePr>
          <p:nvPr>
            <p:ph sz="half" idx="1"/>
          </p:nvPr>
        </p:nvGraphicFramePr>
        <p:xfrm>
          <a:off x="381000" y="1066800"/>
          <a:ext cx="3929063" cy="3881454"/>
        </p:xfrm>
        <a:graphic>
          <a:graphicData uri="http://schemas.openxmlformats.org/drawingml/2006/table">
            <a:tbl>
              <a:tblPr/>
              <a:tblGrid>
                <a:gridCol w="982663"/>
                <a:gridCol w="982662"/>
                <a:gridCol w="981075"/>
                <a:gridCol w="982663"/>
              </a:tblGrid>
              <a:tr h="12020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20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188" name="Group 92"/>
          <p:cNvGraphicFramePr>
            <a:graphicFrameLocks noGrp="1"/>
          </p:cNvGraphicFramePr>
          <p:nvPr>
            <p:ph sz="half" idx="2"/>
          </p:nvPr>
        </p:nvGraphicFramePr>
        <p:xfrm>
          <a:off x="4419600" y="1066800"/>
          <a:ext cx="4005262" cy="3881454"/>
        </p:xfrm>
        <a:graphic>
          <a:graphicData uri="http://schemas.openxmlformats.org/drawingml/2006/table">
            <a:tbl>
              <a:tblPr/>
              <a:tblGrid>
                <a:gridCol w="1058862"/>
                <a:gridCol w="982663"/>
                <a:gridCol w="981075"/>
                <a:gridCol w="982662"/>
              </a:tblGrid>
              <a:tr h="1293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3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38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4" descr="CRCTR04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4114800"/>
            <a:ext cx="28098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4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000125" y="642938"/>
            <a:ext cx="6643688" cy="6096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FF0000"/>
                </a:solidFill>
                <a:latin typeface="Arial Black" pitchFamily="34" charset="0"/>
              </a:rPr>
              <a:t>Guess the riddles: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>
              <a:solidFill>
                <a:srgbClr val="FF0066"/>
              </a:solidFill>
            </a:endParaRPr>
          </a:p>
        </p:txBody>
      </p:sp>
      <p:pic>
        <p:nvPicPr>
          <p:cNvPr id="7" name="Picture 4" descr="CRCTR04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38" y="3786188"/>
            <a:ext cx="25527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9"/>
          <p:cNvSpPr txBox="1">
            <a:spLocks noChangeArrowheads="1"/>
          </p:cNvSpPr>
          <p:nvPr/>
        </p:nvSpPr>
        <p:spPr bwMode="auto">
          <a:xfrm>
            <a:off x="1714500" y="1285875"/>
            <a:ext cx="5000625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 go at night and all the day,</a:t>
            </a:r>
            <a:b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But I never go away.</a:t>
            </a:r>
          </a:p>
          <a:p>
            <a:pPr marL="342900" indent="-342900">
              <a:buFontTx/>
              <a:buAutoNum type="arabicParenR"/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It is not very big,</a:t>
            </a:r>
            <a:br>
              <a:rPr lang="en-US" b="1"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latin typeface="Times New Roman" pitchFamily="18" charset="0"/>
                <a:cs typeface="Times New Roman" pitchFamily="18" charset="0"/>
              </a:rPr>
              <a:t>But it hangs in the middle of the room.</a:t>
            </a:r>
            <a:br>
              <a:rPr lang="en-US" b="1"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latin typeface="Times New Roman" pitchFamily="18" charset="0"/>
                <a:cs typeface="Times New Roman" pitchFamily="18" charset="0"/>
              </a:rPr>
              <a:t>In the day-time nobody wants it,</a:t>
            </a:r>
            <a:br>
              <a:rPr lang="en-US" b="1"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latin typeface="Times New Roman" pitchFamily="18" charset="0"/>
                <a:cs typeface="Times New Roman" pitchFamily="18" charset="0"/>
              </a:rPr>
              <a:t>But at night everybody needs it.</a:t>
            </a:r>
          </a:p>
          <a:p>
            <a:pPr marL="342900" indent="-342900">
              <a:buFontTx/>
              <a:buAutoNum type="arabicParenR"/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This is a house</a:t>
            </a:r>
            <a:b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With one window in it</a:t>
            </a:r>
            <a:b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Showing films</a:t>
            </a:r>
            <a:b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Nearly every minute.</a:t>
            </a:r>
          </a:p>
          <a:p>
            <a:pPr marL="342900" indent="-342900">
              <a:buFontTx/>
              <a:buAutoNum type="arabicParenR"/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 I have four legs</a:t>
            </a:r>
            <a:br>
              <a:rPr lang="en-US" b="1"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latin typeface="Times New Roman" pitchFamily="18" charset="0"/>
                <a:cs typeface="Times New Roman" pitchFamily="18" charset="0"/>
              </a:rPr>
              <a:t>One, two, three, four,</a:t>
            </a:r>
            <a:br>
              <a:rPr lang="en-US" b="1"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latin typeface="Times New Roman" pitchFamily="18" charset="0"/>
                <a:cs typeface="Times New Roman" pitchFamily="18" charset="0"/>
              </a:rPr>
              <a:t>But I cannot walk</a:t>
            </a:r>
            <a:br>
              <a:rPr lang="en-US" b="1"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latin typeface="Times New Roman" pitchFamily="18" charset="0"/>
                <a:cs typeface="Times New Roman" pitchFamily="18" charset="0"/>
              </a:rPr>
              <a:t>Across the floor. 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6870700" cy="1600200"/>
          </a:xfrm>
        </p:spPr>
        <p:txBody>
          <a:bodyPr/>
          <a:lstStyle/>
          <a:p>
            <a:r>
              <a:rPr lang="en-US" b="1" smtClean="0">
                <a:solidFill>
                  <a:srgbClr val="CC00CC"/>
                </a:solidFill>
              </a:rPr>
              <a:t>ROUND 6</a:t>
            </a:r>
            <a:br>
              <a:rPr lang="en-US" b="1" smtClean="0">
                <a:solidFill>
                  <a:srgbClr val="CC00CC"/>
                </a:solidFill>
              </a:rPr>
            </a:br>
            <a:r>
              <a:rPr lang="en-US" smtClean="0">
                <a:solidFill>
                  <a:srgbClr val="FF0000"/>
                </a:solidFill>
                <a:latin typeface="Arial Black" pitchFamily="34" charset="0"/>
              </a:rPr>
              <a:t>Animals</a:t>
            </a:r>
            <a:endParaRPr lang="ru-RU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" name="Picture 15" descr="CRCTR16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3214688"/>
            <a:ext cx="2309813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RCTR00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14438"/>
            <a:ext cx="30924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533400"/>
            <a:ext cx="236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762000"/>
            <a:ext cx="34766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362200"/>
            <a:ext cx="22574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29000"/>
            <a:ext cx="53530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67600" y="1981200"/>
            <a:ext cx="13144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62600" y="3352800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48501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57800" y="5029200"/>
            <a:ext cx="1219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47101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71800" y="457200"/>
            <a:ext cx="2438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24200" y="2057400"/>
            <a:ext cx="12858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00400" y="5181600"/>
            <a:ext cx="152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25" y="2357438"/>
            <a:ext cx="6870700" cy="685800"/>
          </a:xfrm>
        </p:spPr>
        <p:txBody>
          <a:bodyPr/>
          <a:lstStyle/>
          <a:p>
            <a:pPr marL="342900" indent="-342900" eaLnBrk="1" hangingPunct="1"/>
            <a:r>
              <a:rPr lang="en-US" smtClean="0">
                <a:solidFill>
                  <a:schemeClr val="folHlink"/>
                </a:solidFill>
                <a:latin typeface="Arial Black" pitchFamily="34" charset="0"/>
              </a:rPr>
              <a:t>Good luck to you!</a:t>
            </a:r>
            <a:endParaRPr lang="ru-RU" sz="9600" smtClean="0">
              <a:solidFill>
                <a:schemeClr val="folHlink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27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AMERI00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1989138"/>
            <a:ext cx="4779963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2209800"/>
          </a:xfrm>
        </p:spPr>
        <p:txBody>
          <a:bodyPr/>
          <a:lstStyle/>
          <a:p>
            <a:pPr eaLnBrk="1" hangingPunct="1"/>
            <a:r>
              <a:rPr lang="ru-RU" sz="8800" smtClean="0">
                <a:solidFill>
                  <a:schemeClr val="folHlink"/>
                </a:solidFill>
              </a:rPr>
              <a:t>Разминка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3"/>
          <p:cNvSpPr>
            <a:spLocks noGrp="1"/>
          </p:cNvSpPr>
          <p:nvPr>
            <p:ph type="title"/>
          </p:nvPr>
        </p:nvSpPr>
        <p:spPr>
          <a:xfrm>
            <a:off x="571500" y="1428750"/>
            <a:ext cx="6870700" cy="714375"/>
          </a:xfrm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  <a:latin typeface="Arial Black" pitchFamily="34" charset="0"/>
              </a:rPr>
              <a:t>What words are hidden?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857250" y="2928938"/>
            <a:ext cx="5286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1)  </a:t>
            </a:r>
            <a:r>
              <a:rPr lang="en-US" sz="3600">
                <a:solidFill>
                  <a:srgbClr val="FF0000"/>
                </a:solidFill>
                <a:latin typeface="Arial Black" pitchFamily="34" charset="0"/>
              </a:rPr>
              <a:t>3. 8. 1. 9. 18.</a:t>
            </a:r>
          </a:p>
          <a:p>
            <a:r>
              <a:rPr lang="en-US" sz="360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360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en-US" sz="3200">
                <a:latin typeface="Comic Sans MS" pitchFamily="66" charset="0"/>
              </a:rPr>
              <a:t>2)  </a:t>
            </a:r>
            <a:r>
              <a:rPr lang="en-US" sz="3600">
                <a:solidFill>
                  <a:srgbClr val="FF0000"/>
                </a:solidFill>
                <a:latin typeface="Arial Black" pitchFamily="34" charset="0"/>
              </a:rPr>
              <a:t>19. 15. 6. 1. </a:t>
            </a:r>
            <a:endParaRPr lang="ru-RU" sz="3600">
              <a:solidFill>
                <a:srgbClr val="FF0000"/>
              </a:solidFill>
              <a:latin typeface="Arial Black" pitchFamily="34" charset="0"/>
            </a:endParaRPr>
          </a:p>
          <a:p>
            <a:endParaRPr lang="ru-RU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4772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Find the "wrong" word.</a:t>
            </a:r>
            <a:endParaRPr lang="ru-RU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285875"/>
            <a:ext cx="7696200" cy="36576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Arial Black" pitchFamily="34" charset="0"/>
              </a:rPr>
              <a:t>Coffee, tea, milk, skate, juice</a:t>
            </a:r>
            <a:endParaRPr lang="ru-RU" sz="2800" smtClean="0">
              <a:latin typeface="Arial Black" pitchFamily="34" charset="0"/>
            </a:endParaRPr>
          </a:p>
          <a:p>
            <a:pPr eaLnBrk="1" hangingPunct="1"/>
            <a:endParaRPr lang="en-US" sz="2800" smtClean="0">
              <a:latin typeface="Arial Black" pitchFamily="34" charset="0"/>
            </a:endParaRPr>
          </a:p>
          <a:p>
            <a:pPr eaLnBrk="1" hangingPunct="1"/>
            <a:r>
              <a:rPr lang="en-US" sz="2800" smtClean="0">
                <a:latin typeface="Arial Black" pitchFamily="34" charset="0"/>
              </a:rPr>
              <a:t>Sport, cake, egg, sandwich</a:t>
            </a:r>
            <a:endParaRPr lang="ru-RU" sz="2800" smtClean="0">
              <a:latin typeface="Arial Black" pitchFamily="34" charset="0"/>
            </a:endParaRPr>
          </a:p>
          <a:p>
            <a:pPr eaLnBrk="1" hangingPunct="1"/>
            <a:endParaRPr lang="ru-RU" sz="2800" smtClean="0">
              <a:latin typeface="Arial Black" pitchFamily="34" charset="0"/>
            </a:endParaRPr>
          </a:p>
          <a:p>
            <a:pPr eaLnBrk="1" hangingPunct="1"/>
            <a:r>
              <a:rPr lang="en-US" sz="2800" smtClean="0">
                <a:latin typeface="Arial Black" pitchFamily="34" charset="0"/>
              </a:rPr>
              <a:t>kitchen, dining room, hall, bathroom, carpet</a:t>
            </a:r>
            <a:endParaRPr lang="ru-RU" sz="2800" smtClean="0">
              <a:latin typeface="Arial Black" pitchFamily="34" charset="0"/>
            </a:endParaRPr>
          </a:p>
          <a:p>
            <a:pPr eaLnBrk="1" hangingPunct="1"/>
            <a:endParaRPr lang="ru-RU" sz="2800" smtClean="0">
              <a:latin typeface="Arial Black" pitchFamily="34" charset="0"/>
            </a:endParaRPr>
          </a:p>
          <a:p>
            <a:pPr eaLnBrk="1" hangingPunct="1"/>
            <a:r>
              <a:rPr lang="en-US" sz="2800" smtClean="0">
                <a:latin typeface="Arial Black" pitchFamily="34" charset="0"/>
              </a:rPr>
              <a:t>table, shelf, arm-chair, skirt, sofa.</a:t>
            </a:r>
            <a:endParaRPr lang="ru-RU" sz="2800" smtClean="0">
              <a:latin typeface="Arial Black" pitchFamily="34" charset="0"/>
            </a:endParaRPr>
          </a:p>
          <a:p>
            <a:pPr eaLnBrk="1" hangingPunct="1">
              <a:buFontTx/>
              <a:buNone/>
            </a:pPr>
            <a:endParaRPr lang="en-US" sz="2800" smtClean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AMERI00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1989138"/>
            <a:ext cx="4779963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229600" cy="9144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660033"/>
                </a:solidFill>
                <a:latin typeface="Arial Black" pitchFamily="34" charset="0"/>
              </a:rPr>
              <a:t>ROUND 2</a:t>
            </a:r>
            <a:br>
              <a:rPr lang="en-US" b="1" smtClean="0">
                <a:solidFill>
                  <a:srgbClr val="660033"/>
                </a:solidFill>
                <a:latin typeface="Arial Black" pitchFamily="34" charset="0"/>
              </a:rPr>
            </a:br>
            <a:r>
              <a:rPr lang="en-US" smtClean="0">
                <a:solidFill>
                  <a:srgbClr val="006600"/>
                </a:solidFill>
                <a:latin typeface="Arial Black" pitchFamily="34" charset="0"/>
              </a:rPr>
              <a:t> Prepositions</a:t>
            </a:r>
            <a:endParaRPr lang="ru-RU" b="1" smtClean="0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1428750"/>
            <a:ext cx="68707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  <a:latin typeface="Arial Black" pitchFamily="34" charset="0"/>
              </a:rPr>
              <a:t>Fill in the prepositions.</a:t>
            </a:r>
            <a:r>
              <a:rPr lang="ru-RU" smtClean="0">
                <a:solidFill>
                  <a:srgbClr val="006600"/>
                </a:solidFill>
                <a:latin typeface="Arial Black" pitchFamily="34" charset="0"/>
              </a:rPr>
              <a:t/>
            </a:r>
            <a:br>
              <a:rPr lang="ru-RU" smtClean="0">
                <a:solidFill>
                  <a:srgbClr val="006600"/>
                </a:solidFill>
                <a:latin typeface="Arial Black" pitchFamily="34" charset="0"/>
              </a:rPr>
            </a:br>
            <a:endParaRPr lang="ru-RU" smtClean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000250"/>
            <a:ext cx="5857875" cy="3505200"/>
          </a:xfrm>
        </p:spPr>
        <p:txBody>
          <a:bodyPr/>
          <a:lstStyle/>
          <a:p>
            <a:r>
              <a:rPr lang="en-US" sz="2400" smtClean="0"/>
              <a:t>1. There is a window  </a:t>
            </a:r>
            <a:r>
              <a:rPr lang="en-US" sz="2400" smtClean="0">
                <a:solidFill>
                  <a:srgbClr val="FF0000"/>
                </a:solidFill>
              </a:rPr>
              <a:t>*</a:t>
            </a:r>
            <a:r>
              <a:rPr lang="en-US" sz="2400" smtClean="0"/>
              <a:t> the room.</a:t>
            </a:r>
            <a:endParaRPr lang="ru-RU" sz="2400" smtClean="0"/>
          </a:p>
          <a:p>
            <a:r>
              <a:rPr lang="en-US" sz="2400" smtClean="0"/>
              <a:t>2. There are posters </a:t>
            </a:r>
            <a:r>
              <a:rPr lang="en-US" sz="2400" smtClean="0">
                <a:solidFill>
                  <a:srgbClr val="FF0000"/>
                </a:solidFill>
              </a:rPr>
              <a:t>* </a:t>
            </a:r>
            <a:r>
              <a:rPr lang="en-US" sz="2400" smtClean="0"/>
              <a:t>the wall.</a:t>
            </a:r>
            <a:endParaRPr lang="ru-RU" sz="2400" smtClean="0"/>
          </a:p>
          <a:p>
            <a:r>
              <a:rPr lang="en-US" sz="2400" smtClean="0"/>
              <a:t>3. There is a bed </a:t>
            </a:r>
            <a:r>
              <a:rPr lang="en-US" sz="2400" smtClean="0">
                <a:solidFill>
                  <a:srgbClr val="FF0000"/>
                </a:solidFill>
              </a:rPr>
              <a:t>*</a:t>
            </a:r>
            <a:r>
              <a:rPr lang="en-US" sz="2400" smtClean="0"/>
              <a:t>  the wall.</a:t>
            </a:r>
            <a:endParaRPr lang="ru-RU" sz="2400" smtClean="0"/>
          </a:p>
          <a:p>
            <a:r>
              <a:rPr lang="en-US" sz="2400" smtClean="0"/>
              <a:t>4. There is a picture </a:t>
            </a:r>
            <a:r>
              <a:rPr lang="en-US" sz="2400" smtClean="0">
                <a:solidFill>
                  <a:srgbClr val="FF0000"/>
                </a:solidFill>
              </a:rPr>
              <a:t>*</a:t>
            </a:r>
            <a:r>
              <a:rPr lang="en-US" sz="2400" smtClean="0"/>
              <a:t>  the bed.</a:t>
            </a:r>
            <a:endParaRPr lang="ru-RU" sz="2400" smtClean="0"/>
          </a:p>
          <a:p>
            <a:r>
              <a:rPr lang="en-US" sz="2400" smtClean="0"/>
              <a:t>5. There is a carpet </a:t>
            </a:r>
            <a:r>
              <a:rPr lang="en-US" sz="2400" smtClean="0">
                <a:solidFill>
                  <a:srgbClr val="FF0000"/>
                </a:solidFill>
              </a:rPr>
              <a:t> *  </a:t>
            </a:r>
            <a:r>
              <a:rPr lang="en-US" sz="2400" smtClean="0"/>
              <a:t>the floor.  </a:t>
            </a:r>
            <a:endParaRPr lang="ru-RU" sz="2400" smtClean="0"/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9220" name="Picture 4" descr="CRCTR3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7650" y="3282950"/>
            <a:ext cx="3816350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0"/>
                            </p:stCondLst>
                            <p:childTnLst>
                              <p:par>
                                <p:cTn id="1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AMERI00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1989138"/>
            <a:ext cx="4779963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229600" cy="9144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660033"/>
                </a:solidFill>
                <a:latin typeface="Arial Black" pitchFamily="34" charset="0"/>
              </a:rPr>
              <a:t>ROUND 3</a:t>
            </a:r>
            <a:br>
              <a:rPr lang="en-US" b="1" smtClean="0">
                <a:solidFill>
                  <a:srgbClr val="660033"/>
                </a:solidFill>
                <a:latin typeface="Arial Black" pitchFamily="34" charset="0"/>
              </a:rPr>
            </a:br>
            <a:r>
              <a:rPr lang="en-US" b="1" smtClean="0">
                <a:solidFill>
                  <a:srgbClr val="0000FF"/>
                </a:solidFill>
                <a:latin typeface="Arial Black" pitchFamily="34" charset="0"/>
              </a:rPr>
              <a:t>Lexical</a:t>
            </a:r>
            <a:endParaRPr lang="ru-RU" b="1" smtClean="0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381000"/>
            <a:ext cx="6870700" cy="685800"/>
          </a:xfrm>
        </p:spPr>
        <p:txBody>
          <a:bodyPr/>
          <a:lstStyle/>
          <a:p>
            <a:pPr eaLnBrk="1" hangingPunct="1"/>
            <a:r>
              <a:rPr lang="ru-RU" sz="2800" smtClean="0"/>
              <a:t>Прочитай письмо, посмотри на рисунки и впиши недостающие слова.</a:t>
            </a:r>
            <a:endParaRPr lang="ru-RU" sz="2800" smtClean="0">
              <a:solidFill>
                <a:schemeClr val="folHlink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82000" cy="3657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4000" smtClean="0">
                <a:solidFill>
                  <a:srgbClr val="6666FF"/>
                </a:solidFill>
              </a:rPr>
              <a:t> </a:t>
            </a:r>
            <a:endParaRPr lang="ru-RU" sz="4000" smtClean="0">
              <a:solidFill>
                <a:srgbClr val="6666FF"/>
              </a:solidFill>
            </a:endParaRPr>
          </a:p>
          <a:p>
            <a:pPr eaLnBrk="1" hangingPunct="1">
              <a:buFontTx/>
              <a:buNone/>
            </a:pPr>
            <a:endParaRPr lang="ru-RU" sz="4000" smtClean="0">
              <a:solidFill>
                <a:srgbClr val="660066"/>
              </a:solidFill>
            </a:endParaRP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285750" y="2000250"/>
            <a:ext cx="8001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mic Sans MS" pitchFamily="66" charset="0"/>
              </a:rPr>
              <a:t>Dear Jill and Jim,</a:t>
            </a:r>
          </a:p>
          <a:p>
            <a:r>
              <a:rPr lang="en-US">
                <a:latin typeface="Comic Sans MS" pitchFamily="66" charset="0"/>
              </a:rPr>
              <a:t>In January I'll go to Russia. It will be                    and                    </a:t>
            </a:r>
          </a:p>
          <a:p>
            <a:r>
              <a:rPr lang="en-US">
                <a:latin typeface="Comic Sans MS" pitchFamily="66" charset="0"/>
              </a:rPr>
              <a:t> </a:t>
            </a:r>
            <a:r>
              <a:rPr lang="en-US" u="sng">
                <a:latin typeface="Comic Sans MS" pitchFamily="66" charset="0"/>
              </a:rPr>
              <a:t> </a:t>
            </a:r>
          </a:p>
          <a:p>
            <a:r>
              <a:rPr lang="en-US">
                <a:latin typeface="Comic Sans MS" pitchFamily="66" charset="0"/>
              </a:rPr>
              <a:t>in winter. I'll                 and play snowballs. I'll make a funny           .</a:t>
            </a:r>
          </a:p>
          <a:p>
            <a:endParaRPr lang="en-US">
              <a:latin typeface="Comic Sans MS" pitchFamily="66" charset="0"/>
            </a:endParaRPr>
          </a:p>
          <a:p>
            <a:endParaRPr lang="en-US">
              <a:latin typeface="Comic Sans MS" pitchFamily="66" charset="0"/>
            </a:endParaRPr>
          </a:p>
          <a:p>
            <a:r>
              <a:rPr lang="en-US">
                <a:latin typeface="Comic Sans MS" pitchFamily="66" charset="0"/>
              </a:rPr>
              <a:t> I'll                   in the park. I won't                      because I can't.    </a:t>
            </a:r>
          </a:p>
          <a:p>
            <a:r>
              <a:rPr lang="en-US">
                <a:latin typeface="Comic Sans MS" pitchFamily="66" charset="0"/>
              </a:rPr>
              <a:t>  In the evening I'll tell my Russian friends New Year fairy tales. Would you like to go to Russia with me?</a:t>
            </a:r>
          </a:p>
          <a:p>
            <a:r>
              <a:rPr lang="en-US">
                <a:latin typeface="Comic Sans MS" pitchFamily="66" charset="0"/>
              </a:rPr>
              <a:t>  Write, please.</a:t>
            </a:r>
          </a:p>
          <a:p>
            <a:r>
              <a:rPr lang="en-US">
                <a:latin typeface="Comic Sans MS" pitchFamily="66" charset="0"/>
              </a:rPr>
              <a:t>  Your Tiny.</a:t>
            </a:r>
            <a:endParaRPr lang="ru-RU">
              <a:latin typeface="Comic Sans MS" pitchFamily="66" charset="0"/>
            </a:endParaRPr>
          </a:p>
        </p:txBody>
      </p:sp>
      <p:pic>
        <p:nvPicPr>
          <p:cNvPr id="22533" name="Рисунок 5" descr="http://im4-tub.yandex.net/i?id=130152070-05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2071688"/>
            <a:ext cx="11049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6" descr="http://im6-tub.yandex.net/i?id=31219206-0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813" y="2643188"/>
            <a:ext cx="7715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7" descr="http://im0-tub.yandex.net/i?id=50579992-15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8688" y="3500438"/>
            <a:ext cx="8191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8" descr="http://im0-tub.yandex.net/i?id=52193108-13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58000" y="2643188"/>
            <a:ext cx="6429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Рисунок 9" descr="http://im2-tub.yandex.net/i?id=75340949-00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429125" y="3286125"/>
            <a:ext cx="8572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Рисунок 10" descr="http://im8-tub.yandex.net/i?id=3754244-07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714875" y="1857375"/>
            <a:ext cx="800100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685800"/>
            <a:ext cx="4962525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folHlink"/>
                </a:solidFill>
              </a:rPr>
              <a:t>ROUND 4</a:t>
            </a:r>
            <a:br>
              <a:rPr lang="en-US" smtClean="0">
                <a:solidFill>
                  <a:schemeClr val="folHlink"/>
                </a:solidFill>
              </a:rPr>
            </a:br>
            <a:r>
              <a:rPr lang="en-US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Complete sentences</a:t>
            </a:r>
            <a:endParaRPr lang="ru-RU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CRCTR00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371600" y="1981200"/>
            <a:ext cx="3092450" cy="4038600"/>
          </a:xfrm>
        </p:spPr>
      </p:pic>
      <p:pic>
        <p:nvPicPr>
          <p:cNvPr id="12293" name="Picture 5" descr="CRCTR00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1905000"/>
            <a:ext cx="3160713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96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361</Words>
  <Application>Microsoft Office PowerPoint</Application>
  <PresentationFormat>Экран (4:3)</PresentationFormat>
  <Paragraphs>82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Пастель</vt:lpstr>
      <vt:lpstr>Презентация PowerPoint</vt:lpstr>
      <vt:lpstr>Разминка </vt:lpstr>
      <vt:lpstr>What words are hidden? </vt:lpstr>
      <vt:lpstr>Find the "wrong" word.</vt:lpstr>
      <vt:lpstr>ROUND 2  Prepositions</vt:lpstr>
      <vt:lpstr>Fill in the prepositions. </vt:lpstr>
      <vt:lpstr>ROUND 3 Lexical</vt:lpstr>
      <vt:lpstr>Прочитай письмо, посмотри на рисунки и впиши недостающие слова.</vt:lpstr>
      <vt:lpstr>ROUND 4 Complete sentences</vt:lpstr>
      <vt:lpstr>Презентация PowerPoint</vt:lpstr>
      <vt:lpstr>Презентация PowerPoint</vt:lpstr>
      <vt:lpstr>ROUND 5 Конкурс капитанов</vt:lpstr>
      <vt:lpstr>Магический квадрат.</vt:lpstr>
      <vt:lpstr>Guess the riddles: </vt:lpstr>
      <vt:lpstr>ROUND 6 Animals</vt:lpstr>
      <vt:lpstr>Презентация PowerPoint</vt:lpstr>
      <vt:lpstr>Good luck to you!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Раиль</cp:lastModifiedBy>
  <cp:revision>5</cp:revision>
  <dcterms:created xsi:type="dcterms:W3CDTF">2010-11-19T18:41:50Z</dcterms:created>
  <dcterms:modified xsi:type="dcterms:W3CDTF">2016-02-05T17:27:27Z</dcterms:modified>
</cp:coreProperties>
</file>