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184B-8213-4F2D-8F3C-40C94C442A27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4B33-63F2-4831-A05E-25778F190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184B-8213-4F2D-8F3C-40C94C442A27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4B33-63F2-4831-A05E-25778F190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184B-8213-4F2D-8F3C-40C94C442A27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4B33-63F2-4831-A05E-25778F190CF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184B-8213-4F2D-8F3C-40C94C442A27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4B33-63F2-4831-A05E-25778F190CF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184B-8213-4F2D-8F3C-40C94C442A27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4B33-63F2-4831-A05E-25778F190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184B-8213-4F2D-8F3C-40C94C442A27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4B33-63F2-4831-A05E-25778F190CF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184B-8213-4F2D-8F3C-40C94C442A27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4B33-63F2-4831-A05E-25778F190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184B-8213-4F2D-8F3C-40C94C442A27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4B33-63F2-4831-A05E-25778F190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184B-8213-4F2D-8F3C-40C94C442A27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4B33-63F2-4831-A05E-25778F190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184B-8213-4F2D-8F3C-40C94C442A27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4B33-63F2-4831-A05E-25778F190CF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8184B-8213-4F2D-8F3C-40C94C442A27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4B33-63F2-4831-A05E-25778F190CF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878184B-8213-4F2D-8F3C-40C94C442A27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5D84B33-63F2-4831-A05E-25778F190CF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mbdoy172@mail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512167"/>
          </a:xfrm>
        </p:spPr>
        <p:txBody>
          <a:bodyPr/>
          <a:lstStyle/>
          <a:p>
            <a:r>
              <a:rPr lang="ru-RU" dirty="0"/>
              <a:t>Общее родительское собрание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236" y="5085184"/>
            <a:ext cx="6400328" cy="100811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Составитель: </a:t>
            </a:r>
            <a:r>
              <a:rPr lang="ru-RU" sz="2400" b="1" dirty="0" err="1">
                <a:solidFill>
                  <a:schemeClr val="tx1"/>
                </a:solidFill>
              </a:rPr>
              <a:t>зам.зав.по</a:t>
            </a:r>
            <a:r>
              <a:rPr lang="ru-RU" sz="2400" b="1" dirty="0">
                <a:solidFill>
                  <a:schemeClr val="tx1"/>
                </a:solidFill>
              </a:rPr>
              <a:t> методической работе Афанасьева Г.А.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502D8B65-CE8C-4AB5-A02A-BE13BCF6F8FB}"/>
              </a:ext>
            </a:extLst>
          </p:cNvPr>
          <p:cNvSpPr txBox="1">
            <a:spLocks/>
          </p:cNvSpPr>
          <p:nvPr/>
        </p:nvSpPr>
        <p:spPr>
          <a:xfrm>
            <a:off x="403920" y="2213248"/>
            <a:ext cx="8640960" cy="3577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>
                <a:solidFill>
                  <a:srgbClr val="FF0000"/>
                </a:solidFill>
              </a:rPr>
              <a:t>«Итоги проведения  месячника по профилактической работе с семьями, находящимися в социально </a:t>
            </a:r>
          </a:p>
          <a:p>
            <a:r>
              <a:rPr lang="ru-RU" sz="4000" b="1">
                <a:solidFill>
                  <a:srgbClr val="FF0000"/>
                </a:solidFill>
              </a:rPr>
              <a:t>опасном положении»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93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4536504"/>
          </a:xfrm>
        </p:spPr>
        <p:txBody>
          <a:bodyPr>
            <a:normAutofit/>
          </a:bodyPr>
          <a:lstStyle/>
          <a:p>
            <a:r>
              <a:rPr lang="ru-RU" sz="2200" b="1" dirty="0">
                <a:solidFill>
                  <a:schemeClr val="tx1"/>
                </a:solidFill>
              </a:rPr>
              <a:t>Местонахождение  Образовательного  учреждения: </a:t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b="1" dirty="0">
                <a:solidFill>
                  <a:schemeClr val="tx1"/>
                </a:solidFill>
              </a:rPr>
              <a:t>Юридический адрес ДОУ №1</a:t>
            </a:r>
            <a:r>
              <a:rPr lang="ru-RU" sz="2200" dirty="0">
                <a:solidFill>
                  <a:schemeClr val="tx1"/>
                </a:solidFill>
              </a:rPr>
              <a:t>: Российская Федерация, 694240, Сахалинская     область, г. Поронайск, ул. Восточная 110а.</a:t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b="1" dirty="0">
                <a:solidFill>
                  <a:schemeClr val="tx1"/>
                </a:solidFill>
              </a:rPr>
              <a:t>Фактический адрес ДОУ №1</a:t>
            </a:r>
            <a:r>
              <a:rPr lang="ru-RU" sz="2200" dirty="0">
                <a:solidFill>
                  <a:schemeClr val="tx1"/>
                </a:solidFill>
              </a:rPr>
              <a:t>: Российская Федерация, 694240, Сахалинская область, г. Поронайск, ул. Восточная 110а.</a:t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b="1" dirty="0">
                <a:solidFill>
                  <a:schemeClr val="tx1"/>
                </a:solidFill>
              </a:rPr>
              <a:t>Тип </a:t>
            </a:r>
            <a:r>
              <a:rPr lang="ru-RU" sz="2200" dirty="0">
                <a:solidFill>
                  <a:schemeClr val="tx1"/>
                </a:solidFill>
              </a:rPr>
              <a:t>учреждения: дошкольное образовательное учреждение </a:t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dirty="0">
                <a:solidFill>
                  <a:schemeClr val="tx1"/>
                </a:solidFill>
              </a:rPr>
              <a:t> </a:t>
            </a:r>
            <a:r>
              <a:rPr lang="ru-RU" sz="2200" b="1" dirty="0">
                <a:solidFill>
                  <a:schemeClr val="tx1"/>
                </a:solidFill>
              </a:rPr>
              <a:t>Вид образовательного учреждения</a:t>
            </a:r>
            <a:r>
              <a:rPr lang="ru-RU" sz="2200" dirty="0">
                <a:solidFill>
                  <a:schemeClr val="tx1"/>
                </a:solidFill>
              </a:rPr>
              <a:t>: комбинированный.</a:t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b="1" dirty="0">
                <a:solidFill>
                  <a:schemeClr val="tx1"/>
                </a:solidFill>
              </a:rPr>
              <a:t>Организационно-правовая  форма </a:t>
            </a:r>
            <a:r>
              <a:rPr lang="ru-RU" sz="2200" dirty="0">
                <a:solidFill>
                  <a:schemeClr val="tx1"/>
                </a:solidFill>
              </a:rPr>
              <a:t>– учреждение</a:t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b="1" dirty="0">
                <a:solidFill>
                  <a:schemeClr val="tx1"/>
                </a:solidFill>
              </a:rPr>
              <a:t>Лицензия </a:t>
            </a:r>
            <a:r>
              <a:rPr lang="ru-RU" sz="2200" dirty="0">
                <a:solidFill>
                  <a:schemeClr val="tx1"/>
                </a:solidFill>
              </a:rPr>
              <a:t>на право осуществления образовательной деятельности -  от 06  августа 2015г., №1284-ОД, срок действия бессрочно. 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029200"/>
            <a:ext cx="6400800" cy="5598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1198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0661158"/>
              </p:ext>
            </p:extLst>
          </p:nvPr>
        </p:nvGraphicFramePr>
        <p:xfrm>
          <a:off x="467544" y="1124744"/>
          <a:ext cx="8136904" cy="5040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1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46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50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Вид группы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№группы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возраст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наполняемость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55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Общеразвивающая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Компенсирующая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1младшая  №1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                     №2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2младшая №1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                     №2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Средняя    №1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                     №2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Старшая №1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Старшая №2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Подготовительная №1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Подготовительная №2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Подготовительная №3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2-3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2-3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3-4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3-4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4-5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4-5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5-6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5-6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6-7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6-7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23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23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17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26376"/>
          </a:xfrm>
        </p:spPr>
        <p:txBody>
          <a:bodyPr>
            <a:normAutofit fontScale="90000"/>
          </a:bodyPr>
          <a:lstStyle/>
          <a:p>
            <a:r>
              <a:rPr lang="ru-RU" dirty="0"/>
              <a:t>Наполняемость групп</a:t>
            </a:r>
          </a:p>
        </p:txBody>
      </p:sp>
    </p:spTree>
    <p:extLst>
      <p:ext uri="{BB962C8B-B14F-4D97-AF65-F5344CB8AC3E}">
        <p14:creationId xmlns:p14="http://schemas.microsoft.com/office/powerpoint/2010/main" val="2869685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691680" y="2060848"/>
            <a:ext cx="6588720" cy="4065315"/>
          </a:xfrm>
        </p:spPr>
        <p:txBody>
          <a:bodyPr/>
          <a:lstStyle/>
          <a:p>
            <a:r>
              <a:rPr lang="ru-RU" b="1" dirty="0"/>
              <a:t>Контактная информация:</a:t>
            </a:r>
            <a:endParaRPr lang="ru-RU" dirty="0"/>
          </a:p>
          <a:p>
            <a:r>
              <a:rPr lang="ru-RU" dirty="0"/>
              <a:t>Сайт учреждения:</a:t>
            </a:r>
            <a:r>
              <a:rPr lang="en-US" dirty="0"/>
              <a:t> druzhnie-rebjata.ru</a:t>
            </a:r>
            <a:r>
              <a:rPr lang="ru-RU" dirty="0"/>
              <a:t>.</a:t>
            </a:r>
          </a:p>
          <a:p>
            <a:r>
              <a:rPr lang="ru-RU" dirty="0"/>
              <a:t>Электронный адрес: </a:t>
            </a:r>
            <a:r>
              <a:rPr lang="en-US" u="sng" dirty="0" err="1">
                <a:hlinkClick r:id="rId2"/>
              </a:rPr>
              <a:t>mb</a:t>
            </a:r>
            <a:r>
              <a:rPr lang="ru-RU" u="sng" dirty="0" err="1">
                <a:hlinkClick r:id="rId2"/>
              </a:rPr>
              <a:t>doy</a:t>
            </a:r>
            <a:r>
              <a:rPr lang="en-US" u="sng" dirty="0">
                <a:hlinkClick r:id="rId2"/>
              </a:rPr>
              <a:t>172@mail</a:t>
            </a:r>
            <a:r>
              <a:rPr lang="ru-RU" u="sng" dirty="0">
                <a:hlinkClick r:id="rId2"/>
              </a:rPr>
              <a:t>.</a:t>
            </a:r>
            <a:r>
              <a:rPr lang="ru-RU" u="sng" dirty="0" err="1">
                <a:hlinkClick r:id="rId2"/>
              </a:rPr>
              <a:t>ru</a:t>
            </a:r>
            <a:endParaRPr lang="ru-RU" dirty="0"/>
          </a:p>
          <a:p>
            <a:r>
              <a:rPr lang="ru-RU" dirty="0"/>
              <a:t>Телефон  8(42431)4-24-38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036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196752"/>
            <a:ext cx="7408333" cy="54006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Характеристика педагогических кадров 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Образование: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 Высшее педагогическое –  14   (47%) </a:t>
            </a:r>
          </a:p>
          <a:p>
            <a:r>
              <a:rPr lang="ru-RU" dirty="0">
                <a:solidFill>
                  <a:schemeClr val="tx1"/>
                </a:solidFill>
              </a:rPr>
              <a:t> Среднее специальное педагогическое – 16 (53%) </a:t>
            </a:r>
          </a:p>
          <a:p>
            <a:r>
              <a:rPr lang="ru-RU" b="1" dirty="0">
                <a:solidFill>
                  <a:schemeClr val="tx1"/>
                </a:solidFill>
              </a:rPr>
              <a:t>Педагогический   стаж: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Доля молодых специалистов составляет - 13 %</a:t>
            </a:r>
          </a:p>
          <a:p>
            <a:r>
              <a:rPr lang="ru-RU" dirty="0">
                <a:solidFill>
                  <a:schemeClr val="tx1"/>
                </a:solidFill>
              </a:rPr>
              <a:t>Доля педагогических работников до 30 лет -  13  %</a:t>
            </a:r>
          </a:p>
          <a:p>
            <a:r>
              <a:rPr lang="ru-RU" b="1" dirty="0">
                <a:solidFill>
                  <a:schemeClr val="tx1"/>
                </a:solidFill>
              </a:rPr>
              <a:t>Квалификационная категория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Наличие педагогов, имеющих квалификационную категорию</a:t>
            </a:r>
          </a:p>
          <a:p>
            <a:r>
              <a:rPr lang="ru-RU" dirty="0">
                <a:solidFill>
                  <a:schemeClr val="tx1"/>
                </a:solidFill>
              </a:rPr>
              <a:t>Первая- 4 -14   %</a:t>
            </a:r>
          </a:p>
          <a:p>
            <a:r>
              <a:rPr lang="ru-RU" dirty="0">
                <a:solidFill>
                  <a:schemeClr val="tx1"/>
                </a:solidFill>
              </a:rPr>
              <a:t>Высшая - 12- 40   %</a:t>
            </a:r>
          </a:p>
          <a:p>
            <a:r>
              <a:rPr lang="ru-RU" dirty="0">
                <a:solidFill>
                  <a:schemeClr val="tx1"/>
                </a:solidFill>
              </a:rPr>
              <a:t>Соответствие – 10-32  %</a:t>
            </a:r>
          </a:p>
          <a:p>
            <a:r>
              <a:rPr lang="ru-RU" dirty="0">
                <a:solidFill>
                  <a:schemeClr val="tx1"/>
                </a:solidFill>
              </a:rPr>
              <a:t>Без категории -   4 -14 %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9260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3442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268760"/>
            <a:ext cx="7408333" cy="4857403"/>
          </a:xfrm>
        </p:spPr>
        <p:txBody>
          <a:bodyPr/>
          <a:lstStyle/>
          <a:p>
            <a:pPr algn="ctr"/>
            <a:r>
              <a:rPr lang="ru-RU" sz="2800" b="1" dirty="0"/>
              <a:t>МАТЕРИАЛЬНОЕ ОБЕСПЕЧЕНИЕ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dirty="0"/>
              <a:t> 2016-2017 учебном году  за счет бюджетных  средств, целевых расходов в том числе премия за участие в конкурсе лучших учреждений Сахалинской области, платные услуги.</a:t>
            </a:r>
          </a:p>
          <a:p>
            <a:pPr marL="0" indent="0">
              <a:buNone/>
            </a:pPr>
            <a:r>
              <a:rPr lang="ru-RU" b="1" dirty="0"/>
              <a:t>Основные средства</a:t>
            </a:r>
          </a:p>
          <a:p>
            <a:pPr marL="0" indent="0">
              <a:buNone/>
            </a:pPr>
            <a:r>
              <a:rPr lang="ru-RU" b="1" dirty="0"/>
              <a:t>Учебные расходы</a:t>
            </a:r>
          </a:p>
          <a:p>
            <a:pPr marL="0" indent="0">
              <a:buNone/>
            </a:pPr>
            <a:r>
              <a:rPr lang="ru-RU" b="1" dirty="0"/>
              <a:t>Медицинское оборудование</a:t>
            </a:r>
          </a:p>
          <a:p>
            <a:pPr marL="0" indent="0">
              <a:buNone/>
            </a:pPr>
            <a:r>
              <a:rPr lang="ru-RU" b="1" dirty="0"/>
              <a:t>Мягкий инвентарь</a:t>
            </a:r>
          </a:p>
          <a:p>
            <a:pPr marL="0" indent="0">
              <a:buNone/>
            </a:pPr>
            <a:r>
              <a:rPr lang="ru-RU" b="1" dirty="0"/>
              <a:t>Выполнение услуг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05861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</TotalTime>
  <Words>207</Words>
  <Application>Microsoft Office PowerPoint</Application>
  <PresentationFormat>Экран (4:3)</PresentationFormat>
  <Paragraphs>84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Candara</vt:lpstr>
      <vt:lpstr>Symbol</vt:lpstr>
      <vt:lpstr>Times New Roman</vt:lpstr>
      <vt:lpstr>Волна</vt:lpstr>
      <vt:lpstr>Общее родительское собрание</vt:lpstr>
      <vt:lpstr>Местонахождение  Образовательного  учреждения:  Юридический адрес ДОУ №1: Российская Федерация, 694240, Сахалинская     область, г. Поронайск, ул. Восточная 110а. Фактический адрес ДОУ №1: Российская Федерация, 694240, Сахалинская область, г. Поронайск, ул. Восточная 110а. Тип учреждения: дошкольное образовательное учреждение   Вид образовательного учреждения: комбинированный. Организационно-правовая  форма – учреждение Лицензия на право осуществления образовательной деятельности -  от 06  августа 2015г., №1284-ОД, срок действия бессрочно.  </vt:lpstr>
      <vt:lpstr>Наполняемость групп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Общее родительское собрание</dc:title>
  <dc:creator>Любовь</dc:creator>
  <cp:lastModifiedBy>user</cp:lastModifiedBy>
  <cp:revision>5</cp:revision>
  <dcterms:created xsi:type="dcterms:W3CDTF">2017-04-18T05:22:42Z</dcterms:created>
  <dcterms:modified xsi:type="dcterms:W3CDTF">2019-03-22T03:03:25Z</dcterms:modified>
</cp:coreProperties>
</file>