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70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80" r:id="rId22"/>
  </p:sldIdLst>
  <p:sldSz cx="6858000" cy="9144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ED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1890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17EAF146-7F11-4960-9F10-9E2646C0FBA5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C7ED5D20-1F7D-4570-A906-0AEDEFE88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420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6D7A8-3BE0-43E9-8ECE-CB51195BF627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35175" y="750888"/>
            <a:ext cx="28178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D0A10-9684-4988-82CE-30834DBE9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663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D0A10-9684-4988-82CE-30834DBE9DB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480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D5DB-1609-4A6C-A953-503A871A1942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A2A0-F106-4DC9-9470-D882410A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861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D5DB-1609-4A6C-A953-503A871A1942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A2A0-F106-4DC9-9470-D882410A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687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D5DB-1609-4A6C-A953-503A871A1942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A2A0-F106-4DC9-9470-D882410A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D5DB-1609-4A6C-A953-503A871A1942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A2A0-F106-4DC9-9470-D882410A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514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D5DB-1609-4A6C-A953-503A871A1942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A2A0-F106-4DC9-9470-D882410A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23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D5DB-1609-4A6C-A953-503A871A1942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A2A0-F106-4DC9-9470-D882410A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226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D5DB-1609-4A6C-A953-503A871A1942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A2A0-F106-4DC9-9470-D882410A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523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D5DB-1609-4A6C-A953-503A871A1942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A2A0-F106-4DC9-9470-D882410A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7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D5DB-1609-4A6C-A953-503A871A1942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A2A0-F106-4DC9-9470-D882410A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593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D5DB-1609-4A6C-A953-503A871A1942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A2A0-F106-4DC9-9470-D882410A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286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D5DB-1609-4A6C-A953-503A871A1942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A2A0-F106-4DC9-9470-D882410A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143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6D5DB-1609-4A6C-A953-503A871A1942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CA2A0-F106-4DC9-9470-D882410A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5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gif"/><Relationship Id="rId5" Type="http://schemas.openxmlformats.org/officeDocument/2006/relationships/image" Target="../media/image38.gif"/><Relationship Id="rId4" Type="http://schemas.openxmlformats.org/officeDocument/2006/relationships/image" Target="../media/image3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jpeg"/><Relationship Id="rId7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microsoft.com/office/2007/relationships/hdphoto" Target="../media/hdphoto2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57256" y="5109224"/>
            <a:ext cx="29452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1.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Заполни пропуски: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0687" y="5952905"/>
            <a:ext cx="56166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>
                <a:latin typeface="+mj-lt"/>
              </a:rPr>
              <a:t>Н</a:t>
            </a:r>
            <a:r>
              <a:rPr lang="en-US" sz="2400" dirty="0" smtClean="0">
                <a:latin typeface="+mj-lt"/>
              </a:rPr>
              <a:t>e likes … new teacher.</a:t>
            </a:r>
          </a:p>
          <a:p>
            <a:pPr marL="342900" indent="-342900">
              <a:buFontTx/>
              <a:buChar char="-"/>
            </a:pPr>
            <a:endParaRPr lang="en-US" sz="2400" dirty="0" smtClean="0">
              <a:latin typeface="+mj-lt"/>
            </a:endParaRPr>
          </a:p>
          <a:p>
            <a:pPr marL="342900" indent="-342900">
              <a:buFontTx/>
              <a:buChar char="-"/>
            </a:pPr>
            <a:endParaRPr lang="en-US" sz="2400" dirty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               a) his</a:t>
            </a:r>
          </a:p>
          <a:p>
            <a:r>
              <a:rPr lang="en-US" sz="2400" dirty="0" smtClean="0">
                <a:latin typeface="+mj-lt"/>
              </a:rPr>
              <a:t>               b) he</a:t>
            </a:r>
          </a:p>
          <a:p>
            <a:r>
              <a:rPr lang="en-US" sz="2400" dirty="0" smtClean="0">
                <a:latin typeface="+mj-lt"/>
              </a:rPr>
              <a:t>               c) you</a:t>
            </a:r>
            <a:endParaRPr lang="ru-RU" sz="2400" dirty="0">
              <a:latin typeface="+mj-lt"/>
            </a:endParaRPr>
          </a:p>
        </p:txBody>
      </p:sp>
      <p:sp>
        <p:nvSpPr>
          <p:cNvPr id="7" name="Выноска со стрелкой вверх 6"/>
          <p:cNvSpPr/>
          <p:nvPr/>
        </p:nvSpPr>
        <p:spPr>
          <a:xfrm>
            <a:off x="1909028" y="6372199"/>
            <a:ext cx="1224136" cy="1876345"/>
          </a:xfrm>
          <a:prstGeom prst="upArrowCallou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1" y="459654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 rot="10800000">
            <a:off x="3133164" y="683568"/>
            <a:ext cx="596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worldartsme.com/images/best-teacher-clipart-1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3096" y="6184256"/>
            <a:ext cx="1671155" cy="225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19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666" y="6516215"/>
            <a:ext cx="2952328" cy="205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92696" y="5109224"/>
            <a:ext cx="55993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11.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Как зовут легендарного короля, который вытащил из камня меч </a:t>
            </a:r>
            <a:r>
              <a:rPr lang="ru-RU" sz="2400" dirty="0" err="1" smtClean="0">
                <a:solidFill>
                  <a:srgbClr val="0000CC"/>
                </a:solidFill>
                <a:latin typeface="+mj-lt"/>
              </a:rPr>
              <a:t>Эскалибур</a:t>
            </a:r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?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23165" y="6678884"/>
            <a:ext cx="25333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lphaLcParenR"/>
            </a:pPr>
            <a:r>
              <a:rPr lang="ru-RU" sz="2400" dirty="0" smtClean="0">
                <a:latin typeface="+mj-lt"/>
              </a:rPr>
              <a:t>Арчибальд</a:t>
            </a:r>
          </a:p>
          <a:p>
            <a:pPr marL="457200" indent="-457200">
              <a:buAutoNum type="alphaLcParenR"/>
            </a:pPr>
            <a:r>
              <a:rPr lang="ru-RU" sz="2400" dirty="0" smtClean="0">
                <a:latin typeface="+mj-lt"/>
              </a:rPr>
              <a:t>Артур</a:t>
            </a:r>
          </a:p>
          <a:p>
            <a:pPr marL="457200" indent="-457200">
              <a:buAutoNum type="alphaLcParenR"/>
            </a:pPr>
            <a:r>
              <a:rPr lang="ru-RU" sz="2400" dirty="0" smtClean="0">
                <a:latin typeface="+mj-lt"/>
              </a:rPr>
              <a:t>Артём</a:t>
            </a:r>
          </a:p>
          <a:p>
            <a:pPr marL="457200" indent="-457200">
              <a:buAutoNum type="alphaLcParenR"/>
            </a:pPr>
            <a:r>
              <a:rPr lang="ru-RU" sz="2400" dirty="0" err="1" smtClean="0">
                <a:latin typeface="+mj-lt"/>
              </a:rPr>
              <a:t>Артемон</a:t>
            </a:r>
            <a:endParaRPr lang="en-US" sz="2400" dirty="0">
              <a:latin typeface="+mj-lt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11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832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" y="4563574"/>
            <a:ext cx="6858000" cy="4580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2696" y="5109224"/>
            <a:ext cx="5599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12.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Какая страна </a:t>
            </a:r>
            <a:r>
              <a:rPr lang="ru-RU" sz="2400" u="sng" dirty="0" smtClean="0">
                <a:solidFill>
                  <a:srgbClr val="0000CC"/>
                </a:solidFill>
                <a:latin typeface="+mj-lt"/>
              </a:rPr>
              <a:t>не</a:t>
            </a:r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 является англоговорящей?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338" name="Picture 2" descr="http://previews.123rf.com/images/klibbor/klibbor1103/klibbor110300014/9168759-We-speak-English--Stock-Vector-language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1483" y="6309553"/>
            <a:ext cx="2609410" cy="230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92696" y="6309553"/>
            <a:ext cx="3960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lphaLcParenR"/>
            </a:pPr>
            <a:r>
              <a:rPr lang="ru-RU" sz="2400" dirty="0" smtClean="0">
                <a:latin typeface="+mj-lt"/>
              </a:rPr>
              <a:t>Великобритания</a:t>
            </a: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ru-RU" sz="2400" dirty="0" smtClean="0">
                <a:latin typeface="+mj-lt"/>
              </a:rPr>
              <a:t>США</a:t>
            </a: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ru-RU" sz="2400" dirty="0" smtClean="0">
                <a:latin typeface="+mj-lt"/>
              </a:rPr>
              <a:t>Франция</a:t>
            </a: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ru-RU" sz="2400" dirty="0" smtClean="0">
                <a:latin typeface="+mj-lt"/>
              </a:rPr>
              <a:t>Канада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7064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2695" y="5091458"/>
            <a:ext cx="5599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1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5</a:t>
            </a:r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Как называется это животное?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В какой стране оно обитает?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268" name="Picture 4" descr="http://classroomclipart.com/images/gallery/Clipart/Animals/Kangaroo_Clipart/TN_kangaroo-with-big-ear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6996" y="6300192"/>
            <a:ext cx="2238939" cy="211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692693" y="6571682"/>
            <a:ext cx="36724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lphaLcParenR"/>
            </a:pPr>
            <a:r>
              <a:rPr lang="ru-RU" sz="2400" dirty="0" err="1" smtClean="0">
                <a:latin typeface="+mj-lt"/>
              </a:rPr>
              <a:t>Кугуру</a:t>
            </a:r>
            <a:r>
              <a:rPr lang="ru-RU" sz="2400" dirty="0" smtClean="0">
                <a:latin typeface="+mj-lt"/>
              </a:rPr>
              <a:t>,  Австрия</a:t>
            </a:r>
          </a:p>
          <a:p>
            <a:pPr marL="457200" indent="-457200">
              <a:buAutoNum type="alphaLcParenR"/>
            </a:pPr>
            <a:r>
              <a:rPr lang="ru-RU" sz="2400" dirty="0" smtClean="0">
                <a:latin typeface="+mj-lt"/>
              </a:rPr>
              <a:t>Кенгуру, Англия</a:t>
            </a:r>
          </a:p>
          <a:p>
            <a:pPr marL="457200" indent="-457200">
              <a:buAutoNum type="alphaLcParenR"/>
            </a:pPr>
            <a:r>
              <a:rPr lang="ru-RU" sz="2400" dirty="0" err="1" smtClean="0">
                <a:latin typeface="+mj-lt"/>
              </a:rPr>
              <a:t>Куругуру</a:t>
            </a:r>
            <a:r>
              <a:rPr lang="ru-RU" sz="2400" dirty="0" smtClean="0">
                <a:latin typeface="+mj-lt"/>
              </a:rPr>
              <a:t>, Австралия</a:t>
            </a:r>
          </a:p>
          <a:p>
            <a:pPr marL="457200" indent="-457200">
              <a:buAutoNum type="alphaLcParenR"/>
            </a:pPr>
            <a:r>
              <a:rPr lang="ru-RU" sz="2400" dirty="0" smtClean="0">
                <a:latin typeface="+mj-lt"/>
              </a:rPr>
              <a:t>Кенгуру, Австралия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42744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78584" y="5109224"/>
            <a:ext cx="4502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16.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Какой месяц завершает год?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16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8339" y="6153796"/>
            <a:ext cx="3672409" cy="224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lphaLcParenR"/>
            </a:pPr>
            <a:r>
              <a:rPr lang="en-US" sz="2400" dirty="0" smtClean="0">
                <a:latin typeface="+mj-lt"/>
              </a:rPr>
              <a:t>November</a:t>
            </a:r>
            <a:endParaRPr lang="ru-RU" sz="2400" dirty="0" smtClean="0">
              <a:latin typeface="+mj-lt"/>
            </a:endParaRP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en-US" sz="2400" dirty="0" smtClean="0">
                <a:latin typeface="+mj-lt"/>
              </a:rPr>
              <a:t>December</a:t>
            </a:r>
            <a:endParaRPr lang="ru-RU" sz="2400" dirty="0" smtClean="0">
              <a:latin typeface="+mj-lt"/>
            </a:endParaRP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en-US" sz="2400" dirty="0" smtClean="0">
                <a:latin typeface="+mj-lt"/>
              </a:rPr>
              <a:t>January</a:t>
            </a:r>
            <a:endParaRPr lang="ru-RU" sz="2400" dirty="0" smtClean="0">
              <a:latin typeface="+mj-lt"/>
            </a:endParaRP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en-US" sz="2400" dirty="0" smtClean="0">
                <a:latin typeface="+mj-lt"/>
              </a:rPr>
              <a:t>September</a:t>
            </a:r>
            <a:endParaRPr lang="en-US" sz="2400" dirty="0">
              <a:latin typeface="+mj-lt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4603" y="6299001"/>
            <a:ext cx="2904048" cy="1952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1015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2696" y="5109224"/>
            <a:ext cx="5599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1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7</a:t>
            </a:r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Вставь пропущенное слово: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63280" y="6253389"/>
            <a:ext cx="31180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lphaLcParenR"/>
            </a:pPr>
            <a:r>
              <a:rPr lang="en-US" sz="2400" dirty="0" smtClean="0">
                <a:latin typeface="+mj-lt"/>
              </a:rPr>
              <a:t>good afternoon</a:t>
            </a:r>
            <a:endParaRPr lang="ru-RU" sz="2400" dirty="0" smtClean="0">
              <a:latin typeface="+mj-lt"/>
            </a:endParaRPr>
          </a:p>
          <a:p>
            <a:pPr marL="457200" indent="-457200">
              <a:buAutoNum type="alphaLcParenR"/>
            </a:pPr>
            <a:r>
              <a:rPr lang="en-US" sz="2400" dirty="0" smtClean="0">
                <a:latin typeface="+mj-lt"/>
              </a:rPr>
              <a:t>good morning</a:t>
            </a:r>
            <a:endParaRPr lang="ru-RU" sz="2400" dirty="0" smtClean="0">
              <a:latin typeface="+mj-lt"/>
            </a:endParaRPr>
          </a:p>
          <a:p>
            <a:pPr marL="457200" indent="-457200">
              <a:buAutoNum type="alphaLcParenR"/>
            </a:pPr>
            <a:r>
              <a:rPr lang="en-US" sz="2400" dirty="0" smtClean="0">
                <a:latin typeface="+mj-lt"/>
              </a:rPr>
              <a:t>good evening</a:t>
            </a:r>
            <a:endParaRPr lang="ru-RU" sz="2400" dirty="0" smtClean="0">
              <a:latin typeface="+mj-lt"/>
            </a:endParaRPr>
          </a:p>
          <a:p>
            <a:pPr marL="457200" indent="-457200">
              <a:buAutoNum type="alphaLcParenR"/>
            </a:pPr>
            <a:r>
              <a:rPr lang="en-US" sz="2400" dirty="0" smtClean="0">
                <a:latin typeface="+mj-lt"/>
              </a:rPr>
              <a:t>good night</a:t>
            </a:r>
            <a:endParaRPr lang="en-US" sz="2400" dirty="0"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2696" y="6068723"/>
            <a:ext cx="25705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+mj-lt"/>
              </a:rPr>
              <a:t>Я утром проснулся, на маму гляжу.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+mj-lt"/>
              </a:rPr>
              <a:t>И ей я тихонько … скажу.</a:t>
            </a:r>
            <a:endParaRPr lang="en-US" sz="2400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17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9099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744" y="5940221"/>
            <a:ext cx="4824535" cy="26104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2696" y="5109224"/>
            <a:ext cx="5599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18.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Назови по-английски цвета радуги.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0858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2695" y="5131799"/>
            <a:ext cx="5599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19.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Какой день недели назван в честь римского бога времени Сатурна?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19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8339" y="6268614"/>
            <a:ext cx="36724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lphaLcParenR"/>
            </a:pPr>
            <a:r>
              <a:rPr lang="en-US" sz="2400" dirty="0" smtClean="0">
                <a:latin typeface="+mj-lt"/>
              </a:rPr>
              <a:t>Sunday</a:t>
            </a:r>
            <a:endParaRPr lang="ru-RU" sz="2400" dirty="0" smtClean="0">
              <a:latin typeface="+mj-lt"/>
            </a:endParaRP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en-US" sz="2400" dirty="0" smtClean="0">
                <a:latin typeface="+mj-lt"/>
              </a:rPr>
              <a:t>Saturday</a:t>
            </a:r>
            <a:endParaRPr lang="ru-RU" sz="2400" dirty="0" smtClean="0">
              <a:latin typeface="+mj-lt"/>
            </a:endParaRP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en-US" sz="2400" dirty="0" smtClean="0">
                <a:latin typeface="+mj-lt"/>
              </a:rPr>
              <a:t>Monday</a:t>
            </a:r>
            <a:endParaRPr lang="ru-RU" sz="2400" dirty="0" smtClean="0">
              <a:latin typeface="+mj-lt"/>
            </a:endParaRP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en-US" sz="2400" dirty="0" smtClean="0">
                <a:latin typeface="+mj-lt"/>
              </a:rPr>
              <a:t>Wednesday</a:t>
            </a:r>
            <a:endParaRPr lang="en-US" sz="2400" dirty="0">
              <a:latin typeface="+mj-lt"/>
            </a:endParaRPr>
          </a:p>
        </p:txBody>
      </p:sp>
      <p:pic>
        <p:nvPicPr>
          <p:cNvPr id="8194" name="Picture 2" descr="http://www.emofaces.com/png/200/emoticons/saturn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8274">
            <a:off x="2771474" y="6554144"/>
            <a:ext cx="3544129" cy="1556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111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2696" y="5109224"/>
            <a:ext cx="5599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20.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Как звался кот в сказке про Алису: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 descr="http://img-fotki.yandex.ru/get/9832/16969765.209/0_8d36f_9d69e7c4_orig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696" y="5978304"/>
            <a:ext cx="2186940" cy="257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2891680" y="6111171"/>
            <a:ext cx="36724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lphaLcParenR"/>
            </a:pPr>
            <a:r>
              <a:rPr lang="ru-RU" sz="2400" dirty="0" err="1" smtClean="0">
                <a:latin typeface="+mj-lt"/>
              </a:rPr>
              <a:t>Чеширский</a:t>
            </a:r>
            <a:endParaRPr lang="ru-RU" sz="2400" dirty="0" smtClean="0">
              <a:latin typeface="+mj-lt"/>
            </a:endParaRP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ru-RU" sz="2400" dirty="0" err="1" smtClean="0">
                <a:latin typeface="+mj-lt"/>
              </a:rPr>
              <a:t>Почеширский</a:t>
            </a:r>
            <a:r>
              <a:rPr lang="ru-RU" sz="2400" dirty="0" smtClean="0">
                <a:latin typeface="+mj-lt"/>
              </a:rPr>
              <a:t> </a:t>
            </a: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ru-RU" sz="2400" dirty="0" err="1" smtClean="0">
                <a:latin typeface="+mj-lt"/>
              </a:rPr>
              <a:t>Чесанутый</a:t>
            </a:r>
            <a:endParaRPr lang="ru-RU" sz="2400" dirty="0" smtClean="0">
              <a:latin typeface="+mj-lt"/>
            </a:endParaRP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ru-RU" sz="2400" dirty="0" err="1" smtClean="0">
                <a:latin typeface="+mj-lt"/>
              </a:rPr>
              <a:t>Чеснатский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81804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2696" y="5109224"/>
            <a:ext cx="5599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22.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Как звали медведя, друга </a:t>
            </a:r>
            <a:r>
              <a:rPr lang="ru-RU" sz="2400" dirty="0" err="1" smtClean="0">
                <a:solidFill>
                  <a:srgbClr val="0000CC"/>
                </a:solidFill>
                <a:latin typeface="+mj-lt"/>
              </a:rPr>
              <a:t>Маугли</a:t>
            </a:r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: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22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84784" y="6111171"/>
            <a:ext cx="27363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lphaLcParenR"/>
            </a:pPr>
            <a:r>
              <a:rPr lang="ru-RU" sz="2400" dirty="0" err="1" smtClean="0">
                <a:latin typeface="+mj-lt"/>
              </a:rPr>
              <a:t>Баду</a:t>
            </a:r>
            <a:endParaRPr lang="ru-RU" sz="2400" dirty="0" smtClean="0">
              <a:latin typeface="+mj-lt"/>
            </a:endParaRP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ru-RU" sz="2400" dirty="0" err="1" smtClean="0">
                <a:latin typeface="+mj-lt"/>
              </a:rPr>
              <a:t>Бану</a:t>
            </a:r>
            <a:r>
              <a:rPr lang="ru-RU" sz="2400" dirty="0" smtClean="0">
                <a:latin typeface="+mj-lt"/>
              </a:rPr>
              <a:t> </a:t>
            </a: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ru-RU" sz="2400" dirty="0" smtClean="0">
                <a:latin typeface="+mj-lt"/>
              </a:rPr>
              <a:t>Балу</a:t>
            </a:r>
          </a:p>
          <a:p>
            <a:pPr marL="457200" indent="-457200">
              <a:lnSpc>
                <a:spcPct val="150000"/>
              </a:lnSpc>
              <a:buAutoNum type="alphaLcParenR"/>
            </a:pPr>
            <a:r>
              <a:rPr lang="ru-RU" sz="2400" dirty="0" smtClean="0">
                <a:latin typeface="+mj-lt"/>
              </a:rPr>
              <a:t>Баку</a:t>
            </a:r>
            <a:endParaRPr lang="en-US" sz="2400" dirty="0">
              <a:latin typeface="+mj-lt"/>
            </a:endParaRPr>
          </a:p>
        </p:txBody>
      </p:sp>
      <p:pic>
        <p:nvPicPr>
          <p:cNvPr id="5124" name="Picture 4" descr="http://www.quizz.biz/uploads/quizz/359479/6_qyhu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351" y="6038917"/>
            <a:ext cx="2396674" cy="239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598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2696" y="5109224"/>
            <a:ext cx="5599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23.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Какая из достопримечательностей находится в Великобритании: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23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100" name="Picture 4" descr="http://egypt.mrdonn.org/Sphinx.gif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9457" y="7108289"/>
            <a:ext cx="2279064" cy="159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rome.mrdonn.org/rome_icon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00" y="7287544"/>
            <a:ext cx="1993404" cy="149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celts.phillipmartin.info/celts_stonehenge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2597" y="6204499"/>
            <a:ext cx="2468308" cy="170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67193" y="7445361"/>
            <a:ext cx="2110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lphaLcParenR"/>
            </a:pP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+mj-lt"/>
              </a:rPr>
              <a:t>Колизей</a:t>
            </a:r>
            <a:endParaRPr lang="ru-RU" sz="2400" dirty="0">
              <a:effectLst>
                <a:glow rad="127000">
                  <a:schemeClr val="bg1"/>
                </a:glow>
              </a:effectLst>
              <a:latin typeface="+mj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67404" y="7156719"/>
            <a:ext cx="25235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lphaLcParenR" startAt="2"/>
            </a:pP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+mj-lt"/>
              </a:rPr>
              <a:t>Стоунхендж</a:t>
            </a:r>
            <a:endParaRPr lang="ru-RU" sz="2400" dirty="0">
              <a:effectLst>
                <a:glow rad="127000">
                  <a:schemeClr val="bg1"/>
                </a:glow>
              </a:effectLst>
              <a:latin typeface="+mj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98306" y="8221843"/>
            <a:ext cx="2110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lphaLcParenR" startAt="3"/>
            </a:pPr>
            <a:r>
              <a:rPr lang="ru-RU" sz="2400" dirty="0" smtClean="0">
                <a:effectLst>
                  <a:glow rad="127000">
                    <a:schemeClr val="bg1"/>
                  </a:glow>
                </a:effectLst>
                <a:latin typeface="+mj-lt"/>
              </a:rPr>
              <a:t>Сфинкс</a:t>
            </a:r>
            <a:endParaRPr lang="ru-RU" sz="2400" dirty="0">
              <a:effectLst>
                <a:glow rad="127000">
                  <a:schemeClr val="bg1"/>
                </a:glo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554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6" y="4570579"/>
            <a:ext cx="6858000" cy="4580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57256" y="5109224"/>
            <a:ext cx="29452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Заполни пропуски: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2696" y="5940221"/>
            <a:ext cx="56166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>
                <a:latin typeface="+mj-lt"/>
              </a:rPr>
              <a:t>There … many animals at the Zoo.</a:t>
            </a:r>
          </a:p>
          <a:p>
            <a:endParaRPr lang="en-US" sz="2400" dirty="0" smtClean="0">
              <a:latin typeface="+mj-lt"/>
            </a:endParaRPr>
          </a:p>
          <a:p>
            <a:endParaRPr lang="en-US" sz="2400" dirty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        a) is                  </a:t>
            </a:r>
          </a:p>
          <a:p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b) are               </a:t>
            </a:r>
          </a:p>
          <a:p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c) was              </a:t>
            </a:r>
            <a:endParaRPr lang="ru-RU" sz="2400" dirty="0">
              <a:latin typeface="+mj-lt"/>
            </a:endParaRPr>
          </a:p>
        </p:txBody>
      </p:sp>
      <p:sp>
        <p:nvSpPr>
          <p:cNvPr id="8" name="Выноска со стрелкой вверх 7"/>
          <p:cNvSpPr/>
          <p:nvPr/>
        </p:nvSpPr>
        <p:spPr>
          <a:xfrm>
            <a:off x="1427860" y="6363143"/>
            <a:ext cx="1224136" cy="1876346"/>
          </a:xfrm>
          <a:prstGeom prst="upArrowCallou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 rot="10800000">
            <a:off x="3133164" y="683568"/>
            <a:ext cx="596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578" name="Picture 2" descr="http://rstadt.edublogs.org/files/2014/01/zoo-sign-clip-art-2dcp1j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8796" y="6452655"/>
            <a:ext cx="3048000" cy="192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25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9342" y="5109224"/>
            <a:ext cx="5599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24.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Составь словосочетание по схеме: 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7" name="Picture 4" descr="артик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4744" y="5940221"/>
            <a:ext cx="592455" cy="563958"/>
          </a:xfrm>
          <a:prstGeom prst="rect">
            <a:avLst/>
          </a:prstGeom>
          <a:noFill/>
        </p:spPr>
      </p:pic>
      <p:pic>
        <p:nvPicPr>
          <p:cNvPr id="8" name="Picture 6" descr="прилагательное - качеств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7199" y="5904287"/>
            <a:ext cx="757222" cy="635825"/>
          </a:xfrm>
          <a:prstGeom prst="rect">
            <a:avLst/>
          </a:prstGeom>
          <a:noFill/>
        </p:spPr>
      </p:pic>
      <p:pic>
        <p:nvPicPr>
          <p:cNvPr id="9" name="Picture 18" descr="действующее лиц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74421" y="5904289"/>
            <a:ext cx="635823" cy="63582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809709" y="6853786"/>
            <a:ext cx="52385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en-US" sz="2400" dirty="0" smtClean="0">
                <a:latin typeface="+mj-lt"/>
              </a:rPr>
              <a:t>dog/friendly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+mj-lt"/>
              </a:rPr>
              <a:t>kind/cat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+mj-lt"/>
              </a:rPr>
              <a:t>pig/funny</a:t>
            </a:r>
            <a:endParaRPr lang="ru-RU" sz="2400" dirty="0"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739" y="6372201"/>
            <a:ext cx="965204" cy="15167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5024" y="5971855"/>
            <a:ext cx="1103294" cy="147864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8055" y="7415599"/>
            <a:ext cx="1080120" cy="1136968"/>
          </a:xfrm>
          <a:prstGeom prst="rect">
            <a:avLst/>
          </a:prstGeom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24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555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9343" y="5109224"/>
            <a:ext cx="5599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2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5</a:t>
            </a:r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Составь короткий рассказ, используй картинку</a:t>
            </a:r>
            <a:r>
              <a:rPr lang="en-US" sz="2400" dirty="0" smtClean="0">
                <a:solidFill>
                  <a:srgbClr val="0000CC"/>
                </a:solidFill>
                <a:latin typeface="+mj-lt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и подсказки: 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40768" y="6675801"/>
            <a:ext cx="28462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en-US" sz="2400" dirty="0" smtClean="0">
                <a:latin typeface="+mj-lt"/>
              </a:rPr>
              <a:t>This is …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+mj-lt"/>
              </a:rPr>
              <a:t>The … is …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+mj-lt"/>
              </a:rPr>
              <a:t>I like …</a:t>
            </a:r>
            <a:endParaRPr lang="ru-RU" sz="2400" dirty="0">
              <a:latin typeface="+mj-lt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25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1132" y="6309552"/>
            <a:ext cx="2105239" cy="2105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84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07915" y="5109224"/>
            <a:ext cx="42439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3.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Вставь пропущенное слово: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 rot="10800000">
            <a:off x="3133164" y="683568"/>
            <a:ext cx="596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2696" y="5940221"/>
            <a:ext cx="56166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>
                <a:latin typeface="+mj-lt"/>
              </a:rPr>
              <a:t>She has got … friends at school.</a:t>
            </a:r>
          </a:p>
          <a:p>
            <a:endParaRPr lang="en-US" sz="2400" dirty="0" smtClean="0">
              <a:latin typeface="+mj-lt"/>
            </a:endParaRPr>
          </a:p>
          <a:p>
            <a:endParaRPr lang="en-US" sz="2400" dirty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               a) many                  </a:t>
            </a:r>
          </a:p>
          <a:p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     b) a               </a:t>
            </a:r>
          </a:p>
          <a:p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     c) one</a:t>
            </a:r>
            <a:endParaRPr lang="ru-RU" sz="2400" dirty="0">
              <a:latin typeface="+mj-lt"/>
            </a:endParaRPr>
          </a:p>
        </p:txBody>
      </p:sp>
      <p:sp>
        <p:nvSpPr>
          <p:cNvPr id="13" name="Выноска со стрелкой вверх 12"/>
          <p:cNvSpPr/>
          <p:nvPr/>
        </p:nvSpPr>
        <p:spPr>
          <a:xfrm>
            <a:off x="2039928" y="6349315"/>
            <a:ext cx="1389071" cy="1876346"/>
          </a:xfrm>
          <a:prstGeom prst="upArrowCallou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 descr="http://edinaschools.org/cms/lib07/MN01909547/Centricity/Domain/992/fr7_kids1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9997" y="7121767"/>
            <a:ext cx="3018600" cy="142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2696" y="5109224"/>
            <a:ext cx="5599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4.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Выбери нужное слово: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 rot="10800000">
            <a:off x="3133164" y="683568"/>
            <a:ext cx="596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2696" y="5940221"/>
            <a:ext cx="56166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>
                <a:latin typeface="+mj-lt"/>
              </a:rPr>
              <a:t>There are many … on the table.</a:t>
            </a:r>
          </a:p>
          <a:p>
            <a:endParaRPr lang="en-US" sz="2400" dirty="0" smtClean="0">
              <a:latin typeface="+mj-lt"/>
            </a:endParaRPr>
          </a:p>
          <a:p>
            <a:endParaRPr lang="en-US" sz="2400" dirty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                         a) dishes</a:t>
            </a:r>
          </a:p>
          <a:p>
            <a:r>
              <a:rPr lang="en-US" sz="2400" dirty="0" smtClean="0">
                <a:latin typeface="+mj-lt"/>
              </a:rPr>
              <a:t>                         b) dish</a:t>
            </a:r>
          </a:p>
          <a:p>
            <a:r>
              <a:rPr lang="en-US" sz="2400" dirty="0" smtClean="0">
                <a:latin typeface="+mj-lt"/>
              </a:rPr>
              <a:t>                         c) </a:t>
            </a:r>
            <a:r>
              <a:rPr lang="en-US" sz="2400" dirty="0" err="1" smtClean="0">
                <a:latin typeface="+mj-lt"/>
              </a:rPr>
              <a:t>dishs</a:t>
            </a:r>
            <a:endParaRPr lang="ru-RU" sz="2400" dirty="0">
              <a:latin typeface="+mj-lt"/>
            </a:endParaRPr>
          </a:p>
        </p:txBody>
      </p:sp>
      <p:sp>
        <p:nvSpPr>
          <p:cNvPr id="14" name="Выноска со стрелкой вверх 13"/>
          <p:cNvSpPr/>
          <p:nvPr/>
        </p:nvSpPr>
        <p:spPr>
          <a:xfrm>
            <a:off x="2924944" y="6340151"/>
            <a:ext cx="1389071" cy="1876346"/>
          </a:xfrm>
          <a:prstGeom prst="upArrowCallou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2" name="Picture 4" descr="http://content.mycutegraphics.com/graphics/school/owl-lunch-counter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1168" y="7094383"/>
            <a:ext cx="1117242" cy="128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712" y="6730939"/>
            <a:ext cx="1616392" cy="16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56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4550398"/>
            <a:ext cx="6858000" cy="4580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2696" y="5109224"/>
            <a:ext cx="5599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5</a:t>
            </a:r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Найди пары антонимов: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9122" y="5940220"/>
            <a:ext cx="635982" cy="8207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168" y="5940220"/>
            <a:ext cx="1090883" cy="7749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021223" y="7300238"/>
            <a:ext cx="1119961" cy="11199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96" y="5940220"/>
            <a:ext cx="905983" cy="9003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3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0385" y="7415111"/>
            <a:ext cx="1048149" cy="9292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96" y="7482438"/>
            <a:ext cx="989963" cy="9041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083" y="7339233"/>
            <a:ext cx="959054" cy="108096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7146" y="5940220"/>
            <a:ext cx="912401" cy="91240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92696" y="6715164"/>
            <a:ext cx="10540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smart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887234" y="6852621"/>
            <a:ext cx="13322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unlucky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15229" y="8155771"/>
            <a:ext cx="8090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ugly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267102" y="8220878"/>
            <a:ext cx="6931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evil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624561" y="6727697"/>
            <a:ext cx="8451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cute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692562" y="8228361"/>
            <a:ext cx="9603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lucky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085184" y="6715163"/>
            <a:ext cx="814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kind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263892" y="8189367"/>
            <a:ext cx="768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silly</a:t>
            </a:r>
            <a:endParaRPr lang="ru-RU" sz="2400" dirty="0"/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Прямоугольник 23"/>
          <p:cNvSpPr/>
          <p:nvPr/>
        </p:nvSpPr>
        <p:spPr>
          <a:xfrm rot="10800000">
            <a:off x="3133164" y="683568"/>
            <a:ext cx="596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955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89428" y="5109224"/>
            <a:ext cx="34808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6</a:t>
            </a:r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Выбери нужное слово: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Прямоугольник 27"/>
          <p:cNvSpPr/>
          <p:nvPr/>
        </p:nvSpPr>
        <p:spPr>
          <a:xfrm rot="10800000">
            <a:off x="3133164" y="683568"/>
            <a:ext cx="596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2696" y="5940221"/>
            <a:ext cx="56166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>
                <a:latin typeface="+mj-lt"/>
              </a:rPr>
              <a:t>Many … are at an office.</a:t>
            </a:r>
          </a:p>
          <a:p>
            <a:endParaRPr lang="en-US" sz="2400" dirty="0" smtClean="0">
              <a:latin typeface="+mj-lt"/>
            </a:endParaRPr>
          </a:p>
          <a:p>
            <a:endParaRPr lang="en-US" sz="2400" dirty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          a) mans</a:t>
            </a:r>
          </a:p>
          <a:p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b) man</a:t>
            </a:r>
          </a:p>
          <a:p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c) men</a:t>
            </a:r>
            <a:endParaRPr lang="ru-RU" sz="2400" dirty="0">
              <a:latin typeface="+mj-lt"/>
            </a:endParaRPr>
          </a:p>
        </p:txBody>
      </p:sp>
      <p:sp>
        <p:nvSpPr>
          <p:cNvPr id="30" name="Выноска со стрелкой вверх 29"/>
          <p:cNvSpPr/>
          <p:nvPr/>
        </p:nvSpPr>
        <p:spPr>
          <a:xfrm>
            <a:off x="1535873" y="6372199"/>
            <a:ext cx="1389071" cy="1876346"/>
          </a:xfrm>
          <a:prstGeom prst="upArrowCallou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http://images.clipartpanda.com/men-clip-art-as3595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8439" y="6238809"/>
            <a:ext cx="219075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77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649" y="7096388"/>
            <a:ext cx="2016225" cy="131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6872" y="6068188"/>
            <a:ext cx="1822607" cy="14047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2289" y="7020271"/>
            <a:ext cx="1835626" cy="15102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2696" y="5109224"/>
            <a:ext cx="5599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8.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Столица Великобритании…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27410" y="6864240"/>
            <a:ext cx="12227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+mj-lt"/>
              </a:rPr>
              <a:t>a</a:t>
            </a:r>
            <a:r>
              <a:rPr lang="ru-RU" sz="2400" dirty="0" smtClean="0">
                <a:latin typeface="+mj-lt"/>
              </a:rPr>
              <a:t>) Рим</a:t>
            </a:r>
            <a:endParaRPr lang="en-US" sz="2400" dirty="0"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17032" y="5963444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+mj-lt"/>
              </a:rPr>
              <a:t>b</a:t>
            </a:r>
            <a:r>
              <a:rPr lang="ru-RU" sz="2400" dirty="0" smtClean="0">
                <a:latin typeface="+mj-lt"/>
              </a:rPr>
              <a:t>) Париж</a:t>
            </a:r>
            <a:endParaRPr lang="en-US" sz="2400" dirty="0">
              <a:latin typeface="+mj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51845" y="8087435"/>
            <a:ext cx="19303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</a:rPr>
              <a:t>с) Лондон</a:t>
            </a:r>
            <a:endParaRPr lang="en-US" sz="2400" dirty="0">
              <a:latin typeface="+mj-lt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/>
          <p:nvPr/>
        </p:nvSpPr>
        <p:spPr>
          <a:xfrm rot="10800000">
            <a:off x="3133164" y="683568"/>
            <a:ext cx="596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802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2696" y="5109224"/>
            <a:ext cx="55993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9.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Загадка: </a:t>
            </a:r>
          </a:p>
          <a:p>
            <a:pPr algn="ctr"/>
            <a:r>
              <a:rPr lang="en-US" sz="2400" dirty="0" smtClean="0">
                <a:solidFill>
                  <a:srgbClr val="0000CC"/>
                </a:solidFill>
                <a:latin typeface="+mj-lt"/>
              </a:rPr>
              <a:t>It has one face and two hands, it goes and yet it stands.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3074" y="6853786"/>
            <a:ext cx="2799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lphaLcParenR"/>
            </a:pPr>
            <a:r>
              <a:rPr lang="ru-RU" sz="2400" dirty="0" smtClean="0">
                <a:latin typeface="+mj-lt"/>
              </a:rPr>
              <a:t>А </a:t>
            </a:r>
            <a:r>
              <a:rPr lang="en-US" sz="2400" dirty="0" smtClean="0">
                <a:latin typeface="+mj-lt"/>
              </a:rPr>
              <a:t>clock</a:t>
            </a:r>
          </a:p>
          <a:p>
            <a:pPr marL="457200" indent="-457200">
              <a:buAutoNum type="alphaLcParenR"/>
            </a:pPr>
            <a:r>
              <a:rPr lang="en-US" sz="2400" dirty="0" smtClean="0">
                <a:latin typeface="+mj-lt"/>
              </a:rPr>
              <a:t>A baby</a:t>
            </a:r>
          </a:p>
          <a:p>
            <a:pPr marL="457200" indent="-457200">
              <a:buAutoNum type="alphaLcParenR"/>
            </a:pPr>
            <a:r>
              <a:rPr lang="en-US" sz="2400" dirty="0" smtClean="0">
                <a:latin typeface="+mj-lt"/>
              </a:rPr>
              <a:t>A doll</a:t>
            </a:r>
            <a:endParaRPr lang="en-US" sz="2400" dirty="0">
              <a:latin typeface="+mj-lt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 rot="10800000">
            <a:off x="3133164" y="683568"/>
            <a:ext cx="596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410" name="Picture 2" descr="http://clipartsign.com/upload/2016/02/03/cartoon-alarm-clock-clipar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994" y="6710058"/>
            <a:ext cx="1122807" cy="1334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713" y="7032984"/>
            <a:ext cx="1302758" cy="12767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144" y="6444661"/>
            <a:ext cx="1338644" cy="186502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 rot="10800000">
            <a:off x="604915" y="8309477"/>
            <a:ext cx="3616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j-lt"/>
              </a:rPr>
              <a:t>Лицо, две руки, ходит, но стоит.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85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44"/>
            <a:ext cx="6858000" cy="458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63574"/>
            <a:ext cx="6858000" cy="4580426"/>
          </a:xfrm>
          <a:prstGeom prst="rect">
            <a:avLst/>
          </a:prstGeom>
        </p:spPr>
      </p:pic>
      <p:pic>
        <p:nvPicPr>
          <p:cNvPr id="24579" name="Picture 3" descr="https://img0.etsystatic.com/006/0/6394381/il_570xN.470042182_e3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759" y="6300192"/>
            <a:ext cx="1844871" cy="1848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92696" y="5109224"/>
            <a:ext cx="5599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Карточка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10</a:t>
            </a:r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В какой стране живёт королева Елизавета </a:t>
            </a:r>
            <a:r>
              <a:rPr lang="en-US" sz="2400" dirty="0" smtClean="0">
                <a:solidFill>
                  <a:srgbClr val="0000CC"/>
                </a:solidFill>
                <a:latin typeface="+mj-lt"/>
              </a:rPr>
              <a:t>II?</a:t>
            </a:r>
            <a:endParaRPr lang="ru-RU" sz="2400" dirty="0">
              <a:solidFill>
                <a:srgbClr val="0000CC"/>
              </a:solidFill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901" y="7239339"/>
            <a:ext cx="1562447" cy="11641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6737" y="5832290"/>
            <a:ext cx="1562447" cy="11641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394" y="7224248"/>
            <a:ext cx="1562447" cy="11641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060" y="5727465"/>
            <a:ext cx="1562447" cy="116417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779211" y="6622954"/>
            <a:ext cx="16815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+mj-lt"/>
              </a:rPr>
              <a:t>a</a:t>
            </a:r>
            <a:r>
              <a:rPr lang="ru-RU" sz="2400" dirty="0" smtClean="0">
                <a:latin typeface="+mj-lt"/>
              </a:rPr>
              <a:t>) </a:t>
            </a:r>
            <a:r>
              <a:rPr lang="en-US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в США </a:t>
            </a:r>
            <a:endParaRPr lang="en-US" sz="2400" dirty="0">
              <a:latin typeface="+mj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70863" y="6845160"/>
            <a:ext cx="22525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+mj-lt"/>
              </a:rPr>
              <a:t>b</a:t>
            </a:r>
            <a:r>
              <a:rPr lang="ru-RU" sz="2400" dirty="0" smtClean="0">
                <a:latin typeface="+mj-lt"/>
              </a:rPr>
              <a:t>) в Канаде</a:t>
            </a:r>
            <a:endParaRPr lang="en-US" sz="2400" dirty="0">
              <a:latin typeface="+mj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8241" y="8200071"/>
            <a:ext cx="3240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</a:rPr>
              <a:t>с) в Великобритании</a:t>
            </a:r>
            <a:endParaRPr lang="en-US" sz="2400" dirty="0">
              <a:latin typeface="+mj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903348" y="8200072"/>
            <a:ext cx="24242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+mj-lt"/>
              </a:rPr>
              <a:t>d</a:t>
            </a:r>
            <a:r>
              <a:rPr lang="ru-RU" sz="2400" dirty="0" smtClean="0">
                <a:latin typeface="+mj-lt"/>
              </a:rPr>
              <a:t>) в Австралии</a:t>
            </a:r>
            <a:endParaRPr lang="en-US" sz="2400" dirty="0">
              <a:latin typeface="+mj-lt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20713" y="467546"/>
            <a:ext cx="4816574" cy="367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18"/>
          <p:cNvSpPr/>
          <p:nvPr/>
        </p:nvSpPr>
        <p:spPr>
          <a:xfrm rot="10800000">
            <a:off x="2927178" y="683568"/>
            <a:ext cx="1008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ru-RU" sz="5400" b="1" cap="none" spc="0" dirty="0">
              <a:ln w="11430"/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8600280">
            <a:off x="1479390" y="954974"/>
            <a:ext cx="4283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bg1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chemeClr val="bg1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26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Другая 3">
      <a:majorFont>
        <a:latin typeface="a_FuturaRoundDemi"/>
        <a:ea typeface=""/>
        <a:cs typeface="Arial"/>
      </a:majorFont>
      <a:minorFont>
        <a:latin typeface="Arial Rounded MT Bol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470</Words>
  <Application>Microsoft Office PowerPoint</Application>
  <PresentationFormat>Экран (4:3)</PresentationFormat>
  <Paragraphs>178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Зайцева</dc:creator>
  <cp:lastModifiedBy>Раиль</cp:lastModifiedBy>
  <cp:revision>53</cp:revision>
  <cp:lastPrinted>2016-02-21T04:50:03Z</cp:lastPrinted>
  <dcterms:created xsi:type="dcterms:W3CDTF">2016-02-21T02:20:05Z</dcterms:created>
  <dcterms:modified xsi:type="dcterms:W3CDTF">2019-03-31T11:26:59Z</dcterms:modified>
</cp:coreProperties>
</file>