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54" r:id="rId2"/>
    <p:sldId id="403" r:id="rId3"/>
    <p:sldId id="380" r:id="rId4"/>
    <p:sldId id="377" r:id="rId5"/>
    <p:sldId id="381" r:id="rId6"/>
    <p:sldId id="382" r:id="rId7"/>
    <p:sldId id="357" r:id="rId8"/>
    <p:sldId id="358" r:id="rId9"/>
    <p:sldId id="359" r:id="rId10"/>
    <p:sldId id="360" r:id="rId11"/>
    <p:sldId id="361" r:id="rId12"/>
    <p:sldId id="365" r:id="rId13"/>
    <p:sldId id="318" r:id="rId14"/>
    <p:sldId id="315" r:id="rId15"/>
    <p:sldId id="336" r:id="rId16"/>
    <p:sldId id="387" r:id="rId17"/>
    <p:sldId id="389" r:id="rId18"/>
    <p:sldId id="390" r:id="rId19"/>
    <p:sldId id="329" r:id="rId20"/>
    <p:sldId id="396" r:id="rId21"/>
    <p:sldId id="397" r:id="rId22"/>
    <p:sldId id="398" r:id="rId23"/>
    <p:sldId id="402" r:id="rId24"/>
    <p:sldId id="383" r:id="rId25"/>
    <p:sldId id="384" r:id="rId26"/>
    <p:sldId id="385" r:id="rId27"/>
    <p:sldId id="394" r:id="rId28"/>
    <p:sldId id="375" r:id="rId29"/>
    <p:sldId id="379" r:id="rId30"/>
    <p:sldId id="393" r:id="rId31"/>
    <p:sldId id="395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0" autoAdjust="0"/>
    <p:restoredTop sz="94607" autoAdjust="0"/>
  </p:normalViewPr>
  <p:slideViewPr>
    <p:cSldViewPr>
      <p:cViewPr varScale="1">
        <p:scale>
          <a:sx n="74" d="100"/>
          <a:sy n="74" d="100"/>
        </p:scale>
        <p:origin x="9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0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A922E-FE30-4EE0-B4AB-99918E0CFD69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BD21-61EB-4DCB-B1E1-82544C91C2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714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hyperlink" Target="http://ru.wikipedia.org/wiki/%D0%A4%D0%B0%D0%B9%D0%BB:Slide_rule_example2.sv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4883" y="457200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omic Sans MS" pitchFamily="66" charset="0"/>
              </a:rPr>
              <a:t>Музыка в математике и литературе</a:t>
            </a:r>
            <a:endParaRPr lang="ru-RU" b="1" dirty="0">
              <a:effectLst>
                <a:glow rad="101600">
                  <a:srgbClr val="FFFF00">
                    <a:alpha val="60000"/>
                  </a:srgbClr>
                </a:glow>
              </a:effectLst>
              <a:latin typeface="Comic Sans MS" pitchFamily="66" charset="0"/>
            </a:endParaRPr>
          </a:p>
        </p:txBody>
      </p:sp>
      <p:pic>
        <p:nvPicPr>
          <p:cNvPr id="32770" name="Picture 2" descr="http://www.hegland.no/dev/sks/wp-content/uploads/2013/09/1071774_284744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971800"/>
            <a:ext cx="4267200" cy="2777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3008313" cy="116205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Монохорд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62400" cy="4691063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Comic Sans MS" pitchFamily="66" charset="0"/>
              </a:rPr>
              <a:t>Изобретение этого прибора приписывается Пифагору. Он состоит из деревянного ящика, на верхней стороне которого натянуты две струны. Одна из струн  служит только для сравнения тонов, и напряженность ее регулируется посредством колка. Вторая же струна только одним своим концом неподвижно прикреплена к монохорду, другой же перекидывается через блок и натягивается гирею</a:t>
            </a:r>
            <a:endParaRPr lang="ru-RU" sz="1800" b="1" dirty="0">
              <a:latin typeface="Comic Sans MS" pitchFamily="66" charset="0"/>
            </a:endParaRPr>
          </a:p>
        </p:txBody>
      </p:sp>
      <p:pic>
        <p:nvPicPr>
          <p:cNvPr id="1026" name="Picture 2" descr="C:\Documents and Settings\Admin\Рабочий стол\пифагор\проект Пифагор и музыка\проект\400px-Clavichord-JA_Haas_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7946" y="457200"/>
            <a:ext cx="458792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Рисунок 1" descr="http://upload.wikimedia.org/wikipedia/commons/thumb/c/c1/Slide_rule_example2.svg/350px-Slide_rule_example2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40000" contrast="40000"/>
          </a:blip>
          <a:srcRect/>
          <a:stretch>
            <a:fillRect/>
          </a:stretch>
        </p:blipFill>
        <p:spPr bwMode="auto">
          <a:xfrm>
            <a:off x="4038600" y="4267200"/>
            <a:ext cx="4867275" cy="473081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304800"/>
            <a:ext cx="6019800" cy="1325563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FFF00"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Монохорд</a:t>
            </a:r>
          </a:p>
        </p:txBody>
      </p:sp>
      <p:pic>
        <p:nvPicPr>
          <p:cNvPr id="2050" name="Picture 2" descr="C:\Documents and Settings\Admin\Рабочий стол\пифагор\проект Пифагор и музыка\проект\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483212" cy="3838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7800" y="152400"/>
            <a:ext cx="56151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</a:rPr>
              <a:t>Звуковые соотношения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09600" y="990600"/>
            <a:ext cx="3657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Естественно, что на протяжении многих веков люди не знали таких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слов</a:t>
            </a:r>
            <a:r>
              <a:rPr lang="ru-RU" b="1" dirty="0" smtClean="0">
                <a:latin typeface="Comic Sans MS" pitchFamily="66" charset="0"/>
                <a:ea typeface="Times New Roman" pitchFamily="18" charset="0"/>
              </a:rPr>
              <a:t>, как интервал, гамма, музыкальный строй.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В таком случае возникает вопрос: кто же стоял у истоков построения мажора и минора, аккордов и интервалов? А у истоков стоял не кто иной, как великий математик Пифагор. Его открытие в области теории музыки послужило базой для развития математических пропорций в музыке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50178" name="Picture 2" descr="Картинка 2 из 31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990600"/>
            <a:ext cx="3657600" cy="5169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0" y="304800"/>
            <a:ext cx="35484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</a:rPr>
              <a:t>Терминология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9117" y="990600"/>
            <a:ext cx="38718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Последовательность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43000" y="1524000"/>
            <a:ext cx="7239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В математике с понятием последовательность мы встречаемся крайне часто. Обычно цель при встрече с ними – отгадать следующее число или символ (поскольку последовательность в математике – упорядоченный ряд символов). Суть – найти закон, которому подчиняется данная последовательность. Например: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22  24  26  28 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</a:rPr>
              <a:t>1,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</a:rPr>
              <a:t>8, 64,…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096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В связи с этим нельзя не обратиться к музыкальному понятию квинтовый круг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67200" y="3962400"/>
            <a:ext cx="4267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Квинтовый круг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представляет собой логику создания любой тональности. (Для того, чтобы записать музыку в какой-либо тональности, необходимо знать ее тонику и знаки при ключе. Квинтовый круг реализует данные условия)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15714" name="Picture 2" descr="Картинка 9 из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481" y="1524000"/>
            <a:ext cx="3810000" cy="3438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5716" name="Picture 4" descr="Картинка 17 из 3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870" y="145970"/>
            <a:ext cx="3200400" cy="3670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0" y="152400"/>
            <a:ext cx="15211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Ритмы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09600" y="1132076"/>
            <a:ext cx="7848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Слово «ритм» изначально принадлежало музыке, хотя сегодня неудивительно, что оно может быть известно человеку совершенно из других источников: литература, математика…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http://cs623917.vk.me/v623917118/3d579/SYpAuptDr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2971800"/>
            <a:ext cx="2438400" cy="1533317"/>
          </a:xfrm>
          <a:prstGeom prst="rect">
            <a:avLst/>
          </a:prstGeom>
          <a:noFill/>
        </p:spPr>
      </p:pic>
      <p:pic>
        <p:nvPicPr>
          <p:cNvPr id="8196" name="Picture 4" descr="http://74time.ru/netcat_files/catalog/516/41790__image__edfe8c620e6573413d13140baf23da91__50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2590800"/>
            <a:ext cx="1460500" cy="1460500"/>
          </a:xfrm>
          <a:prstGeom prst="rect">
            <a:avLst/>
          </a:prstGeom>
          <a:noFill/>
        </p:spPr>
      </p:pic>
      <p:pic>
        <p:nvPicPr>
          <p:cNvPr id="8200" name="Picture 8" descr="http://muzik-improvisation.ru/wp-content/images/1impr12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1187" y="4572000"/>
            <a:ext cx="5305425" cy="17430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143000"/>
            <a:ext cx="5562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И математика полна ритма. Возьмем ряд натуральных чисел: 1,2,3,4,5.… Чувствуется ритм.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620232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52600" y="533400"/>
            <a:ext cx="533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Ритм и размер есть в музыке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505200"/>
            <a:ext cx="5238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912" y="228600"/>
            <a:ext cx="601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«Математические стихи»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17 30 48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140 10 01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126 138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140 3 501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Моя мелодия на  математические стихи: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а\Desktop\DSC054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741490"/>
            <a:ext cx="3759200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а\Desktop\DSC054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2228850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4600" y="45300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Следует заметить, что без ритма музыка не смогла бы существовать. Она бы просто рассыпалась, так и не закончив ни одной музыкальной фразы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www.p4.no/resize.ashx?path=/mmo/images/2014/5/93cef6f4-ae75-4b4d-b875-2cf3e4b8b91f.jpg&amp;w=9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622" y="2895600"/>
            <a:ext cx="5956300" cy="335041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DSC054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60" y="218878"/>
            <a:ext cx="4644704" cy="3483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вета\Desktop\PA3183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283128"/>
            <a:ext cx="2548331" cy="33550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2" name="Picture 4" descr="C:\Users\Света\Desktop\PA3184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929357"/>
            <a:ext cx="3124200" cy="2341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a124.mycdn.me/image?t=3&amp;bid=564595770846&amp;id=564595770846&amp;plc=WEB&amp;tkn=*0xPZOpNLAuCn-O2rHUlWs6QK5b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98" y="2133600"/>
            <a:ext cx="3431011" cy="2573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5" name="Picture 7" descr="C:\Users\Света\Desktop\imageYGFCC79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7020" y="4176494"/>
            <a:ext cx="3962400" cy="2228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5701164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685180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Наблюдение за рисунком стихотворного ритма.</a:t>
            </a:r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На </a:t>
            </a:r>
            <a:r>
              <a:rPr lang="ru-RU" i="1" dirty="0" err="1" smtClean="0"/>
              <a:t>дво-</a:t>
            </a:r>
            <a:r>
              <a:rPr lang="ru-RU" b="1" i="1" dirty="0" err="1" smtClean="0"/>
              <a:t>рах</a:t>
            </a:r>
            <a:r>
              <a:rPr lang="ru-RU" i="1" dirty="0" smtClean="0"/>
              <a:t> и </a:t>
            </a:r>
            <a:r>
              <a:rPr lang="ru-RU" i="1" dirty="0" err="1" smtClean="0"/>
              <a:t>до-</a:t>
            </a:r>
            <a:r>
              <a:rPr lang="ru-RU" b="1" i="1" dirty="0" err="1" smtClean="0"/>
              <a:t>мах</a:t>
            </a:r>
            <a:r>
              <a:rPr lang="ru-RU" b="1" i="1" dirty="0" smtClean="0"/>
              <a:t>     </a:t>
            </a:r>
            <a:r>
              <a:rPr lang="ru-RU" i="1" dirty="0" smtClean="0"/>
              <a:t>(Б-Б-</a:t>
            </a:r>
            <a:r>
              <a:rPr lang="ru-RU" b="1" i="1" dirty="0" smtClean="0"/>
              <a:t>У</a:t>
            </a:r>
            <a:r>
              <a:rPr lang="ru-RU" i="1" dirty="0" smtClean="0"/>
              <a:t>-Б-Б-</a:t>
            </a:r>
            <a:r>
              <a:rPr lang="ru-RU" b="1" i="1" dirty="0" smtClean="0"/>
              <a:t>У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i="1" dirty="0" smtClean="0"/>
              <a:t>Снег </a:t>
            </a:r>
            <a:r>
              <a:rPr lang="ru-RU" i="1" dirty="0" err="1" smtClean="0"/>
              <a:t>ле-</a:t>
            </a:r>
            <a:r>
              <a:rPr lang="ru-RU" b="1" i="1" dirty="0" err="1" smtClean="0"/>
              <a:t>жит</a:t>
            </a:r>
            <a:r>
              <a:rPr lang="ru-RU" i="1" dirty="0" smtClean="0"/>
              <a:t> </a:t>
            </a:r>
            <a:r>
              <a:rPr lang="ru-RU" i="1" dirty="0" err="1" smtClean="0"/>
              <a:t>по-лот-</a:t>
            </a:r>
            <a:r>
              <a:rPr lang="ru-RU" b="1" i="1" dirty="0" err="1" smtClean="0"/>
              <a:t>ном</a:t>
            </a:r>
            <a:r>
              <a:rPr lang="ru-RU" b="1" i="1" dirty="0" smtClean="0"/>
              <a:t>  </a:t>
            </a:r>
            <a:r>
              <a:rPr lang="ru-RU" i="1" dirty="0" smtClean="0"/>
              <a:t>(Б-Б-</a:t>
            </a:r>
            <a:r>
              <a:rPr lang="ru-RU" b="1" i="1" dirty="0" smtClean="0"/>
              <a:t>У</a:t>
            </a:r>
            <a:r>
              <a:rPr lang="ru-RU" i="1" dirty="0" smtClean="0"/>
              <a:t>-Б-Б-</a:t>
            </a:r>
            <a:r>
              <a:rPr lang="ru-RU" b="1" i="1" dirty="0" smtClean="0"/>
              <a:t>У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i="1" dirty="0" smtClean="0"/>
              <a:t>И от </a:t>
            </a:r>
            <a:r>
              <a:rPr lang="ru-RU" b="1" i="1" dirty="0" err="1" smtClean="0"/>
              <a:t>солн</a:t>
            </a:r>
            <a:r>
              <a:rPr lang="ru-RU" i="1" dirty="0" err="1" smtClean="0"/>
              <a:t>-ца</a:t>
            </a:r>
            <a:r>
              <a:rPr lang="ru-RU" i="1" dirty="0" smtClean="0"/>
              <a:t> </a:t>
            </a:r>
            <a:r>
              <a:rPr lang="ru-RU" i="1" dirty="0" err="1" smtClean="0"/>
              <a:t>блес-</a:t>
            </a:r>
            <a:r>
              <a:rPr lang="ru-RU" b="1" i="1" dirty="0" err="1" smtClean="0"/>
              <a:t>тит</a:t>
            </a:r>
            <a:r>
              <a:rPr lang="ru-RU" b="1" i="1" dirty="0" smtClean="0"/>
              <a:t>  </a:t>
            </a:r>
            <a:r>
              <a:rPr lang="ru-RU" i="1" dirty="0" smtClean="0"/>
              <a:t>(Б-Б-</a:t>
            </a:r>
            <a:r>
              <a:rPr lang="ru-RU" b="1" i="1" dirty="0" smtClean="0"/>
              <a:t>У</a:t>
            </a:r>
            <a:r>
              <a:rPr lang="ru-RU" i="1" dirty="0" smtClean="0"/>
              <a:t>-Б-Б-</a:t>
            </a:r>
            <a:r>
              <a:rPr lang="ru-RU" b="1" i="1" dirty="0" smtClean="0"/>
              <a:t>У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i="1" dirty="0" err="1" smtClean="0"/>
              <a:t>Раз-но-</a:t>
            </a:r>
            <a:r>
              <a:rPr lang="ru-RU" b="1" i="1" dirty="0" err="1" smtClean="0"/>
              <a:t>цвет</a:t>
            </a:r>
            <a:r>
              <a:rPr lang="ru-RU" i="1" dirty="0" err="1" smtClean="0"/>
              <a:t>-ным</a:t>
            </a:r>
            <a:r>
              <a:rPr lang="ru-RU" i="1" dirty="0" smtClean="0"/>
              <a:t> </a:t>
            </a:r>
            <a:r>
              <a:rPr lang="ru-RU" i="1" dirty="0" err="1" smtClean="0"/>
              <a:t>ог-</a:t>
            </a:r>
            <a:r>
              <a:rPr lang="ru-RU" b="1" i="1" dirty="0" err="1" smtClean="0"/>
              <a:t>нем</a:t>
            </a:r>
            <a:r>
              <a:rPr lang="ru-RU" i="1" dirty="0" smtClean="0"/>
              <a:t>. (Б-Б-</a:t>
            </a:r>
            <a:r>
              <a:rPr lang="ru-RU" b="1" i="1" dirty="0" smtClean="0"/>
              <a:t>У</a:t>
            </a:r>
            <a:r>
              <a:rPr lang="ru-RU" i="1" dirty="0" smtClean="0"/>
              <a:t>-Б-Б-</a:t>
            </a:r>
            <a:r>
              <a:rPr lang="ru-RU" b="1" i="1" dirty="0" smtClean="0"/>
              <a:t>У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b="1" dirty="0"/>
              <a:t>(</a:t>
            </a:r>
            <a:r>
              <a:rPr lang="ru-RU" b="1" i="1" dirty="0"/>
              <a:t>Простучать ритм).</a:t>
            </a:r>
            <a:endParaRPr lang="ru-RU" b="1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37120" y="304800"/>
            <a:ext cx="6835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Оказываетя</a:t>
            </a:r>
            <a:r>
              <a:rPr lang="ru-RU" b="1" dirty="0" smtClean="0"/>
              <a:t> , стихотворная речь подобна музыке. У каждого стихотворения – своя неповторимая мелодия. Ее тоже можно слушать.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4478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 Стихотворный ритм- это чередование ударных и безударных слогов в строке.</a:t>
            </a:r>
            <a:endParaRPr lang="ru-RU" dirty="0" smtClean="0"/>
          </a:p>
          <a:p>
            <a:r>
              <a:rPr lang="ru-RU" dirty="0" smtClean="0"/>
              <a:t>От него зависит музыкальность, характер, темп стихотворения.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57200"/>
            <a:ext cx="723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Понятие о рифме.</a:t>
            </a:r>
            <a:endParaRPr lang="ru-RU" dirty="0" smtClean="0"/>
          </a:p>
          <a:p>
            <a:r>
              <a:rPr lang="ru-RU" dirty="0" smtClean="0"/>
              <a:t>- Что же такое рифма?</a:t>
            </a:r>
          </a:p>
          <a:p>
            <a:r>
              <a:rPr lang="ru-RU" b="1" dirty="0" smtClean="0"/>
              <a:t>Рифма- это созвучие окончаний стихотворных строк.</a:t>
            </a:r>
            <a:endParaRPr lang="ru-RU" dirty="0" smtClean="0"/>
          </a:p>
          <a:p>
            <a:r>
              <a:rPr lang="ru-RU" dirty="0" smtClean="0"/>
              <a:t>- Как понимаете фразу: «созвучие окончаний»? </a:t>
            </a:r>
          </a:p>
          <a:p>
            <a:r>
              <a:rPr lang="ru-RU" b="1" dirty="0" smtClean="0"/>
              <a:t>Игра «Найди рифму</a:t>
            </a:r>
            <a:r>
              <a:rPr lang="ru-RU" dirty="0" smtClean="0"/>
              <a:t>». Мы в неё часто играем на уроках чтения</a:t>
            </a:r>
          </a:p>
          <a:p>
            <a:r>
              <a:rPr lang="ru-RU" dirty="0" smtClean="0"/>
              <a:t>парта - …(карта)</a:t>
            </a:r>
          </a:p>
          <a:p>
            <a:r>
              <a:rPr lang="ru-RU" dirty="0" smtClean="0"/>
              <a:t>ученик -…(озорник)</a:t>
            </a:r>
          </a:p>
          <a:p>
            <a:r>
              <a:rPr lang="ru-RU" dirty="0" smtClean="0"/>
              <a:t>пенал - … (журнал)</a:t>
            </a:r>
          </a:p>
          <a:p>
            <a:r>
              <a:rPr lang="ru-RU" dirty="0" smtClean="0"/>
              <a:t>указка - … (сказка)</a:t>
            </a:r>
          </a:p>
          <a:p>
            <a:r>
              <a:rPr lang="ru-RU" dirty="0" smtClean="0"/>
              <a:t>ручка - … (штучка)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53535"/>
            <a:ext cx="8077200" cy="296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28600"/>
            <a:ext cx="7086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Интересно прошла «Игра в поэтов»  (</a:t>
            </a:r>
            <a:r>
              <a:rPr lang="ru-RU" dirty="0" smtClean="0"/>
              <a:t>Используя рифмы, сочините стихотворение )  </a:t>
            </a:r>
          </a:p>
          <a:p>
            <a:r>
              <a:rPr lang="ru-RU" dirty="0" smtClean="0"/>
              <a:t>Принимали участи учащиеся и гости школы на литературной </a:t>
            </a:r>
            <a:r>
              <a:rPr lang="ru-RU" dirty="0" err="1" smtClean="0"/>
              <a:t>плошадке</a:t>
            </a:r>
            <a:r>
              <a:rPr lang="ru-RU" dirty="0" smtClean="0"/>
              <a:t> </a:t>
            </a:r>
            <a:r>
              <a:rPr lang="ru-RU" dirty="0" err="1" smtClean="0"/>
              <a:t>конкурсв</a:t>
            </a:r>
            <a:r>
              <a:rPr lang="ru-RU" dirty="0" smtClean="0"/>
              <a:t> «Виват , таланты!».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______щенка</a:t>
            </a:r>
            <a:r>
              <a:rPr lang="ru-RU" dirty="0" smtClean="0"/>
              <a:t>     </a:t>
            </a:r>
          </a:p>
          <a:p>
            <a:r>
              <a:rPr lang="ru-RU" dirty="0" smtClean="0"/>
              <a:t>     </a:t>
            </a:r>
            <a:r>
              <a:rPr lang="ru-RU" dirty="0" err="1" smtClean="0"/>
              <a:t>______люблю</a:t>
            </a:r>
            <a:endParaRPr lang="ru-RU" dirty="0" smtClean="0"/>
          </a:p>
          <a:p>
            <a:r>
              <a:rPr lang="ru-RU" dirty="0" smtClean="0"/>
              <a:t>          </a:t>
            </a:r>
            <a:r>
              <a:rPr lang="ru-RU" dirty="0" err="1" smtClean="0"/>
              <a:t>______молока</a:t>
            </a:r>
            <a:endParaRPr lang="ru-RU" dirty="0" smtClean="0"/>
          </a:p>
          <a:p>
            <a:r>
              <a:rPr lang="ru-RU" dirty="0" smtClean="0"/>
              <a:t>        </a:t>
            </a:r>
            <a:r>
              <a:rPr lang="ru-RU" dirty="0" err="1" smtClean="0"/>
              <a:t>_______налью</a:t>
            </a:r>
            <a:endParaRPr lang="ru-RU" dirty="0" smtClean="0"/>
          </a:p>
          <a:p>
            <a:r>
              <a:rPr lang="ru-RU" dirty="0" smtClean="0"/>
              <a:t>Всем предлагались одинаковые рифмы, а стихотворные строчки  у играющих получились разные. У каждого свой ритм, хоть и рифма одна</a:t>
            </a:r>
          </a:p>
          <a:p>
            <a:endParaRPr lang="ru-RU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3924" y="3511492"/>
            <a:ext cx="5791200" cy="308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609600"/>
            <a:ext cx="6705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Гоцманова</a:t>
            </a:r>
            <a:r>
              <a:rPr lang="ru-RU" b="1" dirty="0" smtClean="0"/>
              <a:t> Юля</a:t>
            </a:r>
          </a:p>
          <a:p>
            <a:r>
              <a:rPr lang="ru-RU" dirty="0" smtClean="0"/>
              <a:t>Подарили мне  щенка,</a:t>
            </a:r>
          </a:p>
          <a:p>
            <a:r>
              <a:rPr lang="ru-RU" dirty="0" smtClean="0"/>
              <a:t>Я его люблю.</a:t>
            </a:r>
          </a:p>
          <a:p>
            <a:r>
              <a:rPr lang="ru-RU" dirty="0" smtClean="0"/>
              <a:t>Подогрею  молока,</a:t>
            </a:r>
          </a:p>
          <a:p>
            <a:r>
              <a:rPr lang="ru-RU" dirty="0" smtClean="0"/>
              <a:t>В мисочку  налью.</a:t>
            </a:r>
          </a:p>
          <a:p>
            <a:endParaRPr lang="ru-RU" b="1" smtClean="0"/>
          </a:p>
          <a:p>
            <a:r>
              <a:rPr lang="ru-RU" b="1" smtClean="0"/>
              <a:t>Ерофеева </a:t>
            </a:r>
            <a:r>
              <a:rPr lang="ru-RU" b="1" dirty="0" smtClean="0"/>
              <a:t>Вика</a:t>
            </a:r>
          </a:p>
          <a:p>
            <a:r>
              <a:rPr lang="ru-RU" dirty="0" smtClean="0"/>
              <a:t> Приютили мы  щенка</a:t>
            </a:r>
          </a:p>
          <a:p>
            <a:r>
              <a:rPr lang="ru-RU" dirty="0" smtClean="0"/>
              <a:t>Я уже его люблю.</a:t>
            </a:r>
          </a:p>
          <a:p>
            <a:r>
              <a:rPr lang="ru-RU" dirty="0" smtClean="0"/>
              <a:t>И тарелку молока</a:t>
            </a:r>
          </a:p>
          <a:p>
            <a:r>
              <a:rPr lang="ru-RU" dirty="0" smtClean="0"/>
              <a:t>Я сейчас ему  налью.</a:t>
            </a:r>
          </a:p>
          <a:p>
            <a:r>
              <a:rPr lang="ru-RU" dirty="0" smtClean="0"/>
              <a:t> </a:t>
            </a:r>
          </a:p>
          <a:p>
            <a:r>
              <a:rPr lang="ru-RU" b="1" dirty="0" err="1" smtClean="0"/>
              <a:t>Набережнева</a:t>
            </a:r>
            <a:r>
              <a:rPr lang="ru-RU" b="1" dirty="0" smtClean="0"/>
              <a:t> </a:t>
            </a:r>
            <a:r>
              <a:rPr lang="ru-RU" b="1" dirty="0" err="1" smtClean="0"/>
              <a:t>Ульяна</a:t>
            </a:r>
            <a:endParaRPr lang="ru-RU" b="1" dirty="0" smtClean="0"/>
          </a:p>
          <a:p>
            <a:r>
              <a:rPr lang="ru-RU" dirty="0" smtClean="0"/>
              <a:t> Я нашёл щенка,     </a:t>
            </a:r>
          </a:p>
          <a:p>
            <a:r>
              <a:rPr lang="ru-RU" dirty="0" smtClean="0"/>
              <a:t>Я щенят люблю.</a:t>
            </a:r>
          </a:p>
          <a:p>
            <a:r>
              <a:rPr lang="ru-RU" dirty="0" smtClean="0"/>
              <a:t>Налил молока</a:t>
            </a:r>
          </a:p>
          <a:p>
            <a:r>
              <a:rPr lang="ru-RU" dirty="0" smtClean="0"/>
              <a:t>И ещё налью. </a:t>
            </a:r>
          </a:p>
          <a:p>
            <a:r>
              <a:rPr lang="ru-RU" dirty="0" smtClean="0"/>
              <a:t>Черноморцев Артём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6800" y="2895600"/>
            <a:ext cx="52832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8382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Из знаний, полученных на уроках по математике и занятий по музыке, я выявила следующие </a:t>
            </a:r>
            <a:r>
              <a:rPr lang="ru-RU" sz="2400" b="1" dirty="0" smtClean="0">
                <a:solidFill>
                  <a:srgbClr val="C00000"/>
                </a:solidFill>
              </a:rPr>
              <a:t>совпадения: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Первое — это цифровые обозначения.</a:t>
            </a:r>
            <a:r>
              <a:rPr lang="ru-RU" sz="2400" b="1" dirty="0" smtClean="0">
                <a:solidFill>
                  <a:srgbClr val="7030A0"/>
                </a:solidFill>
              </a:rPr>
              <a:t> Как и в математике, в музыке встречаются цифры: звукоряд – 7 нот, нотный стан – 5 линеек. Интервалы: прима – 1, секунда – 2, терция – 3, кварта – 4, квинта – 5, секста – 6, септима – 7, октава – 8. </a:t>
            </a:r>
            <a:r>
              <a:rPr lang="ru-RU" sz="2400" b="1" dirty="0" smtClean="0"/>
              <a:t>Обозначения аппликатуры и размер произведения записывается тоже при помощи цифр.</a:t>
            </a:r>
            <a:endParaRPr lang="ru-RU" sz="2400" dirty="0" smtClean="0"/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Второе совпадение – это ритм. </a:t>
            </a:r>
            <a:r>
              <a:rPr lang="ru-RU" sz="2400" b="1" dirty="0" smtClean="0"/>
              <a:t>Ритм важнейший элемент в музыке. У каждого музыкального произведения свой ритмический рисунок (чередование нот разной длительности). Числа, оказывается, тоже обладают ритмом.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696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Третье совпадение – наличие в музыке и математике противоположностей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42775"/>
              </p:ext>
            </p:extLst>
          </p:nvPr>
        </p:nvGraphicFramePr>
        <p:xfrm>
          <a:off x="609600" y="1447799"/>
          <a:ext cx="8001000" cy="4511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8771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Музыка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Математика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3808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Мажор — минор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Быстро — медленно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Тихо — громко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Низкий звук — высокий звук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Бемоль (понижение) – диез (повышение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Плюс-минус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Больше – меньше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Сложение – вычитание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Умножение – деление</a:t>
                      </a:r>
                      <a:endParaRPr lang="ru-RU" dirty="0" smtClean="0"/>
                    </a:p>
                    <a:p>
                      <a:r>
                        <a:rPr lang="ru-RU" b="1" dirty="0" smtClean="0"/>
                        <a:t>Четное число – нечетное число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253067">
                <a:tc>
                  <a:txBody>
                    <a:bodyPr/>
                    <a:lstStyle/>
                    <a:p>
                      <a:r>
                        <a:rPr lang="ru-RU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Короткое – длинное (произведение) Высокое – низкое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Прямая – кривая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76962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Четвертое совпадение я обнаружила при изучении темы по математике «Дроби».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2400" b="1" dirty="0" smtClean="0"/>
              <a:t>Я занимаюсь музыкой с 7 лет и знаю, что в целой ноте — две половинных, четыре четвертных, восемь восьмых, 16 шестнадцатых. Оказывается, что длительности получаются так же, как и дроби: они возникают при делении целой на равные доли. Поэтому длительность можно подсчитывать так же как дробные числа: 1/2, ¼, 1/8, 1/16. Следовательно, названия длительностей служат одновременно и названиями чисел. 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81000"/>
            <a:ext cx="74606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Интервалы и математика</a:t>
            </a:r>
            <a:endParaRPr lang="ru-RU" sz="3600" dirty="0" smtClean="0">
              <a:solidFill>
                <a:srgbClr val="00B05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      Интервал (от греческого – расстояние) – это сочетание двух звуков.        Названия интервалов в переводе на русский язык означают число.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Прима – один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Секунда – два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Терция – три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Кварта – четыре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Квинта – пять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Секста – шесть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Септима – семь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Октава – восемь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Нона – девять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Децима – десять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Ундецима – одиннадцать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Терцдецима</a:t>
            </a:r>
            <a:r>
              <a:rPr lang="ru-RU" dirty="0" smtClean="0"/>
              <a:t> – двенадцать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Квартдецима – четырнадцать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Квинтдецима – пятнадцать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381000"/>
            <a:ext cx="29599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</a:rPr>
              <a:t>Заключение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914400" y="1680865"/>
            <a:ext cx="73914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Ученые всего мира изучают взаимосвязи математики и музыки.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omic Sans MS" pitchFamily="66" charset="0"/>
              </a:rPr>
              <a:t> О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b="1" dirty="0" smtClean="0">
                <a:latin typeface="Comic Sans MS" pitchFamily="66" charset="0"/>
              </a:rPr>
              <a:t>взаимосвязях математики и музыки можно говорить бесконечно долго, открывая все новые и новые, неожиданные и часто странные, одинаковые определения, понятия и смыслы. </a:t>
            </a: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Безусловно, в своей работе освещена лишь небольшая часть того неизведанного огромного мира связи музыки и математики, но я буду учиться. Узнавать новое и дополнять свой проект.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FFF00">
                      <a:alpha val="40000"/>
                    </a:srgbClr>
                  </a:glow>
                </a:effectLst>
              </a:rPr>
              <a:t>Результаты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Расширила свои познания о взаимосвязи музыки и математики</a:t>
            </a:r>
          </a:p>
          <a:p>
            <a:pPr marL="514350" indent="-514350">
              <a:buAutoNum type="arabicParenR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Познакомилась с открытием диатонической шкалы Пифагором</a:t>
            </a:r>
          </a:p>
          <a:p>
            <a:pPr marL="514350" indent="-514350">
              <a:buAutoNum type="arabicParenR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Подтянулась по математике, мне стало интереснее учиться, решать задачки и находить взаимосвязи</a:t>
            </a:r>
          </a:p>
          <a:p>
            <a:pPr marL="514350" indent="-514350">
              <a:buFont typeface="Arial" pitchFamily="34" charset="0"/>
              <a:buAutoNum type="arabicParenR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убедилась, что в этой области еще очень много важного, интересного и занимательного не раскрыто и можно смело вести исследования этой темы.</a:t>
            </a:r>
          </a:p>
          <a:p>
            <a:pPr marL="514350" indent="-514350">
              <a:buNone/>
            </a:pPr>
            <a:endParaRPr lang="ru-RU" b="1" dirty="0" smtClean="0">
              <a:latin typeface="Comic Sans MS" pitchFamily="66" charset="0"/>
              <a:cs typeface="Arial" pitchFamily="34" charset="0"/>
            </a:endParaRPr>
          </a:p>
          <a:p>
            <a:pPr>
              <a:buAutoNum type="arabicParenR" startAt="2"/>
            </a:pPr>
            <a:endParaRPr lang="ru-RU" sz="1800" b="1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714500" y="413266"/>
            <a:ext cx="5715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задала себе вопрос: «Какая связь может быть между математикой,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мудрой царицей всех наук, литературой и музыкой? Ведь это совершенно разные предметы?»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решила найти ответы на эти вопросы и доказать, что связь между музыкой, математикой и словом существует.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Света\Desktop\PA3184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4025437"/>
            <a:ext cx="3048000" cy="22841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Выводы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95400" y="1371600"/>
            <a:ext cx="6553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 многому научилась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Узнала о взаимосвязи гуманитарных предметов и математики.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Глубже изучила математические, лингвистические и музыкальные понятия.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математике, языке и музыке можно наблюдать такие схожие понятия, как ритм, последовательности, вариации.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Эти понятия используются во всех предметах, но не всегда выражают одно и то же.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Узнала о применении математики в музыке.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Обнаружила огромное количество интересных и весьма занятных фактов из математики.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Научилась систематизировать данные.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Научилась приводить правильные примеры на требуемые понятия.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Математический язык так же, как и любой язык или музыка, обладают определенной структурой.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990600"/>
            <a:ext cx="6477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Список литературы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1. Б. Варга, Ю. </a:t>
            </a:r>
            <a:r>
              <a:rPr lang="ru-RU" dirty="0" err="1" smtClean="0"/>
              <a:t>Димень</a:t>
            </a:r>
            <a:r>
              <a:rPr lang="ru-RU" dirty="0" smtClean="0"/>
              <a:t>, Э. </a:t>
            </a:r>
            <a:r>
              <a:rPr lang="ru-RU" dirty="0" err="1" smtClean="0"/>
              <a:t>Лопариц</a:t>
            </a:r>
            <a:r>
              <a:rPr lang="ru-RU" dirty="0" smtClean="0"/>
              <a:t>. </a:t>
            </a:r>
            <a:r>
              <a:rPr lang="uk-UA" dirty="0" smtClean="0"/>
              <a:t>„</a:t>
            </a:r>
            <a:r>
              <a:rPr lang="ru-RU" dirty="0" smtClean="0"/>
              <a:t>Язык, музыка, математика</a:t>
            </a:r>
            <a:r>
              <a:rPr lang="uk-UA" dirty="0" smtClean="0"/>
              <a:t>”.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uk-UA" dirty="0" smtClean="0"/>
              <a:t>Н. </a:t>
            </a:r>
            <a:r>
              <a:rPr lang="uk-UA" dirty="0" err="1" smtClean="0"/>
              <a:t>Васюткин</a:t>
            </a:r>
            <a:r>
              <a:rPr lang="uk-UA" dirty="0" smtClean="0"/>
              <a:t>. </a:t>
            </a:r>
            <a:r>
              <a:rPr lang="uk-UA" dirty="0" err="1" smtClean="0"/>
              <a:t>„Золотая</a:t>
            </a:r>
            <a:r>
              <a:rPr lang="uk-UA" dirty="0" smtClean="0"/>
              <a:t> </a:t>
            </a:r>
            <a:r>
              <a:rPr lang="uk-UA" dirty="0" err="1" smtClean="0"/>
              <a:t>пропорция”</a:t>
            </a:r>
            <a:r>
              <a:rPr lang="uk-UA" dirty="0" smtClean="0"/>
              <a:t>.</a:t>
            </a:r>
            <a:r>
              <a:rPr lang="ru-RU" dirty="0" smtClean="0"/>
              <a:t>  </a:t>
            </a:r>
          </a:p>
          <a:p>
            <a:r>
              <a:rPr lang="ru-RU" dirty="0" smtClean="0"/>
              <a:t>3. Математический энциклопедический словарь. – М., 1988.</a:t>
            </a:r>
          </a:p>
          <a:p>
            <a:r>
              <a:rPr lang="uk-UA" dirty="0" smtClean="0"/>
              <a:t>4. Я. И. </a:t>
            </a:r>
            <a:r>
              <a:rPr lang="uk-UA" dirty="0" err="1" smtClean="0"/>
              <a:t>Перельман</a:t>
            </a:r>
            <a:r>
              <a:rPr lang="uk-UA" dirty="0" smtClean="0"/>
              <a:t>. </a:t>
            </a:r>
            <a:r>
              <a:rPr lang="uk-UA" dirty="0" err="1" smtClean="0"/>
              <a:t>„Занимательная</a:t>
            </a:r>
            <a:r>
              <a:rPr lang="uk-UA" dirty="0" smtClean="0"/>
              <a:t> алгебра. </a:t>
            </a:r>
            <a:r>
              <a:rPr lang="uk-UA" dirty="0" err="1" smtClean="0"/>
              <a:t>Занимательная</a:t>
            </a:r>
            <a:r>
              <a:rPr lang="uk-UA" dirty="0" smtClean="0"/>
              <a:t> </a:t>
            </a:r>
            <a:r>
              <a:rPr lang="uk-UA" dirty="0" err="1" smtClean="0"/>
              <a:t>геометрия”</a:t>
            </a:r>
            <a:r>
              <a:rPr lang="uk-UA" dirty="0" smtClean="0"/>
              <a:t>. </a:t>
            </a:r>
            <a:r>
              <a:rPr lang="ru-RU" dirty="0" smtClean="0"/>
              <a:t>–</a:t>
            </a:r>
          </a:p>
          <a:p>
            <a:r>
              <a:rPr lang="ru-RU" dirty="0" smtClean="0"/>
              <a:t>    М., 2002. </a:t>
            </a:r>
          </a:p>
          <a:p>
            <a:r>
              <a:rPr lang="ru-RU" dirty="0" smtClean="0"/>
              <a:t>     5. Энциклопедический словарь юного математика. – М., 1985.</a:t>
            </a:r>
          </a:p>
          <a:p>
            <a:r>
              <a:rPr lang="ru-RU" dirty="0" smtClean="0"/>
              <a:t>6.  </a:t>
            </a:r>
            <a:r>
              <a:rPr lang="en-US" dirty="0" err="1" smtClean="0"/>
              <a:t>htth</a:t>
            </a:r>
            <a:r>
              <a:rPr lang="ru-RU" dirty="0" smtClean="0"/>
              <a:t>://</a:t>
            </a:r>
            <a:r>
              <a:rPr lang="en-US" dirty="0" err="1" smtClean="0"/>
              <a:t>wwww</a:t>
            </a:r>
            <a:r>
              <a:rPr lang="ru-RU" dirty="0" smtClean="0"/>
              <a:t>.1</a:t>
            </a:r>
            <a:r>
              <a:rPr lang="en-US" dirty="0" err="1" smtClean="0"/>
              <a:t>gb</a:t>
            </a:r>
            <a:r>
              <a:rPr lang="ru-RU" dirty="0" smtClean="0"/>
              <a:t>/</a:t>
            </a:r>
            <a:r>
              <a:rPr lang="en-US" dirty="0" err="1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show</a:t>
            </a:r>
            <a:r>
              <a:rPr lang="ru-RU" dirty="0" smtClean="0"/>
              <a:t>_</a:t>
            </a:r>
            <a:r>
              <a:rPr lang="en-US" dirty="0" err="1" smtClean="0"/>
              <a:t>artikle</a:t>
            </a:r>
            <a:r>
              <a:rPr lang="ru-RU" dirty="0" smtClean="0"/>
              <a:t>.</a:t>
            </a:r>
            <a:r>
              <a:rPr lang="en-US" dirty="0" err="1" smtClean="0"/>
              <a:t>php</a:t>
            </a:r>
            <a:r>
              <a:rPr lang="ru-RU" dirty="0" smtClean="0"/>
              <a:t>?</a:t>
            </a:r>
            <a:r>
              <a:rPr lang="en-US" dirty="0" err="1" smtClean="0"/>
              <a:t>upd</a:t>
            </a:r>
            <a:r>
              <a:rPr lang="ru-RU" dirty="0" smtClean="0"/>
              <a:t>=126</a:t>
            </a:r>
          </a:p>
          <a:p>
            <a:r>
              <a:rPr lang="ru-RU" dirty="0" smtClean="0"/>
              <a:t>7.  </a:t>
            </a:r>
            <a:r>
              <a:rPr lang="en-US" dirty="0" err="1" smtClean="0"/>
              <a:t>htth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vn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/09.01/2003/</a:t>
            </a:r>
            <a:r>
              <a:rPr lang="en-US" dirty="0" err="1" smtClean="0"/>
              <a:t>socicty</a:t>
            </a:r>
            <a:r>
              <a:rPr lang="ru-RU" dirty="0" smtClean="0"/>
              <a:t>/23466/  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990600"/>
            <a:ext cx="7972396" cy="565311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2300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Авторы проекта: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Исаева Анастасия 3- б класс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Руководитель: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Вологжанина 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Фридель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Ирина Викторовна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 проекта: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1) Расширить свои познания о взаимосвязи музыки и 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математики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2) Найти и узнать новые исследования Пифагора в музыке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3) Рассмотреть применение математики в музыке</a:t>
            </a:r>
          </a:p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Гипотеза:   Если связь между музыкой и математикой существует, то занятия музыкой помогают изучению математики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 поставил перед собой цель: доказать, что связь между музыкой и математикой существует.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Задачи: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проанализировать литературу по теме исследования;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провести сравнительный анализ между музыкой и математикой;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провести исследование связи цифр и музыки;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сформулировать выводы.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Сроки работы: сентябрь-декабрь 2015года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Этапы работы: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 изучение литературы, сбор информации;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 этап – практический: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исследование связи музыки и математики;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исследование связи цифр и музыки.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этап – аналитический: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анализ полученных результатов, выводы.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6934200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Аннотация к проекту</a:t>
            </a:r>
            <a:endParaRPr lang="ru-RU" sz="3600" b="1" cap="all" dirty="0">
              <a:ln/>
              <a:solidFill>
                <a:schemeClr val="accent1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143000"/>
            <a:ext cx="7467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Из изученной литературы, я убедилась, что </a:t>
            </a:r>
            <a:r>
              <a:rPr lang="ru-RU" sz="2800" b="1" dirty="0" smtClean="0">
                <a:solidFill>
                  <a:srgbClr val="7030A0"/>
                </a:solidFill>
              </a:rPr>
              <a:t>мир звуков и пространство чисел издавна соседствуют друг с другом. </a:t>
            </a:r>
            <a:r>
              <a:rPr lang="ru-RU" sz="2800" b="1" dirty="0" smtClean="0"/>
              <a:t>Исходя из этого, я попыталась  найти общие точки соприкосновения (совпадения) точной науки математики и прекрасного, изящного искусства – музыки.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838200"/>
            <a:ext cx="800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Связь музыки и математики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Математика</a:t>
            </a:r>
            <a:r>
              <a:rPr lang="ru-RU" sz="3200" b="1" dirty="0" smtClean="0"/>
              <a:t> (греч. — знание, наука). Математика – </a:t>
            </a:r>
            <a:r>
              <a:rPr lang="ru-RU" sz="3200" b="1" dirty="0" smtClean="0">
                <a:solidFill>
                  <a:srgbClr val="7030A0"/>
                </a:solidFill>
              </a:rPr>
              <a:t>царица всех наук, символ мудрости.</a:t>
            </a:r>
            <a:r>
              <a:rPr lang="ru-RU" sz="3200" b="1" dirty="0" smtClean="0"/>
              <a:t> Красота математики является </a:t>
            </a:r>
            <a:r>
              <a:rPr lang="ru-RU" sz="3200" b="1" dirty="0" smtClean="0">
                <a:solidFill>
                  <a:srgbClr val="7030A0"/>
                </a:solidFill>
              </a:rPr>
              <a:t>одним из связующих звеньев науки и искусства.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Музыка </a:t>
            </a:r>
            <a:r>
              <a:rPr lang="ru-RU" sz="3200" b="1" dirty="0" smtClean="0"/>
              <a:t>(греч. – </a:t>
            </a:r>
            <a:r>
              <a:rPr lang="ru-RU" sz="3200" b="1" dirty="0" smtClean="0">
                <a:solidFill>
                  <a:srgbClr val="00B050"/>
                </a:solidFill>
              </a:rPr>
              <a:t>искусство муз</a:t>
            </a:r>
            <a:r>
              <a:rPr lang="ru-RU" sz="3200" b="1" dirty="0" smtClean="0"/>
              <a:t>), значит </a:t>
            </a:r>
            <a:r>
              <a:rPr lang="ru-RU" sz="3200" b="1" dirty="0" smtClean="0">
                <a:solidFill>
                  <a:srgbClr val="00B050"/>
                </a:solidFill>
              </a:rPr>
              <a:t>искусство, отражающее действительность в звуковых, художественных образах.</a:t>
            </a:r>
            <a:endParaRPr lang="ru-RU" sz="3200" dirty="0" smtClean="0">
              <a:solidFill>
                <a:srgbClr val="00B050"/>
              </a:solidFill>
            </a:endParaRPr>
          </a:p>
          <a:p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7848600" cy="2468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   Однажды, Пифагор проходил мимо мастерской кузнеца , который склонился над наковальней с куском металла. 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Заметив различие в тонах между звуками, издаваемыми различными молоточками </a:t>
            </a:r>
            <a:r>
              <a:rPr lang="ru-RU" b="1" dirty="0" smtClean="0">
                <a:latin typeface="Comic Sans MS" pitchFamily="66" charset="0"/>
              </a:rPr>
              <a:t>и другими инструментами при ударе о металл, и тщательно оценив гармонии и дисгармонии, 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Пифагор получил первый ключ к понятию музыкального интервала </a:t>
            </a:r>
            <a:r>
              <a:rPr lang="ru-RU" b="1" dirty="0" smtClean="0">
                <a:latin typeface="Comic Sans MS" pitchFamily="66" charset="0"/>
              </a:rPr>
              <a:t>в диатонической шкале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6019800"/>
            <a:ext cx="2779713" cy="106363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Documents and Settings\Admin\Рабочий стол\пифагор\Pic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45081"/>
            <a:ext cx="5791200" cy="1270402"/>
          </a:xfrm>
          <a:prstGeom prst="rect">
            <a:avLst/>
          </a:prstGeom>
          <a:noFill/>
        </p:spPr>
      </p:pic>
      <p:pic>
        <p:nvPicPr>
          <p:cNvPr id="28674" name="Picture 2" descr="http://eremita.di.uminho.pt/gutenberg/1/0/9/4/10940/10940-h/images/fig22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642"/>
          <a:stretch>
            <a:fillRect/>
          </a:stretch>
        </p:blipFill>
        <p:spPr bwMode="auto">
          <a:xfrm>
            <a:off x="6248400" y="4018520"/>
            <a:ext cx="2146300" cy="283948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4114800"/>
            <a:ext cx="4191000" cy="2362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 К первой из них прикрепил вес в двенадцать фунтов, ко второй — в девять, к третьей — в восемь и к четвертой — в шесть фунтов. Эти различные веса соответствовали весу молотков кузнеца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609600"/>
            <a:ext cx="3008313" cy="46910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Он вошел в мастерскую и после тщательного осмотра инструментов и оценки в уме их </a:t>
            </a:r>
            <a:r>
              <a:rPr lang="ru-RU" sz="2000" b="1" dirty="0" err="1" smtClean="0">
                <a:latin typeface="Comic Sans MS" pitchFamily="66" charset="0"/>
              </a:rPr>
              <a:t>веca</a:t>
            </a:r>
            <a:r>
              <a:rPr lang="ru-RU" sz="2000" b="1" dirty="0" smtClean="0">
                <a:latin typeface="Comic Sans MS" pitchFamily="66" charset="0"/>
              </a:rPr>
              <a:t> вернулся в собственный дом, сконструировал балку, и приделал к ней через равные интервалы четыре струны, во всем одинаковые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27652" name="Picture 4" descr="https://d2hyo1xu7zlvmo.cloudfront.net/sites/mickeyhart/files/article_galleries/pymon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457200"/>
            <a:ext cx="2971800" cy="355032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838200"/>
            <a:ext cx="3008313" cy="247015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Comic Sans MS" pitchFamily="66" charset="0"/>
              </a:rPr>
              <a:t>Пифагор разработал свою теорию гармонии, работая с монохордом, однострунным инструментом</a:t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pic>
        <p:nvPicPr>
          <p:cNvPr id="6147" name="Picture 3" descr="C:\Documents and Settings\Admin\Рабочий стол\пифагор\treble cl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838200"/>
            <a:ext cx="2438400" cy="2175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fs.nashaucheba.ru/tw_files2/urls_3/1541/d-1540335/1540335_html_m38eb2d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038600"/>
            <a:ext cx="7382434" cy="156876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4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|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7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3.4|2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1504</Words>
  <Application>Microsoft Office PowerPoint</Application>
  <PresentationFormat>Экран (4:3)</PresentationFormat>
  <Paragraphs>176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Музыка в математике и литературе</vt:lpstr>
      <vt:lpstr>Презентация PowerPoint</vt:lpstr>
      <vt:lpstr>Презентация PowerPoint</vt:lpstr>
      <vt:lpstr>Аннотация к проекту</vt:lpstr>
      <vt:lpstr>Презентация PowerPoint</vt:lpstr>
      <vt:lpstr>Презентация PowerPoint</vt:lpstr>
      <vt:lpstr>Презентация PowerPoint</vt:lpstr>
      <vt:lpstr>Презентация PowerPoint</vt:lpstr>
      <vt:lpstr>Пифагор разработал свою теорию гармонии, работая с монохордом, однострунным инструментом </vt:lpstr>
      <vt:lpstr>Монохорд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музыке</dc:title>
  <dc:creator>Анна</dc:creator>
  <cp:lastModifiedBy>MAOU-PSOSH2</cp:lastModifiedBy>
  <cp:revision>135</cp:revision>
  <dcterms:modified xsi:type="dcterms:W3CDTF">2019-04-01T15:28:54Z</dcterms:modified>
</cp:coreProperties>
</file>