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78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7" r:id="rId12"/>
    <p:sldId id="266" r:id="rId13"/>
    <p:sldId id="268" r:id="rId14"/>
    <p:sldId id="270" r:id="rId15"/>
    <p:sldId id="269" r:id="rId16"/>
    <p:sldId id="271" r:id="rId17"/>
    <p:sldId id="272" r:id="rId18"/>
    <p:sldId id="274" r:id="rId19"/>
    <p:sldId id="273" r:id="rId20"/>
    <p:sldId id="282" r:id="rId21"/>
    <p:sldId id="283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642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430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1482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979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7468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368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597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131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179288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1316766"/>
            <a:ext cx="6912768" cy="61419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2218994"/>
            <a:ext cx="6912768" cy="3994316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4608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197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947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697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96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91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020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139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75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F5BE-344F-462F-B01D-5C78981BE11C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DAB2D7-B2E9-48A3-9BC0-315B229AEE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773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ashflow.by/nowosti2/2009.06.23_dengi.jpg" TargetMode="External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familny.ru/blog/wp-content/uploads/2009/06/68476m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zastroishik.ru/picture.php?name=/data/news/grazhdane_ukrainy0.jpg&amp;maxx=300&amp;maxy=300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images.google.ru/imgres?imgurl=http://choice-realty.ru/uploads/posts/2009-02/1234907948_b3710.jpg&amp;imgrefurl=http://choice-realty.ru/&amp;usg=__YuNnuIxwDrfkheZTNTu3rhbShVw=&amp;h=310&amp;w=400&amp;sz=28&amp;hl=ru&amp;start=47&amp;um=1&amp;tbnid=ePtbV_QfYVO34M:&amp;tbnh=96&amp;tbnw=124&amp;prev=/images?q=%D1%84%D0%B8%D0%BD%D0%B0%D0%BD%D1%81%D0%BE%D0%B2%D0%B0%D1%8F+%D0%B3%D1%80%D0%B0%D0%BC%D0%BE%D1%82%D0%BD%D0%BE%D1%81%D1%82%D1%8C&amp;ndsp=20&amp;hl=ru&amp;sa=N&amp;start=40&amp;um=1&amp;newwindow=1" TargetMode="External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ru/imgres?imgurl=http://www.restate.ru/files/news_1_ipoteka22.jpg&amp;imgrefurl=http://www.restate.ru/news/40664.html&amp;h=259&amp;w=218&amp;sz=7&amp;hl=ru&amp;start=3&amp;um=1&amp;tbnid=5TTGkyHka95onM:&amp;tbnh=112&amp;tbnw=94&amp;prev=/images?q=%D0%BF%D0%BE%D0%BA%D1%83%D0%BF%D0%BA%D0%B0+%D0%B6%D0%B8%D0%BB%D1%8C%D1%8F&amp;um=1&amp;complete=1&amp;hl=ru&amp;lr=&amp;newwindow=1&amp;rlz=1G1GGLQ_RURU259&amp;sa=G" TargetMode="External"/><Relationship Id="rId5" Type="http://schemas.openxmlformats.org/officeDocument/2006/relationships/image" Target="../media/image29.jpeg"/><Relationship Id="rId4" Type="http://schemas.openxmlformats.org/officeDocument/2006/relationships/hyperlink" Target="http://games-all.com/holiday-photo/wedding.jp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ФИНАНСОВАЯ ГРАМОТНОСТЬ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i="1" u="sng" dirty="0" smtClean="0"/>
              <a:t>«</a:t>
            </a:r>
            <a:r>
              <a:rPr lang="ru-RU" sz="4800" b="1" i="1" u="sng" dirty="0" smtClean="0"/>
              <a:t>Семейный бюджет и бережное потребление».</a:t>
            </a:r>
            <a:endParaRPr lang="ru-RU" sz="4800" dirty="0" smtClean="0"/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endParaRPr lang="ru-RU" sz="1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cs typeface="Times New Roman" pitchFamily="18" charset="0"/>
              </a:rPr>
              <a:t>от  ЧЕГО ЗАВИСЯТ ЛИЧНЫЕ И СЕМЕЙНЫЕ ДОХОДЫ</a:t>
            </a:r>
            <a:endParaRPr lang="ru-RU" b="1" dirty="0"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571612"/>
            <a:ext cx="4786345" cy="360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C:\Users\Школа\Desktop\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282" y="2348927"/>
            <a:ext cx="3929122" cy="400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2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КАК КОНТРОЛИРОВАТЬ СЕМЕЙНЫЕ ДОХОДЫ И ЗАЧЕМ ЭТО ДЕЛАТЬ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3" descr="Просмотреть картинку полностью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11650">
            <a:off x="438909" y="4554012"/>
            <a:ext cx="1776412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1" descr="http://tbn3.google.com/images?q=tbn:ePtbV_QfYVO34M:http://choice-realty.ru/uploads/posts/2009-02/1234907948_b371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82973">
            <a:off x="2934529" y="4062629"/>
            <a:ext cx="1992313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3" descr="Просмотреть картинку полностью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009488">
            <a:off x="6186035" y="3659513"/>
            <a:ext cx="199072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9" descr="Просмотреть картинку полностью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32462">
            <a:off x="5148125" y="5408893"/>
            <a:ext cx="1674812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>
            <a:noAutofit/>
          </a:bodyPr>
          <a:lstStyle/>
          <a:p>
            <a:r>
              <a:rPr lang="ru-RU" dirty="0" smtClean="0"/>
              <a:t>КАК КОНТРОЛИРОВАТЬ СЕМЕЙНЫЕ РАСХОДЫ И ЗАЧЕМ ЭТО ДЕЛАТЬ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600" dirty="0" smtClean="0"/>
              <a:t>   </a:t>
            </a:r>
            <a:r>
              <a:rPr lang="ru-RU" sz="1800" b="1" dirty="0" smtClean="0"/>
              <a:t>НАШИ РАСХОДЫ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000240"/>
            <a:ext cx="7290488" cy="465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КАК КОНТРОЛИРОВАТЬ СЕМЕЙНЫЕ РАСХОДЫ И ЗАЧЕМ ЭТО ДЕЛАТЬ</a:t>
            </a:r>
            <a:endParaRPr lang="ru-RU" b="1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2739149"/>
            <a:ext cx="6348413" cy="27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214422"/>
            <a:ext cx="735811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/>
              <a:t>ЧТО ТАКОЕ  СЕМЕЙНЫЙ БЮДЖЕТ И КАК ЕГО ПОСТРОИТЬ</a:t>
            </a:r>
            <a:endParaRPr lang="ru-RU" sz="4400" b="1" i="1" dirty="0"/>
          </a:p>
        </p:txBody>
      </p:sp>
      <p:pic>
        <p:nvPicPr>
          <p:cNvPr id="3" name="Picture 22" descr="фото gettyimages.com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786058"/>
            <a:ext cx="15843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0" descr="st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929198"/>
            <a:ext cx="2289175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8" descr="weddi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4714884"/>
            <a:ext cx="1303338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6" descr="news_1_ipoteka2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72" y="2643182"/>
            <a:ext cx="1074737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445134_news_pic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206" y="4786322"/>
            <a:ext cx="1355725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ЧТО ТАКОЕ СЕМЕЙНЫЙ БЮДЖЕТ И КАК ЕГО ПОСТРОИТЬ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0298" y="1774031"/>
            <a:ext cx="4071966" cy="451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ЧТО ТАКОЕ СЕМЕЙНЫЙ БЮДЖЕТ И КАК ЕГО ПОСТРОИТЬ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b="1" dirty="0" smtClean="0"/>
              <a:t>   ТАБЛИЦА БЮДЖЕТА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500306"/>
            <a:ext cx="8858312" cy="385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ЧТО ТАКОЕ СЕМЕЙНЫЙ БЮДЖЕТ И КАК ЕГО ПОСТРОИТЬ</a:t>
            </a:r>
            <a:endParaRPr lang="ru-RU" b="1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643050"/>
            <a:ext cx="347710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1571612"/>
            <a:ext cx="4719557" cy="459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85795"/>
            <a:ext cx="80010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КАК ОПТИМИЗИРОВАТЬ СЕМЕЙНЫЙ БЮДЖЕТ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0" descr="s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357430"/>
            <a:ext cx="450059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КАК ОПТИМИЗИРОВАТЬ СЕМЕЙНЫЙ БЮДЖЕТ</a:t>
            </a:r>
            <a:endParaRPr lang="ru-RU" b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2392460"/>
            <a:ext cx="6348413" cy="3417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14290"/>
            <a:ext cx="8458200" cy="2000264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источники доходов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2000250"/>
            <a:ext cx="8643937" cy="4500563"/>
          </a:xfrm>
        </p:spPr>
      </p:pic>
      <p:pic>
        <p:nvPicPr>
          <p:cNvPr id="5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285992"/>
            <a:ext cx="2519363" cy="2203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285992"/>
            <a:ext cx="3367088" cy="2117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" name="Picture 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4572008"/>
            <a:ext cx="2847975" cy="2143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Финансовая грамотность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Наше финансовое состояние не зависит от наших доходов — оно зависит от того, </a:t>
            </a:r>
            <a:r>
              <a:rPr lang="ru-RU" b="1" i="1">
                <a:solidFill>
                  <a:schemeClr val="accent1"/>
                </a:solidFill>
              </a:rPr>
              <a:t>насколько грамотно мы расходуем наши деньги.</a:t>
            </a:r>
            <a:r>
              <a:rPr lang="ru-RU"/>
              <a:t> Осталось применить полученные знания в своей финансовой практике.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dirty="0"/>
              <a:t>Тест</a:t>
            </a:r>
            <a:endParaRPr lang="ko-KR" altLang="en-US" dirty="0"/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/>
          </p:nvPr>
        </p:nvGraphicFramePr>
        <p:xfrm>
          <a:off x="1907705" y="2060849"/>
          <a:ext cx="6984775" cy="3452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6241">
                  <a:extLst>
                    <a:ext uri="{9D8B030D-6E8A-4147-A177-3AD203B41FA5}">
                      <a16:colId xmlns="" xmlns:a16="http://schemas.microsoft.com/office/drawing/2014/main" val="900329870"/>
                    </a:ext>
                  </a:extLst>
                </a:gridCol>
                <a:gridCol w="1634563">
                  <a:extLst>
                    <a:ext uri="{9D8B030D-6E8A-4147-A177-3AD203B41FA5}">
                      <a16:colId xmlns="" xmlns:a16="http://schemas.microsoft.com/office/drawing/2014/main" val="1578376924"/>
                    </a:ext>
                  </a:extLst>
                </a:gridCol>
                <a:gridCol w="1697788">
                  <a:extLst>
                    <a:ext uri="{9D8B030D-6E8A-4147-A177-3AD203B41FA5}">
                      <a16:colId xmlns="" xmlns:a16="http://schemas.microsoft.com/office/drawing/2014/main" val="498201851"/>
                    </a:ext>
                  </a:extLst>
                </a:gridCol>
                <a:gridCol w="1656183">
                  <a:extLst>
                    <a:ext uri="{9D8B030D-6E8A-4147-A177-3AD203B41FA5}">
                      <a16:colId xmlns="" xmlns:a16="http://schemas.microsoft.com/office/drawing/2014/main" val="1926384807"/>
                    </a:ext>
                  </a:extLst>
                </a:gridCol>
              </a:tblGrid>
              <a:tr h="4904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Вопрос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Вариант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Вариант 2</a:t>
                      </a:r>
                    </a:p>
                    <a:p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Вариант 3</a:t>
                      </a:r>
                    </a:p>
                    <a:p>
                      <a:endParaRPr lang="ru-RU" sz="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54058056"/>
                  </a:ext>
                </a:extLst>
              </a:tr>
              <a:tr h="7256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 получил миллионы рублей. Как распорядишься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этими деньгами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Потрачу в свое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удовольствие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Сложно такое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представить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Копить дальше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01520077"/>
                  </a:ext>
                </a:extLst>
              </a:tr>
              <a:tr h="524066"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Какое высказывание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ближе тебе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Деньги - это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бумага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имей сто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рублей,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 имей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сто друзей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Деньги - это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цель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42435126"/>
                  </a:ext>
                </a:extLst>
              </a:tr>
              <a:tr h="524066"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Какой курс ты вероятнее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</a:t>
                      </a:r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</a:t>
                      </a:r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</a:t>
                      </a:r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живал (а) бы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Курс лекции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Курс круизного </a:t>
                      </a:r>
                    </a:p>
                    <a:p>
                      <a:r>
                        <a:rPr lang="ru-RU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лайнера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Курс валюты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75889673"/>
                  </a:ext>
                </a:extLst>
              </a:tr>
              <a:tr h="524066"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Знакомый не может вернуть 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</a:t>
                      </a:r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тебе долг, твое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мнение о нем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Придется забыть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долг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 человека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трудности, надо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подождать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Курс круизного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лайнера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5341233"/>
                  </a:ext>
                </a:extLst>
              </a:tr>
              <a:tr h="524066"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каком издании ты бы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увидеть новость о себе?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любом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Развлекательном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Деловом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71203666"/>
                  </a:ext>
                </a:extLst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6799278" y="2680000"/>
            <a:ext cx="36471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5240883" y="2680000"/>
            <a:ext cx="22440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170729" y="3299152"/>
            <a:ext cx="36471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388425" y="2680000"/>
            <a:ext cx="36471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0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170725" y="3806698"/>
            <a:ext cx="36471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170727" y="4410678"/>
            <a:ext cx="36471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170726" y="4921986"/>
            <a:ext cx="36471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9" name="Прямоугольник 18"/>
          <p:cNvSpPr/>
          <p:nvPr/>
        </p:nvSpPr>
        <p:spPr>
          <a:xfrm flipH="1">
            <a:off x="6869431" y="3292836"/>
            <a:ext cx="22440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6879584" y="3809106"/>
            <a:ext cx="22440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6869431" y="4327510"/>
            <a:ext cx="22440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6877348" y="4908252"/>
            <a:ext cx="22440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388424" y="3299152"/>
            <a:ext cx="36471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8388422" y="3804290"/>
            <a:ext cx="36471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0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389401" y="4327510"/>
            <a:ext cx="36471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0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8388422" y="4908252"/>
            <a:ext cx="36471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1847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  <p:bldP spid="13" grpId="0"/>
      <p:bldP spid="14" grpId="0"/>
      <p:bldP spid="15" grpId="0"/>
      <p:bldP spid="16" grpId="0"/>
      <p:bldP spid="17" grpId="0"/>
      <p:bldP spid="18" grpId="0"/>
      <p:bldP spid="19" grpId="0" build="allAtOnce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000108"/>
            <a:ext cx="8458200" cy="5286412"/>
          </a:xfrm>
        </p:spPr>
        <p:txBody>
          <a:bodyPr>
            <a:noAutofit/>
          </a:bodyPr>
          <a:lstStyle/>
          <a:p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Обсудите вопросы в кругу семьи.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Вопросы для обсуждения: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1. Какова структура доходов  вашей семьи?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2. Какие сегодня мы знаем варианты повышения нашего дохода?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3. Где получить образование, которое позволит обеспечить высокие доходы в будущем?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4. Как получить хорошее образование с наименьшими  финансовыми затратами?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5. Как сократить расходы? (Составьте перечень расходов и расположите траты по мере убывания необходимости в них. Обсудите, от каких трат можно отказаться.)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6. Как найти баланс между личными и семейными расходами? Чем придётся пожертвовать семье для осуществления вашей мечты?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7. Какие из «21 шага к сокращению семейных расходов» действительно могут сократить расходы нашей семьи? На что можно потратить «освободившиеся» деньги?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8. Обсудите, сколько денег вы тратите на: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– покупку ненужных вещей (одежду, которую не носите,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гаджеты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, которыми не пользуетесь, и пр.);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– продукты, которые вы выбрасываете, потому что сразу съесть не получилось, а потом расхотелось;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– оплату ненужных услуг (свет в комнате, где никого нет; вода, которую не выключили и которая продолжает  литься в ванной).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Что полезного можно было бы купить на эти потраченные впустую деньги?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Написать эссе по одной из тем: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1. «Деньги либо господствуют над своим обладателем,  либо служат ему» (Гораций).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2. «Бережливость — большой доход» (М.Т. Цицерон).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3. «Стоимость всякого товара для лица, которое обладает им… равна количеству труда, которое он может купить на него или получить в своё распоряжение» (А. Смит).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4. «Будущее должно быть заложено в настоящем. Это называется планом. Без него ничто в мире не может быть хорошим» (Г.К. Лихтенберг).</a:t>
            </a:r>
            <a:r>
              <a:rPr lang="ru-RU" sz="1400" b="1" dirty="0" smtClean="0"/>
              <a:t> </a:t>
            </a:r>
            <a:br>
              <a:rPr lang="ru-RU" sz="1400" b="1" dirty="0" smtClean="0"/>
            </a:br>
            <a:r>
              <a:rPr lang="ru-RU" sz="2000" b="1" i="1" u="sng" dirty="0" smtClean="0"/>
              <a:t>На примере своей семьи  заполнить таблицу  доходов и расходов  семейного бюджета.</a:t>
            </a:r>
            <a:br>
              <a:rPr lang="ru-RU" sz="2000" b="1" i="1" u="sng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42852"/>
            <a:ext cx="8458200" cy="78581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Домашнее  задание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 БЫВАЮТ ИСТОЧНИКИ ДОХОДОВ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643050"/>
            <a:ext cx="4572032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1571612"/>
            <a:ext cx="3786214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4000504"/>
            <a:ext cx="3571901" cy="221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3929066"/>
            <a:ext cx="3714776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БЫВАЮТ ИСТОЧНИКИ ДОХОДОВ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5786" y="2826544"/>
            <a:ext cx="7500990" cy="324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28662" y="1928803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СТАТИСТИКА  ИСТОЧНИКОВ ПОСТУПЛЕНИЯ ДОХОДОВ В СЕМЬЯХ РФ</a:t>
            </a:r>
            <a:endParaRPr lang="ru-RU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 БЫВАЮТ ИСТОЧНИКИ ДОХОДОВ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7" y="1600201"/>
            <a:ext cx="4572031" cy="2400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3" y="3929066"/>
            <a:ext cx="5072098" cy="274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 БЫВАЮТ ИСТОЧНИКИ ДОХОДОВ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/>
              <a:t>ОБРАЗЕЦ ТРУДОВОГО ДОГОВОРА</a:t>
            </a:r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3" y="1928802"/>
            <a:ext cx="2928958" cy="451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78" y="1928803"/>
            <a:ext cx="2928958" cy="4500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928803"/>
            <a:ext cx="2786082" cy="4500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 БЫВАЮТ ИСТОЧНИКИ ДОХОДОВ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«БЕЛАЯ ЗАРПЛАТА»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884" y="2084850"/>
            <a:ext cx="6459374" cy="464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 БЫВАЮТ ИСТОЧНИКИ ДОХОДОВ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600" b="1" dirty="0" smtClean="0"/>
              <a:t>    «БЕЛАЯ» + «СЕРАЯ» ЗАРПЛАТА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1928802"/>
            <a:ext cx="6649800" cy="474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500043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ОТ ЧЕГО ЗАВИСЯТ ЛИЧНЫЕ И СЕМЕЙНЫЕ ДОХОДЫ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Pictures\деньги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071810"/>
            <a:ext cx="4572032" cy="342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</TotalTime>
  <Words>295</Words>
  <Application>Microsoft Office PowerPoint</Application>
  <PresentationFormat>Экран (4:3)</PresentationFormat>
  <Paragraphs>85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맑은 고딕</vt:lpstr>
      <vt:lpstr>Arial</vt:lpstr>
      <vt:lpstr>HY그래픽M</vt:lpstr>
      <vt:lpstr>Times New Roman</vt:lpstr>
      <vt:lpstr>Trebuchet MS</vt:lpstr>
      <vt:lpstr>Wingdings</vt:lpstr>
      <vt:lpstr>Wingdings 3</vt:lpstr>
      <vt:lpstr>Грань</vt:lpstr>
      <vt:lpstr>ФИНАНСОВАЯ ГРАМОТНОСТЬ</vt:lpstr>
      <vt:lpstr>источники доходов</vt:lpstr>
      <vt:lpstr>КАКИЕ БЫВАЮТ ИСТОЧНИКИ ДОХОДОВ</vt:lpstr>
      <vt:lpstr>КАКИЕ БЫВАЮТ ИСТОЧНИКИ ДОХОДОВ</vt:lpstr>
      <vt:lpstr>КАКИЕ БЫВАЮТ ИСТОЧНИКИ ДОХОДОВ</vt:lpstr>
      <vt:lpstr>КАКИЕ БЫВАЮТ ИСТОЧНИКИ ДОХОДОВ</vt:lpstr>
      <vt:lpstr>КАКИЕ БЫВАЮТ ИСТОЧНИКИ ДОХОДОВ</vt:lpstr>
      <vt:lpstr>КАКИЕ БЫВАЮТ ИСТОЧНИКИ ДОХОДОВ</vt:lpstr>
      <vt:lpstr>Презентация PowerPoint</vt:lpstr>
      <vt:lpstr>от  ЧЕГО ЗАВИСЯТ ЛИЧНЫЕ И СЕМЕЙНЫЕ ДОХОДЫ</vt:lpstr>
      <vt:lpstr>Презентация PowerPoint</vt:lpstr>
      <vt:lpstr>КАК КОНТРОЛИРОВАТЬ СЕМЕЙНЫЕ РАСХОДЫ И ЗАЧЕМ ЭТО ДЕЛАТЬ</vt:lpstr>
      <vt:lpstr>КАК КОНТРОЛИРОВАТЬ СЕМЕЙНЫЕ РАСХОДЫ И ЗАЧЕМ ЭТО ДЕЛАТЬ</vt:lpstr>
      <vt:lpstr>Презентация PowerPoint</vt:lpstr>
      <vt:lpstr> ЧТО ТАКОЕ СЕМЕЙНЫЙ БЮДЖЕТ И КАК ЕГО ПОСТРОИТЬ </vt:lpstr>
      <vt:lpstr>ЧТО ТАКОЕ СЕМЕЙНЫЙ БЮДЖЕТ И КАК ЕГО ПОСТРОИТЬ</vt:lpstr>
      <vt:lpstr>ЧТО ТАКОЕ СЕМЕЙНЫЙ БЮДЖЕТ И КАК ЕГО ПОСТРОИТЬ</vt:lpstr>
      <vt:lpstr>Презентация PowerPoint</vt:lpstr>
      <vt:lpstr>КАК ОПТИМИЗИРОВАТЬ СЕМЕЙНЫЙ БЮДЖЕТ</vt:lpstr>
      <vt:lpstr>Финансовая грамотность</vt:lpstr>
      <vt:lpstr>Тест</vt:lpstr>
      <vt:lpstr>Обсудите вопросы в кругу семьи. Вопросы для обсуждения: 1. Какова структура доходов  вашей семьи? 2. Какие сегодня мы знаем варианты повышения нашего дохода? 3. Где получить образование, которое позволит обеспечить высокие доходы в будущем? 4. Как получить хорошее образование с наименьшими  финансовыми затратами? 5. Как сократить расходы? (Составьте перечень расходов и расположите траты по мере убывания необходимости в них. Обсудите, от каких трат можно отказаться.) 6. Как найти баланс между личными и семейными расходами? Чем придётся пожертвовать семье для осуществления вашей мечты? 7. Какие из «21 шага к сокращению семейных расходов» действительно могут сократить расходы нашей семьи? На что можно потратить «освободившиеся» деньги? 8. Обсудите, сколько денег вы тратите на: – покупку ненужных вещей (одежду, которую не носите, гаджеты, которыми не пользуетесь, и пр.); – продукты, которые вы выбрасываете, потому что сразу съесть не получилось, а потом расхотелось; – оплату ненужных услуг (свет в комнате, где никого нет; вода, которую не выключили и которая продолжает  литься в ванной). Что полезного можно было бы купить на эти потраченные впустую деньги?  Написать эссе по одной из тем: 1. «Деньги либо господствуют над своим обладателем,  либо служат ему» (Гораций). 2. «Бережливость — большой доход» (М.Т. Цицерон). 3. «Стоимость всякого товара для лица, которое обладает им… равна количеству труда, которое он может купить на него или получить в своё распоряжение» (А. Смит). 4. «Будущее должно быть заложено в настоящем. Это называется планом. Без него ничто в мире не может быть хорошим» (Г.К. Лихтенберг).  На примере своей семьи  заполнить таблицу  доходов и расходов  семейного бюджета.       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бывают источники доходов</dc:title>
  <dc:creator>89197359802</dc:creator>
  <cp:lastModifiedBy>MAOU-PSOSH2</cp:lastModifiedBy>
  <cp:revision>20</cp:revision>
  <dcterms:created xsi:type="dcterms:W3CDTF">2016-11-04T20:09:44Z</dcterms:created>
  <dcterms:modified xsi:type="dcterms:W3CDTF">2017-04-11T12:25:23Z</dcterms:modified>
</cp:coreProperties>
</file>