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4"/>
  </p:notesMasterIdLst>
  <p:sldIdLst>
    <p:sldId id="259" r:id="rId2"/>
    <p:sldId id="260" r:id="rId3"/>
    <p:sldId id="261" r:id="rId4"/>
    <p:sldId id="278" r:id="rId5"/>
    <p:sldId id="263" r:id="rId6"/>
    <p:sldId id="264" r:id="rId7"/>
    <p:sldId id="279" r:id="rId8"/>
    <p:sldId id="280" r:id="rId9"/>
    <p:sldId id="273" r:id="rId10"/>
    <p:sldId id="274" r:id="rId11"/>
    <p:sldId id="275" r:id="rId12"/>
    <p:sldId id="292" r:id="rId13"/>
    <p:sldId id="276" r:id="rId14"/>
    <p:sldId id="282" r:id="rId15"/>
    <p:sldId id="290" r:id="rId16"/>
    <p:sldId id="281" r:id="rId17"/>
    <p:sldId id="283" r:id="rId18"/>
    <p:sldId id="284" r:id="rId19"/>
    <p:sldId id="285" r:id="rId20"/>
    <p:sldId id="288" r:id="rId21"/>
    <p:sldId id="291" r:id="rId22"/>
    <p:sldId id="28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66838-4C50-4550-B925-8E8532A59AF7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C6F71-E228-44E0-B46B-D69A63B97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1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8327-2A35-4241-BAA6-C92EC002F1E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702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242EB58-812B-4427-92FF-B5C5D80A33F6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5BD302A2-2EC0-4401-A4A0-8BDD660A02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589240"/>
            <a:ext cx="1804392" cy="913023"/>
          </a:xfrm>
          <a:prstGeom prst="rect">
            <a:avLst/>
          </a:prstGeom>
        </p:spPr>
      </p:pic>
      <p:sp>
        <p:nvSpPr>
          <p:cNvPr id="12" name="Рамка 11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CBC20E-25EA-43E6-9531-90624CA2452D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3A207B-6355-4A91-A7BA-A5C00298DF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2E53B4-4568-4F0B-8599-E911201A37FC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9EBA8-B2BF-4950-B3DD-B1D4ED7740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5EEFA3-6860-4580-AC3F-C22224A93926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BD7AB-6723-4F20-819A-F3D7F0EC6E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882" y="5411508"/>
            <a:ext cx="2460236" cy="1244880"/>
          </a:xfrm>
          <a:prstGeom prst="rect">
            <a:avLst/>
          </a:prstGeom>
        </p:spPr>
      </p:pic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E55B5D2C-948B-4AED-BC14-8CD02BE4B516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2D138B4A-5D26-4DBA-9036-EEE6B188B0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6B261C-66E9-4249-87AC-B9B628182D04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52454-CE25-4F3E-8B20-21B8E0750A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35605D-338B-4834-BC60-A571784C4F1F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F5F9C3-AE15-4812-B5BA-594AE9F1E1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51A0D-5817-4711-9F8B-A96470C2E77B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2CE04-ACCF-489A-BDF9-CE9E2F01BC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80ACA3-3194-40D5-A722-584BF72165D0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D19FDB-7725-4E9D-8BF0-A65F30F362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538336-DCDF-4FD3-9150-01876C870A45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BEAB6-2E95-4883-847E-FB69256CAA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6AE2DC-3CC6-4AC7-8AA8-EC42A77AD35D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06E146-2062-4364-A5E9-6F927FA2DB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1396ABC-9EF4-4BF2-B47C-6758EB383347}" type="datetimeFigureOut">
              <a:rPr lang="ru-RU" smtClean="0"/>
              <a:pPr>
                <a:defRPr/>
              </a:pPr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64C6B8E-2AF9-45A5-836E-5185E6117F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&#1083;&#1102;&#1073;&#1080;&#1084;&#1099;&#1077;-&#1084;&#1091;&#1083;&#1100;&#1090;&#1080;&#1082;&#1080;.&#1088;&#1092;/info/Znachenie_Slova_Multiplikaciy.html" TargetMode="External"/><Relationship Id="rId3" Type="http://schemas.openxmlformats.org/officeDocument/2006/relationships/hyperlink" Target="http://www.pandia.ru/text/77/210/85850.php" TargetMode="External"/><Relationship Id="rId7" Type="http://schemas.openxmlformats.org/officeDocument/2006/relationships/hyperlink" Target="http://www.myltik.ru/index.php?topic=interes/history" TargetMode="External"/><Relationship Id="rId2" Type="http://schemas.openxmlformats.org/officeDocument/2006/relationships/hyperlink" Target="http://ru.wikipedia.org/wiki/%D0%9C%D1%83%D0%BB%D1%8C%D1%82%D0%B8%D0%BF%D0%BB%D0%B8%D0%BA%D0%B0%D1%86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lend.ru/holidays/0/0/2273/" TargetMode="External"/><Relationship Id="rId11" Type="http://schemas.openxmlformats.org/officeDocument/2006/relationships/hyperlink" Target="http://muzofon.com/search/%D0%9F%D1%80%D0%B8%D0%BE%D0%BA%D1%81%D0%BA%D0%B8%D0%B5-%D0%BD%D0%B0%D0%B8%D0%B3%D1%80%D1%8B%D1%88%D0%B8" TargetMode="External"/><Relationship Id="rId5" Type="http://schemas.openxmlformats.org/officeDocument/2006/relationships/hyperlink" Target="http://www.miruma.ru/uolt-disney/" TargetMode="External"/><Relationship Id="rId10" Type="http://schemas.openxmlformats.org/officeDocument/2006/relationships/hyperlink" Target="https://sites.google.com/site/gekatarina/Home/literatura-1" TargetMode="External"/><Relationship Id="rId4" Type="http://schemas.openxmlformats.org/officeDocument/2006/relationships/hyperlink" Target="http://myltia.com/view_article.php?id=5" TargetMode="External"/><Relationship Id="rId9" Type="http://schemas.openxmlformats.org/officeDocument/2006/relationships/hyperlink" Target="http://multiup.ucoz.ru/index/sovetskij_multfilm/0-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2448272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Се</a:t>
            </a:r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кр</a:t>
            </a:r>
            <a:r>
              <a:rPr lang="ru-RU" sz="8000" b="1" dirty="0" smtClean="0">
                <a:solidFill>
                  <a:srgbClr val="00B050"/>
                </a:solidFill>
                <a:latin typeface="Monotype Corsiva" pitchFamily="66" charset="0"/>
              </a:rPr>
              <a:t>ет</a:t>
            </a: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ы  </a:t>
            </a:r>
            <a:r>
              <a:rPr lang="ru-RU" sz="8000" b="1" dirty="0" smtClean="0">
                <a:solidFill>
                  <a:srgbClr val="1F33F3"/>
                </a:solidFill>
                <a:latin typeface="Monotype Corsiva" pitchFamily="66" charset="0"/>
              </a:rPr>
              <a:t>му</a:t>
            </a:r>
            <a: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  <a:t>ль</a:t>
            </a:r>
            <a:r>
              <a:rPr lang="ru-RU" sz="8000" b="1" dirty="0" smtClean="0">
                <a:solidFill>
                  <a:srgbClr val="FFC000"/>
                </a:solidFill>
                <a:latin typeface="Monotype Corsiva" pitchFamily="66" charset="0"/>
              </a:rPr>
              <a:t>ти</a:t>
            </a: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пл</a:t>
            </a:r>
            <a:r>
              <a:rPr lang="ru-RU" sz="8000" b="1" dirty="0" smtClean="0">
                <a:solidFill>
                  <a:srgbClr val="C00000"/>
                </a:solidFill>
                <a:latin typeface="Monotype Corsiva" pitchFamily="66" charset="0"/>
              </a:rPr>
              <a:t>ик</a:t>
            </a:r>
            <a: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  <a:t>ац</a:t>
            </a:r>
            <a:r>
              <a:rPr lang="ru-RU" sz="8000" b="1" dirty="0" smtClean="0">
                <a:solidFill>
                  <a:srgbClr val="00B0F0"/>
                </a:solidFill>
                <a:latin typeface="Monotype Corsiva" pitchFamily="66" charset="0"/>
              </a:rPr>
              <a:t>ии</a:t>
            </a:r>
            <a:endParaRPr lang="ru-RU" sz="80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36912"/>
            <a:ext cx="7200800" cy="3096344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u="sng" dirty="0" smtClean="0">
                <a:solidFill>
                  <a:schemeClr val="tx2">
                    <a:lumMod val="50000"/>
                  </a:schemeClr>
                </a:solidFill>
              </a:rPr>
              <a:t>Над проектом работали: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Иванова Елизавета</a:t>
            </a:r>
          </a:p>
          <a:p>
            <a:pPr algn="just"/>
            <a:endParaRPr lang="ru-RU" sz="2000" b="1" i="1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2200" b="1" i="1" u="sng" dirty="0" smtClean="0">
                <a:solidFill>
                  <a:schemeClr val="tx2">
                    <a:lumMod val="50000"/>
                  </a:schemeClr>
                </a:solidFill>
              </a:rPr>
              <a:t>Руководитель: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Вологжанина-Фридель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Ирина Викторовна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Этапы работы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8424936" cy="420506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Написание сценария</a:t>
            </a:r>
          </a:p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Изготовление персонажей</a:t>
            </a:r>
          </a:p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Изготовление декораций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075240" cy="43924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Подготовка фотоаппарата, компьютера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Съёмка кадров фильма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Обработка материала в программе </a:t>
            </a:r>
            <a:r>
              <a:rPr lang="en-US" sz="4800" b="1" dirty="0" smtClean="0">
                <a:solidFill>
                  <a:srgbClr val="0070C0"/>
                </a:solidFill>
              </a:rPr>
              <a:t>Movie Maker</a:t>
            </a:r>
            <a:endParaRPr lang="ru-RU" sz="4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chitel\Desktop\фоткт Зубриковых\20151112_19133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520280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chitel\Desktop\фоткт Зубриковых\20151112_191845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76672"/>
            <a:ext cx="2376264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chitel\Desktop\фоткт Зубриковых\20151112_191952_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266429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chitel\Desktop\фоткт Зубриковых\20151112_19201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620688"/>
            <a:ext cx="194957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chitel\Desktop\фоткт Зубриковых\20151112_19204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201622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chitel\Desktop\фоткт Зубриковых\20151112_192404_3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725144"/>
            <a:ext cx="2808312" cy="1937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chitel\Desktop\фоткт Зубриковых\IMG_2484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264375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uchitel\Desktop\фоткт Зубриковых\IMG_2497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916832"/>
            <a:ext cx="273630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uchitel\Desktop\фоткт Зубриковых\IMG_2522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3096344" cy="2054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uchitel\Desktop\фоткт Зубриковых\IMG_2530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509120"/>
            <a:ext cx="2376264" cy="2070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51520" y="393305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интересно придумать сценарий и к нему изготовить персонажей мультфильма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Советы будущим мультипликаторам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075240" cy="428133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Закрепить неподвижно документ-камеру или фотоаппарат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Двигать фигуры  по чуть-чуть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В кадре не должно быть лишних деталей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082" y="4365104"/>
            <a:ext cx="3535918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75240" cy="586551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Я провела анкетирование среди третьеклассников</a:t>
            </a:r>
          </a:p>
          <a:p>
            <a:pPr algn="ctr">
              <a:buNone/>
            </a:pPr>
            <a:r>
              <a:rPr lang="ru-RU" b="1" dirty="0" smtClean="0"/>
              <a:t>Анкета</a:t>
            </a:r>
            <a:endParaRPr lang="ru-RU" sz="1600" b="1" dirty="0" smtClean="0"/>
          </a:p>
          <a:p>
            <a:pPr lvl="1"/>
            <a:r>
              <a:rPr lang="ru-RU" dirty="0" smtClean="0"/>
              <a:t>1. Любите ли вы  смотреть мультфильмы? (подчеркните ответ)</a:t>
            </a:r>
            <a:endParaRPr lang="ru-RU" sz="1600" dirty="0" smtClean="0"/>
          </a:p>
          <a:p>
            <a:r>
              <a:rPr lang="ru-RU" b="1" dirty="0" smtClean="0"/>
              <a:t>обожаю</a:t>
            </a:r>
            <a:endParaRPr lang="ru-RU" sz="1600" b="1" dirty="0" smtClean="0"/>
          </a:p>
          <a:p>
            <a:r>
              <a:rPr lang="ru-RU" b="1" dirty="0" smtClean="0"/>
              <a:t>да</a:t>
            </a:r>
            <a:endParaRPr lang="ru-RU" sz="1600" b="1" dirty="0" smtClean="0"/>
          </a:p>
          <a:p>
            <a:r>
              <a:rPr lang="ru-RU" b="1" dirty="0" smtClean="0"/>
              <a:t>иногда</a:t>
            </a:r>
            <a:endParaRPr lang="ru-RU" sz="1600" b="1" dirty="0" smtClean="0"/>
          </a:p>
          <a:p>
            <a:r>
              <a:rPr lang="ru-RU" b="1" dirty="0" smtClean="0"/>
              <a:t>мне всё равно</a:t>
            </a:r>
            <a:endParaRPr lang="ru-RU" sz="1600" b="1" dirty="0" smtClean="0"/>
          </a:p>
          <a:p>
            <a:r>
              <a:rPr lang="ru-RU" b="1" dirty="0" smtClean="0"/>
              <a:t>нет</a:t>
            </a:r>
            <a:endParaRPr lang="ru-RU" sz="1600" b="1" dirty="0" smtClean="0"/>
          </a:p>
          <a:p>
            <a:r>
              <a:rPr lang="ru-RU" b="1" dirty="0" smtClean="0"/>
              <a:t>ненавижу</a:t>
            </a:r>
            <a:endParaRPr lang="ru-RU" sz="1600" b="1" dirty="0" smtClean="0"/>
          </a:p>
          <a:p>
            <a:pPr lvl="1"/>
            <a:r>
              <a:rPr lang="ru-RU" dirty="0" smtClean="0"/>
              <a:t>2. Какие мультфильмы вам нравятся? (подчеркните)</a:t>
            </a:r>
            <a:endParaRPr lang="ru-RU" sz="1600" dirty="0" smtClean="0"/>
          </a:p>
          <a:p>
            <a:r>
              <a:rPr lang="ru-RU" b="1" dirty="0" smtClean="0"/>
              <a:t>современные российские,</a:t>
            </a:r>
            <a:endParaRPr lang="ru-RU" sz="1600" b="1" dirty="0" smtClean="0"/>
          </a:p>
          <a:p>
            <a:r>
              <a:rPr lang="ru-RU" b="1" dirty="0" smtClean="0"/>
              <a:t>зарубежные,</a:t>
            </a:r>
            <a:endParaRPr lang="ru-RU" sz="1600" b="1" dirty="0" smtClean="0"/>
          </a:p>
          <a:p>
            <a:r>
              <a:rPr lang="ru-RU" b="1" dirty="0" smtClean="0"/>
              <a:t>старые советские,</a:t>
            </a:r>
            <a:endParaRPr lang="ru-RU" sz="1600" b="1" dirty="0" smtClean="0"/>
          </a:p>
          <a:p>
            <a:r>
              <a:rPr lang="ru-RU" b="1" dirty="0" smtClean="0"/>
              <a:t>никакие</a:t>
            </a:r>
            <a:endParaRPr lang="ru-RU" sz="1600" b="1" dirty="0" smtClean="0"/>
          </a:p>
          <a:p>
            <a:pPr lvl="1"/>
            <a:r>
              <a:rPr lang="ru-RU" dirty="0" smtClean="0"/>
              <a:t>3. Что для Вас является главным в мультфильме?</a:t>
            </a:r>
            <a:endParaRPr lang="ru-RU" sz="1600" dirty="0" smtClean="0"/>
          </a:p>
          <a:p>
            <a:r>
              <a:rPr lang="ru-RU" b="1" dirty="0" smtClean="0"/>
              <a:t>смысл</a:t>
            </a:r>
            <a:endParaRPr lang="ru-RU" sz="1600" b="1" dirty="0" smtClean="0"/>
          </a:p>
          <a:p>
            <a:r>
              <a:rPr lang="ru-RU" b="1" dirty="0" smtClean="0"/>
              <a:t>красочность</a:t>
            </a:r>
            <a:endParaRPr lang="ru-RU" sz="1600" b="1" dirty="0" smtClean="0"/>
          </a:p>
          <a:p>
            <a:r>
              <a:rPr lang="ru-RU" b="1" dirty="0" smtClean="0"/>
              <a:t>спецэффекты</a:t>
            </a:r>
            <a:endParaRPr lang="ru-RU" sz="1600" b="1" dirty="0" smtClean="0"/>
          </a:p>
          <a:p>
            <a:pPr lvl="1"/>
            <a:r>
              <a:rPr lang="ru-RU" dirty="0" smtClean="0"/>
              <a:t>4. Какой Ваш самый любимый </a:t>
            </a:r>
            <a:r>
              <a:rPr lang="ru-RU" dirty="0" err="1" smtClean="0"/>
              <a:t>мультфильм?___________________________</a:t>
            </a:r>
            <a:r>
              <a:rPr lang="ru-RU" dirty="0" smtClean="0"/>
              <a:t> </a:t>
            </a:r>
            <a:endParaRPr lang="ru-RU" sz="1600" dirty="0" smtClean="0"/>
          </a:p>
          <a:p>
            <a:pPr lvl="1"/>
            <a:r>
              <a:rPr lang="ru-RU" dirty="0" smtClean="0"/>
              <a:t>5. Знаете ли Вы когда и где появились первые </a:t>
            </a:r>
            <a:r>
              <a:rPr lang="ru-RU" dirty="0" err="1" smtClean="0"/>
              <a:t>мультфильмы?_____________</a:t>
            </a:r>
            <a:r>
              <a:rPr lang="ru-RU" dirty="0" smtClean="0"/>
              <a:t> </a:t>
            </a:r>
            <a:endParaRPr lang="ru-RU" sz="1600" dirty="0" smtClean="0"/>
          </a:p>
          <a:p>
            <a:pPr lvl="1"/>
            <a:r>
              <a:rPr lang="ru-RU" dirty="0" smtClean="0"/>
              <a:t>6. Как создаются мультфильмы? ___________________________________</a:t>
            </a:r>
            <a:endParaRPr lang="ru-RU" sz="1600" dirty="0" smtClean="0"/>
          </a:p>
          <a:p>
            <a:endParaRPr lang="ru-RU" dirty="0" smtClean="0"/>
          </a:p>
          <a:p>
            <a:pPr>
              <a:buNone/>
            </a:pP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Большинство ребят:</a:t>
            </a:r>
          </a:p>
          <a:p>
            <a:endParaRPr lang="ru-RU" sz="3200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обожает смотреть мультфильмы</a:t>
            </a:r>
          </a:p>
          <a:p>
            <a:pPr>
              <a:buFont typeface="Arial" pitchFamily="34" charset="0"/>
              <a:buChar char="•"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больше нравятся современные российские</a:t>
            </a:r>
          </a:p>
          <a:p>
            <a:pPr>
              <a:buFont typeface="Arial" pitchFamily="34" charset="0"/>
              <a:buChar char="•"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главным является смысл мультфильм</a:t>
            </a:r>
          </a:p>
          <a:p>
            <a:pPr>
              <a:buFont typeface="Arial" pitchFamily="34" charset="0"/>
              <a:buChar char="•"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ребята любят смотреть разные мультфильмы, но не знают как они монтируются и когда появились первые мультфильмы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548680"/>
            <a:ext cx="807524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Художники всех времен и народов мечтали о возможности передать в своих произведениях подлинное движение жизни.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.imim.it/sites/default/files/images/sezione%20movie/Piergiorgio%20Mariniello/Le%20origini%20del%20cinema%20di%20animazione/prima%20proiezione%20pubblica%20del%20teatro%20ottico%20di%20reynaud%20%281892%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4436" y="3861049"/>
            <a:ext cx="420956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7524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Приспособления для показа движущихся рисунков XV в. - появились книжки с рисунками, воспроизводившими различные фазы движения человеческой фигуры. Свернутые в рулон, а затем мгновенно разворачивавшиеся, эти книжки создавали иллюзию оживших рисунков.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 descr="http://player.myshared.ru/1099865/data/images/img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275" y="4619624"/>
            <a:ext cx="3514725" cy="2238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7524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В 1868 году английский художник Джон Барнс </a:t>
            </a:r>
            <a:r>
              <a:rPr lang="ru-RU" sz="3600" dirty="0" err="1" smtClean="0"/>
              <a:t>Линнетт</a:t>
            </a:r>
            <a:r>
              <a:rPr lang="ru-RU" sz="3600" dirty="0" smtClean="0"/>
              <a:t> запатентовал </a:t>
            </a:r>
            <a:r>
              <a:rPr lang="ru-RU" sz="3600" dirty="0" err="1" smtClean="0"/>
              <a:t>кинеограф</a:t>
            </a:r>
            <a:r>
              <a:rPr lang="ru-RU" sz="3600" dirty="0" smtClean="0"/>
              <a:t> — специальную книжку, где каждая страница представляет собой отдельный кадр, и при быстром перелистывании создаётся иллюзия движения.</a:t>
            </a:r>
          </a:p>
          <a:p>
            <a:pPr>
              <a:buNone/>
            </a:pP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2" name="Picture 2" descr="http://d.haber3.com/ve-teknoloji-sanati-kusurdan-arindirdi-11766-10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736582"/>
            <a:ext cx="2915816" cy="3121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7524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smtClean="0"/>
              <a:t>Создателем первого звукового, музыкального и полнометражного мультипликационного фильма является американский художник – мультипликатор, кинорежиссер, актер, сценарист и продюсер Уолт Дисней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 descr="https://im2-tub-ru.yandex.net/i?id=1e69d3dab87330c5eef880c6aab7d276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6456" y="3645024"/>
            <a:ext cx="5397122" cy="3033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2">
                    <a:lumMod val="50000"/>
                  </a:schemeClr>
                </a:solidFill>
              </a:rPr>
              <a:t>Цель:</a:t>
            </a:r>
            <a:endParaRPr lang="ru-RU" sz="6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844824"/>
            <a:ext cx="8147248" cy="396044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Узнать, как «оживают рисунки»</a:t>
            </a:r>
          </a:p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Раскрыть секреты мультипликации</a:t>
            </a:r>
          </a:p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свой первый мультфильм</a:t>
            </a:r>
          </a:p>
          <a:p>
            <a:endParaRPr lang="ru-RU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Выводы: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470912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 момента первого мультфильма прошло более 100 лет!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Мультфильмы можно классифицировать: по возрастным интересам, по цели, по способу создания, по продолжительности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Зная основные секреты мультипликации можно создать свой мультфильм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6378" y="3933056"/>
            <a:ext cx="4139380" cy="2748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Третьеклассники нашей школы только учатся, но уже создали собственные мультфильмы:</a:t>
            </a:r>
          </a:p>
          <a:p>
            <a:pPr algn="ctr"/>
            <a:endParaRPr lang="ru-RU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Буратино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Лягушачья ламбада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Бабушкины сказки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Солнышко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Ёжик и карандаши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Мурзилка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Источники информации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>
                <a:hlinkClick r:id="rId2"/>
              </a:rPr>
              <a:t>http://ru.wikipedia.org/wiki/%D0%9C%D1%83%D0%BB%D1%8C%D1%82%D0%B8%D0%BF%D0%BB%D0%B8%D0%BA%D0%B0%D1%86%D0%B8%D1%8F</a:t>
            </a:r>
            <a:endParaRPr lang="ru-RU" sz="2000" dirty="0" smtClean="0"/>
          </a:p>
          <a:p>
            <a:r>
              <a:rPr lang="ru-RU" sz="2000" u="sng" dirty="0" smtClean="0">
                <a:hlinkClick r:id="rId3"/>
              </a:rPr>
              <a:t>http://www.pandia.ru/text/77/210/85850.php</a:t>
            </a:r>
            <a:endParaRPr lang="ru-RU" sz="2000" dirty="0" smtClean="0"/>
          </a:p>
          <a:p>
            <a:r>
              <a:rPr lang="ru-RU" sz="2000" u="sng" dirty="0" smtClean="0">
                <a:hlinkClick r:id="rId4"/>
              </a:rPr>
              <a:t>http://myltia.com/view_article.php?id=5</a:t>
            </a:r>
            <a:endParaRPr lang="ru-RU" sz="2000" dirty="0" smtClean="0"/>
          </a:p>
          <a:p>
            <a:r>
              <a:rPr lang="ru-RU" sz="2000" u="sng" dirty="0" smtClean="0">
                <a:hlinkClick r:id="rId5"/>
              </a:rPr>
              <a:t>http://www.miruma.ru/uolt-disney/</a:t>
            </a:r>
            <a:endParaRPr lang="ru-RU" sz="2000" dirty="0" smtClean="0"/>
          </a:p>
          <a:p>
            <a:r>
              <a:rPr lang="ru-RU" sz="2000" u="sng" dirty="0" smtClean="0">
                <a:hlinkClick r:id="rId6"/>
              </a:rPr>
              <a:t>http://www.calend.ru/holidays/0/0/2273/</a:t>
            </a:r>
            <a:endParaRPr lang="ru-RU" sz="2000" dirty="0" smtClean="0"/>
          </a:p>
          <a:p>
            <a:r>
              <a:rPr lang="ru-RU" sz="2000" u="sng" dirty="0" smtClean="0">
                <a:hlinkClick r:id="rId7"/>
              </a:rPr>
              <a:t>http://www.myltik.ru/index.php?topic=interes/history</a:t>
            </a:r>
            <a:endParaRPr lang="ru-RU" sz="2000" dirty="0" smtClean="0"/>
          </a:p>
          <a:p>
            <a:r>
              <a:rPr lang="ru-RU" sz="2000" u="sng" dirty="0" smtClean="0">
                <a:hlinkClick r:id="rId8"/>
              </a:rPr>
              <a:t>http://любимые-мультики.рф/info/Znachenie_Slova_Multiplikaciy.html</a:t>
            </a:r>
            <a:endParaRPr lang="ru-RU" sz="2000" u="sng" dirty="0" smtClean="0"/>
          </a:p>
          <a:p>
            <a:r>
              <a:rPr lang="en-US" sz="2000" dirty="0" smtClean="0">
                <a:hlinkClick r:id="rId9"/>
              </a:rPr>
              <a:t>http://multiup.ucoz.ru/index/sovetskij_multfilm/0-4</a:t>
            </a:r>
            <a:endParaRPr lang="ru-RU" sz="2000" dirty="0" smtClean="0"/>
          </a:p>
          <a:p>
            <a:r>
              <a:rPr lang="en-US" sz="2000" dirty="0" smtClean="0">
                <a:hlinkClick r:id="rId10"/>
              </a:rPr>
              <a:t>https://sites.google.com/site/gekatarina/Home/literatura-1</a:t>
            </a:r>
            <a:r>
              <a:rPr lang="ru-RU" sz="2000" dirty="0" smtClean="0"/>
              <a:t> </a:t>
            </a:r>
          </a:p>
          <a:p>
            <a:r>
              <a:rPr lang="en-US" sz="2000" dirty="0" smtClean="0">
                <a:hlinkClick r:id="rId11"/>
              </a:rPr>
              <a:t>http://muzofon.com/search/%D0%9F%D1%80%D0%B8%D0%BE%D0%BA%D1%81%D0%BA%D0%B8%D0%B5-%D0%BD%D0%B0%D0%B8%D0%B3%D1%80%D1%8B%D1%88%D0%B8</a:t>
            </a:r>
            <a:r>
              <a:rPr lang="ru-RU" sz="2000" smtClean="0"/>
              <a:t> 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Задачи</a:t>
            </a:r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1556792"/>
            <a:ext cx="7776864" cy="4525963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Изучить историю создания мультипликации</a:t>
            </a:r>
          </a:p>
          <a:p>
            <a:pPr lvl="0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Провести классификацию мультфильмов</a:t>
            </a:r>
          </a:p>
          <a:p>
            <a:pPr lvl="0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Изучить процесс создания мультфильма</a:t>
            </a:r>
          </a:p>
          <a:p>
            <a:pPr lvl="0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Создать свои первый мультфильмы</a:t>
            </a:r>
          </a:p>
          <a:p>
            <a:pPr lvl="0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Провести анкетирование обучающихся , с целью выявления наиболее предпочтительных мультфильмов и их героев;</a:t>
            </a:r>
          </a:p>
          <a:p>
            <a:pPr lvl="0">
              <a:buNone/>
            </a:pPr>
            <a:endParaRPr lang="ru-RU" dirty="0" smtClean="0"/>
          </a:p>
          <a:p>
            <a:pPr lvl="0"/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0482" name="AutoShape 2" descr="data:image/jpeg;base64,/9j/4AAQSkZJRgABAQAAAQABAAD/2wCEAAkGBhQSEBUSEhQTFBMWGBYXFBcXGRgYHBweHBweIx8dGRsbJCYeIyUkGx0TIDssIyc1MywtFiAyNTAqNSYsNCoBCQoKDgwOGg8PGikcHB41LSktLCkpLSkpKSotLCksLCwsLDQpKSwpLSwqLCktLjUpKSkpKTYsKTEsLCwsLCksLP/AABEIAHUAUAMBIgACEQEDEQH/xAAbAAACAgMBAAAAAAAAAAAAAAAABgUHAgMEAf/EADgQAAIBAgMGBQIDBgcAAAAAAAECEQADBBIhBQYxQVFhEyIycYGRoRSxwQdCUnKC0RYjM6Ky4fH/xAAXAQEBAQEAAAAAAAAAAAAAAAAAAgED/8QAHREBAAMAAwEBAQAAAAAAAAAAAAECEQMhMRJBIv/aAAwDAQACEQMRAD8AvGiiigKKKKAqB3121dwuEa9ZVWYMo80kQT0FT1Q+92Hz4K8IkhCw/p1/Sk9kTiP3L34THKVIyXlALLMhh/Ep6duU00VQOFxrYLF28SgJUGSBpofUvyJPuKvuxeDqHUyrAEHqDwrjxWmdrb2HflrWMtXyWdFFFdnAUUVy7T8Xwm8DJ4mmXPw7/ag24jErbXM7Kq9WIA+9Q431wmaPF+YaPrFLWN3Ixl057l1HblmZtPbSB8UtbT2ResGHtkHXK37pjU+YaaAHvpWs1buF2rau/wCncRvZgT9ONY7YYfh708PDuf8AE1SqWpAzanv1rOxhZaEQlog5RBg9TwAPemGsMRYDoVPOrW3Cuk7Ow+b1BMp1mCCRFVVczW3yXFKk6iY/MaEfrpzFPP7OttCWwvGJfuCxP2AH1YdayYjdbFpzD5RRRQFFFFAVWW+OLFvEYi1nBQi2wWfSzznJ+EWPdqz3u3pvXCLSplttqp1DwfSx10zQxA4xSEju127cFy24IRf8y6lskrOq+IdeMcai14r6qKTbxKeIIka+2tM2z93brTbssgIWbjNMAtwGnHhI5gDvSjsZvOrkMUVh4hALxGvFdCJA4Vhv3tDFOyLgWLJLM+VgATwBmQD5QOfKr+uthHz3kmfejCh7YziGRspHMToQD75TPOAaYv2YbNtpYuXgVa9caLkEEqFnKpHET5m1/ipFfa7PZti6T4nqulgRqAABJ0Pv2p2/Zzti3kawzxcLEoNII6LHMa8a3dhkRh5ooorFCiiigWd8N0/xNpzagXjl48Gyq4A7aO32qv8Abe6ty7iVZEZTdIN21EXEiM7KDoRE6ideEzVzVHbYtqQCGKXRPhsoUkSNeIIjhPxXLk4q8kf068fLbjnaltL9m1ZgMlu0qwdQuUd51B96SsXs57AGdSFOiGOMdQNVMDgam/8ABTXMa2KvHO5KnzZcoygAemCQOMED3rftzdO/dh1v5ys6MoHHjABqcT1He6ViKlNy7pGIy27S3bYZGdZSQQfWkkNK+WYmeFd1ncZXjxbx8M8WQZWA7mevb8jVhbK2PZw6BbNtUECYAk9yedXWGWnXbRRRXRIoorwt9+FB7S5iMSy3GN3Qk6CJMTCiZjmp/q96mdo7St2LZuXWCqOvPsBxJ9qqjbu973sSXWVtEBQhjkQQ08m0PDtWSLDu3QoltB+XvWS0mWd+MyRcDK8epIIPfKdR9/mpjYG8Nq6hGZVKk+UnLp1APKoxiSW4Fz8lzD7x+prPYiFmyM91GXzBQ0qwkgxI5HTSNCKU9496Ue09q0c2YwWAgRzg85PTkKdt1LxuYS1dcDOykz7n9YBqogTFFFFU1H7WxTrlS3ALSS3RREkd9RShvPtdsLlysWdmLAEnTQA/HAdSW7Uy7bsuL1u7mi2AytoIBMcT0P5qOtVzvyT+MIPAImX214fM1M+sRu09sXcQ2a85ciYnQD2A0FcLiRBr2iqY2pZYW1c6gkrmHIjkfiDWu4AePDSu7Yt0ZzabVLogjoQNCPj8h0ribZzm+1j9/Mup4ER6tPY/IigxTM1skalR5jyGsSf7VZW4W9iuiYW5C3EGW2eTgcv5gPrSXtYJatjD2+xf/s9SdfionxSvmBIYaqV4zyjvQiV/0VqwxbIuf15Rm941+81top4RSrvhuWl+34loJbvJMEmFYc1bkPfl8mmulXfvFsi2wJyHNm6FvKEDHp5mP9NGSqZrkEjK0jQ6fkefuJoW+CY4HodKbLthWzC5BURnLcz26ATy/wDd+z/2bfiWDtnsWuRPrbsFI0X+bXsONJTE6XNj2yb6RyOY+wH94+tSm1Nroh8gDXSCoYCQB0n35Cn3ZW4OEsLHhC4dMzXPNMdQfL9qnThky5cq5YiIER0it1vyoFrzEkkGTxL6SfbjUnu/iGt3RcW0l9xBTNOVT1nr78I0FWviN0MK2otBD1t+T/aPL9RUPjtz7qCbDJcH8L+Q/DKCPqB70J1lht9nAm6lsx6sjHT6/rTNs/aCXrYuWzKn6g9D3qvsXsu6urWbtthoGy5vglCQRU7uJs+6guXGU27VwIUtnQzGpjkNY7xwECkkTP6bawu2gylWAZSIIIkEdCDRRWKR2F3Zw9ty6W1BmQP3VPVV9I+BUpRRQFFFFAUUUUBRRR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data:image/jpeg;base64,/9j/4AAQSkZJRgABAQAAAQABAAD/2wCEAAkGBhQSEBUSEhQTFBMWGBYXFBcXGRgYHBweHBweIx8dGRsbJCYeIyUkGx0TIDssIyc1MywtFiAyNTAqNSYsNCoBCQoKDgwOGg8PGikcHB41LSktLCkpLSkpKSotLCksLCwsLDQpKSwpLSwqLCktLjUpKSkpKTYsKTEsLCwsLCksLP/AABEIAHUAUAMBIgACEQEDEQH/xAAbAAACAgMBAAAAAAAAAAAAAAAABgUHAgMEAf/EADgQAAIBAgMGBQIDBgcAAAAAAAECEQADBBIhBQYxQVFhEyIycYGRoRSxwQdCUnKC0RYjM6Ky4fH/xAAXAQEBAQEAAAAAAAAAAAAAAAAAAgED/8QAHREBAAMAAwEBAQAAAAAAAAAAAAECEQMhMRJBIv/aAAwDAQACEQMRAD8AvGiiigKKKKAqB3121dwuEa9ZVWYMo80kQT0FT1Q+92Hz4K8IkhCw/p1/Sk9kTiP3L34THKVIyXlALLMhh/Ep6duU00VQOFxrYLF28SgJUGSBpofUvyJPuKvuxeDqHUyrAEHqDwrjxWmdrb2HflrWMtXyWdFFFdnAUUVy7T8Xwm8DJ4mmXPw7/ag24jErbXM7Kq9WIA+9Q431wmaPF+YaPrFLWN3Ixl057l1HblmZtPbSB8UtbT2ResGHtkHXK37pjU+YaaAHvpWs1buF2rau/wCncRvZgT9ONY7YYfh708PDuf8AE1SqWpAzanv1rOxhZaEQlog5RBg9TwAPemGsMRYDoVPOrW3Cuk7Ow+b1BMp1mCCRFVVczW3yXFKk6iY/MaEfrpzFPP7OttCWwvGJfuCxP2AH1YdayYjdbFpzD5RRRQFFFFAVWW+OLFvEYi1nBQi2wWfSzznJ+EWPdqz3u3pvXCLSplttqp1DwfSx10zQxA4xSEju127cFy24IRf8y6lskrOq+IdeMcai14r6qKTbxKeIIka+2tM2z93brTbssgIWbjNMAtwGnHhI5gDvSjsZvOrkMUVh4hALxGvFdCJA4Vhv3tDFOyLgWLJLM+VgATwBmQD5QOfKr+uthHz3kmfejCh7YziGRspHMToQD75TPOAaYv2YbNtpYuXgVa9caLkEEqFnKpHET5m1/ipFfa7PZti6T4nqulgRqAABJ0Pv2p2/Zzti3kawzxcLEoNII6LHMa8a3dhkRh5ooorFCiiigWd8N0/xNpzagXjl48Gyq4A7aO32qv8Abe6ty7iVZEZTdIN21EXEiM7KDoRE6ideEzVzVHbYtqQCGKXRPhsoUkSNeIIjhPxXLk4q8kf068fLbjnaltL9m1ZgMlu0qwdQuUd51B96SsXs57AGdSFOiGOMdQNVMDgam/8ABTXMa2KvHO5KnzZcoygAemCQOMED3rftzdO/dh1v5ys6MoHHjABqcT1He6ViKlNy7pGIy27S3bYZGdZSQQfWkkNK+WYmeFd1ncZXjxbx8M8WQZWA7mevb8jVhbK2PZw6BbNtUECYAk9yedXWGWnXbRRRXRIoorwt9+FB7S5iMSy3GN3Qk6CJMTCiZjmp/q96mdo7St2LZuXWCqOvPsBxJ9qqjbu973sSXWVtEBQhjkQQ08m0PDtWSLDu3QoltB+XvWS0mWd+MyRcDK8epIIPfKdR9/mpjYG8Nq6hGZVKk+UnLp1APKoxiSW4Fz8lzD7x+prPYiFmyM91GXzBQ0qwkgxI5HTSNCKU9496Ue09q0c2YwWAgRzg85PTkKdt1LxuYS1dcDOykz7n9YBqogTFFFFU1H7WxTrlS3ALSS3RREkd9RShvPtdsLlysWdmLAEnTQA/HAdSW7Uy7bsuL1u7mi2AytoIBMcT0P5qOtVzvyT+MIPAImX214fM1M+sRu09sXcQ2a85ciYnQD2A0FcLiRBr2iqY2pZYW1c6gkrmHIjkfiDWu4AePDSu7Yt0ZzabVLogjoQNCPj8h0ribZzm+1j9/Mup4ER6tPY/IigxTM1skalR5jyGsSf7VZW4W9iuiYW5C3EGW2eTgcv5gPrSXtYJatjD2+xf/s9SdfionxSvmBIYaqV4zyjvQiV/0VqwxbIuf15Rm941+81top4RSrvhuWl+34loJbvJMEmFYc1bkPfl8mmulXfvFsi2wJyHNm6FvKEDHp5mP9NGSqZrkEjK0jQ6fkefuJoW+CY4HodKbLthWzC5BURnLcz26ATy/wDd+z/2bfiWDtnsWuRPrbsFI0X+bXsONJTE6XNj2yb6RyOY+wH94+tSm1Nroh8gDXSCoYCQB0n35Cn3ZW4OEsLHhC4dMzXPNMdQfL9qnThky5cq5YiIER0it1vyoFrzEkkGTxL6SfbjUnu/iGt3RcW0l9xBTNOVT1nr78I0FWviN0MK2otBD1t+T/aPL9RUPjtz7qCbDJcH8L+Q/DKCPqB70J1lht9nAm6lsx6sjHT6/rTNs/aCXrYuWzKn6g9D3qvsXsu6urWbtthoGy5vglCQRU7uJs+6guXGU27VwIUtnQzGpjkNY7xwECkkTP6bawu2gylWAZSIIIkEdCDRRWKR2F3Zw9ty6W1BmQP3VPVV9I+BUpRRQFFFFAUUUUBRRR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600200"/>
            <a:ext cx="7992888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предположили, если  раскрыть секреты создания  мультфильмов, и  будет  наличие доступного технического обеспечения, то создать мультфильм  доступно даже третьеклассникам.</a:t>
            </a:r>
          </a:p>
          <a:p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Мультипликация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Методы исследования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600200"/>
            <a:ext cx="7992888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Поиск информации в интернете 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Просмотр видеороликов о создании мультфильмов</a:t>
            </a:r>
          </a:p>
          <a:p>
            <a:pPr lvl="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Сравнение, наблюдение, анализ полученной информации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Съёмка мультфильма</a:t>
            </a:r>
          </a:p>
          <a:p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Словарик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6928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	«Мультипликация» = «Анимация»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Анима́ция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(от фр. </a:t>
            </a:r>
            <a:r>
              <a:rPr lang="en-US" sz="4000" i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ru-RU" sz="4000" i="1" dirty="0" err="1" smtClean="0">
                <a:solidFill>
                  <a:schemeClr val="tx2">
                    <a:lumMod val="50000"/>
                  </a:schemeClr>
                </a:solidFill>
              </a:rPr>
              <a:t>nimation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) –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	оживление, одушевление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5256584" cy="2908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Классификация мультфильмов</a:t>
            </a:r>
            <a:endParaRPr lang="ru-RU" dirty="0"/>
          </a:p>
        </p:txBody>
      </p:sp>
      <p:sp>
        <p:nvSpPr>
          <p:cNvPr id="5" name="Содержимое 9"/>
          <p:cNvSpPr txBox="1">
            <a:spLocks/>
          </p:cNvSpPr>
          <p:nvPr/>
        </p:nvSpPr>
        <p:spPr>
          <a:xfrm>
            <a:off x="539552" y="1556792"/>
            <a:ext cx="4038600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возрастным категориям: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детей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подростков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взрослых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10"/>
          <p:cNvSpPr txBox="1">
            <a:spLocks/>
          </p:cNvSpPr>
          <p:nvPr/>
        </p:nvSpPr>
        <p:spPr>
          <a:xfrm>
            <a:off x="4860032" y="1484784"/>
            <a:ext cx="4038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цели: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Обучающие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Воспитательные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Развлекательные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Познавательные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Классификация мультфильмов</a:t>
            </a:r>
            <a:endParaRPr lang="ru-RU" dirty="0"/>
          </a:p>
        </p:txBody>
      </p:sp>
      <p:sp>
        <p:nvSpPr>
          <p:cNvPr id="7" name="Содержимое 9"/>
          <p:cNvSpPr>
            <a:spLocks noGrp="1"/>
          </p:cNvSpPr>
          <p:nvPr>
            <p:ph sz="quarter" idx="1"/>
          </p:nvPr>
        </p:nvSpPr>
        <p:spPr>
          <a:xfrm>
            <a:off x="683568" y="1556792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По способу создания: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Кукольные 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Пластилиновые 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Рисованные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Компьютерные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Песочные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10"/>
          <p:cNvSpPr txBox="1">
            <a:spLocks/>
          </p:cNvSpPr>
          <p:nvPr/>
        </p:nvSpPr>
        <p:spPr>
          <a:xfrm>
            <a:off x="4860032" y="1484784"/>
            <a:ext cx="4038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556792"/>
            <a:ext cx="4176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продолжи-тельности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Короткометраж-ные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(до 45 мин)</a:t>
            </a:r>
          </a:p>
          <a:p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Полнометраж-ные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(более 45 минут)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Наши мультфильмы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1600200"/>
            <a:ext cx="5050904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1F33F3"/>
                </a:solidFill>
              </a:rPr>
              <a:t>Детские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1F33F3"/>
                </a:solidFill>
              </a:rPr>
              <a:t>Развлекательные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1F33F3"/>
                </a:solidFill>
              </a:rPr>
              <a:t>Пластилиновые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1F33F3"/>
                </a:solidFill>
              </a:rPr>
              <a:t>Короткометражные </a:t>
            </a:r>
            <a:endParaRPr lang="ru-RU" sz="4000" b="1" dirty="0">
              <a:solidFill>
                <a:srgbClr val="1F33F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215945" cy="1729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3275409" cy="1445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394</TotalTime>
  <Words>403</Words>
  <Application>Microsoft Office PowerPoint</Application>
  <PresentationFormat>Экран (4:3)</PresentationFormat>
  <Paragraphs>124</Paragraphs>
  <Slides>22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Bookman Old Style</vt:lpstr>
      <vt:lpstr>Calibri</vt:lpstr>
      <vt:lpstr>Cambria</vt:lpstr>
      <vt:lpstr>Gill Sans MT</vt:lpstr>
      <vt:lpstr>Monotype Corsiva</vt:lpstr>
      <vt:lpstr>Times New Roman</vt:lpstr>
      <vt:lpstr>Wingdings</vt:lpstr>
      <vt:lpstr>Wingdings 3</vt:lpstr>
      <vt:lpstr>Начальная</vt:lpstr>
      <vt:lpstr>Секреты  мультипликации</vt:lpstr>
      <vt:lpstr>Цель:</vt:lpstr>
      <vt:lpstr>Задачи </vt:lpstr>
      <vt:lpstr>Презентация PowerPoint</vt:lpstr>
      <vt:lpstr>Методы исследования</vt:lpstr>
      <vt:lpstr>Словарик</vt:lpstr>
      <vt:lpstr>Классификация мультфильмов</vt:lpstr>
      <vt:lpstr>Классификация мультфильмов</vt:lpstr>
      <vt:lpstr>Наши мультфильмы</vt:lpstr>
      <vt:lpstr>Этапы работы</vt:lpstr>
      <vt:lpstr>Презентация PowerPoint</vt:lpstr>
      <vt:lpstr>Презентация PowerPoint</vt:lpstr>
      <vt:lpstr>Советы будущим мультипликаторам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«Мультяшки»</dc:title>
  <dc:creator>Ольга Михайловна</dc:creator>
  <cp:lastModifiedBy>MAOU-PSOSH2</cp:lastModifiedBy>
  <cp:revision>34</cp:revision>
  <dcterms:created xsi:type="dcterms:W3CDTF">2014-04-19T19:42:22Z</dcterms:created>
  <dcterms:modified xsi:type="dcterms:W3CDTF">2019-04-01T15:31:33Z</dcterms:modified>
</cp:coreProperties>
</file>