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  <p:sldMasterId id="2147483720" r:id="rId4"/>
    <p:sldMasterId id="2147483732" r:id="rId5"/>
    <p:sldMasterId id="2147483744" r:id="rId6"/>
    <p:sldMasterId id="2147483768" r:id="rId7"/>
    <p:sldMasterId id="2147483780" r:id="rId8"/>
    <p:sldMasterId id="2147483792" r:id="rId9"/>
    <p:sldMasterId id="2147483804" r:id="rId10"/>
    <p:sldMasterId id="2147483816" r:id="rId11"/>
    <p:sldMasterId id="2147483852" r:id="rId12"/>
    <p:sldMasterId id="2147483864" r:id="rId13"/>
  </p:sldMasterIdLst>
  <p:notesMasterIdLst>
    <p:notesMasterId r:id="rId38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76" r:id="rId20"/>
    <p:sldId id="262" r:id="rId21"/>
    <p:sldId id="266" r:id="rId22"/>
    <p:sldId id="272" r:id="rId23"/>
    <p:sldId id="270" r:id="rId24"/>
    <p:sldId id="273" r:id="rId25"/>
    <p:sldId id="268" r:id="rId26"/>
    <p:sldId id="274" r:id="rId27"/>
    <p:sldId id="269" r:id="rId28"/>
    <p:sldId id="278" r:id="rId29"/>
    <p:sldId id="267" r:id="rId30"/>
    <p:sldId id="279" r:id="rId31"/>
    <p:sldId id="280" r:id="rId32"/>
    <p:sldId id="275" r:id="rId33"/>
    <p:sldId id="264" r:id="rId34"/>
    <p:sldId id="265" r:id="rId35"/>
    <p:sldId id="281" r:id="rId36"/>
    <p:sldId id="28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69" autoAdjust="0"/>
    <p:restoredTop sz="94660"/>
  </p:normalViewPr>
  <p:slideViewPr>
    <p:cSldViewPr>
      <p:cViewPr>
        <p:scale>
          <a:sx n="50" d="100"/>
          <a:sy n="50" d="100"/>
        </p:scale>
        <p:origin x="-13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82DA3-407A-4831-A397-3FD2D42D5CC5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D20D1-FA84-4A8C-B256-FABE1E4751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185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F1F06F-AF03-4AD9-A4A3-A966AD47A317}" type="slidenum">
              <a:rPr lang="ru-RU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5419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2222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137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09470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918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663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94850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4444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5812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2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921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5720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8560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94799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5231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4763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23551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65792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5419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135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6037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2414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071464-1262-4D07-9C79-6A70119D761A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E6221-9495-4B7A-AE73-FB188217B43F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9CE28-2513-4018-AA3A-88991372D285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D4EF8-04C7-4FDC-9EE7-25A26F53631A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7D85F2-996C-4E1D-94B0-C78CBC1D6978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97E66-ADD5-4B73-B44C-0BC2097B5C85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62917-7C07-4EB6-A26B-1FD1AA16C72B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0D365-B37E-4AF6-8122-FA7FF4B65632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1FE8CC-02A7-447B-9E34-2C32AFA9969F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E405A-F069-4787-9BB6-079F43CB5BBF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BBB744-4C25-4C29-A1E4-5296F2F50994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30628-6C97-481C-A35F-EC8BE0371C8C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05B6B-06D2-46B8-9738-C7974A9AA5DA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F14B0-F90C-41D6-8F3A-B982D652DF51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071799-4896-4ED6-B6CD-A551081AE237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F1B1B-5EBA-4C70-BB4C-27B1B2A60E16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3C2FFA-257C-40C0-AA80-16E32AA61AC5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2D6D4-5121-4DF5-90C6-ABE4C7184422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9CEFAC-5F8F-478B-96B0-AEAF516B6547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6A231-7414-4406-AF2B-83CDA0273BC5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BF6A5-7C98-468F-9193-A754FEE7FCCC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AD8AD-9D86-4D67-A82C-56E1B7A0A0D1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26071464-1262-4D07-9C79-6A70119D761A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22FE6221-9495-4B7A-AE73-FB188217B43F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9CE28-2513-4018-AA3A-88991372D285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D4EF8-04C7-4FDC-9EE7-25A26F53631A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7D85F2-996C-4E1D-94B0-C78CBC1D6978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97E66-ADD5-4B73-B44C-0BC2097B5C85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62917-7C07-4EB6-A26B-1FD1AA16C72B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0D365-B37E-4AF6-8122-FA7FF4B65632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1FE8CC-02A7-447B-9E34-2C32AFA9969F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E405A-F069-4787-9BB6-079F43CB5BBF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BBB744-4C25-4C29-A1E4-5296F2F50994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30628-6C97-481C-A35F-EC8BE0371C8C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05B6B-06D2-46B8-9738-C7974A9AA5DA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F14B0-F90C-41D6-8F3A-B982D652DF51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071799-4896-4ED6-B6CD-A551081AE237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F1B1B-5EBA-4C70-BB4C-27B1B2A60E16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3C2FFA-257C-40C0-AA80-16E32AA61AC5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2D6D4-5121-4DF5-90C6-ABE4C7184422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9CEFAC-5F8F-478B-96B0-AEAF516B6547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6A231-7414-4406-AF2B-83CDA0273BC5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BF6A5-7C98-468F-9193-A754FEE7FCCC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06.01.2015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AD8AD-9D86-4D67-A82C-56E1B7A0A0D1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268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3248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159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024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567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58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786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175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3701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2891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689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8270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7605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407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453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7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500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763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047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810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997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7622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092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762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4570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9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212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866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3095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850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4857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230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631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179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9329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4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275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4762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848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5218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2799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404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1452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2430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65647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3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703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0258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150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9983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43661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2682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8092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0048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6055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7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8001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511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634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4623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459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627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4077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562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41207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7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0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3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87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58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6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8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gi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02624" cy="59766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8600" algn="just"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«Новая </a:t>
            </a:r>
            <a:r>
              <a:rPr lang="ru-RU" sz="3200" dirty="0">
                <a:latin typeface="Times New Roman"/>
                <a:ea typeface="Times New Roman"/>
              </a:rPr>
              <a:t>жизнь потребовала новых знаний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  <a:br>
              <a:rPr lang="ru-RU" sz="3200" dirty="0" smtClean="0">
                <a:latin typeface="Times New Roman"/>
                <a:ea typeface="Times New Roman"/>
              </a:rPr>
            </a:br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</a:rPr>
              <a:t>Сегодня, так сказать, бытовая математика нужна практически всем. </a:t>
            </a:r>
            <a:r>
              <a:rPr lang="ru-RU" sz="3200" dirty="0" smtClean="0">
                <a:latin typeface="Times New Roman"/>
                <a:ea typeface="Times New Roman"/>
              </a:rPr>
              <a:t/>
            </a:r>
            <a:br>
              <a:rPr lang="ru-RU" sz="3200" dirty="0" smtClean="0">
                <a:latin typeface="Times New Roman"/>
                <a:ea typeface="Times New Roman"/>
              </a:rPr>
            </a:br>
            <a:r>
              <a:rPr lang="ru-RU" sz="3200" dirty="0" smtClean="0">
                <a:latin typeface="Times New Roman"/>
                <a:ea typeface="Times New Roman"/>
              </a:rPr>
              <a:t>Математику </a:t>
            </a:r>
            <a:r>
              <a:rPr lang="ru-RU" sz="3200" dirty="0">
                <a:latin typeface="Times New Roman"/>
                <a:ea typeface="Times New Roman"/>
              </a:rPr>
              <a:t>нужно знать для экономики, для повседневной жизни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  <a:br>
              <a:rPr lang="ru-RU" sz="3200" dirty="0" smtClean="0">
                <a:latin typeface="Times New Roman"/>
                <a:ea typeface="Times New Roman"/>
              </a:rPr>
            </a:br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>
                <a:highlight>
                  <a:srgbClr val="FFFF00"/>
                </a:highlight>
                <a:latin typeface="Times New Roman"/>
                <a:ea typeface="Times New Roman"/>
              </a:rPr>
              <a:t>Изменения в </a:t>
            </a:r>
            <a:r>
              <a:rPr lang="ru-RU" sz="3200" dirty="0" err="1">
                <a:highlight>
                  <a:srgbClr val="FFFF00"/>
                </a:highlight>
                <a:latin typeface="Times New Roman"/>
                <a:ea typeface="Times New Roman"/>
              </a:rPr>
              <a:t>КИМах</a:t>
            </a:r>
            <a:r>
              <a:rPr lang="ru-RU" sz="3200" dirty="0">
                <a:highlight>
                  <a:srgbClr val="FFFF00"/>
                </a:highlight>
                <a:latin typeface="Times New Roman"/>
                <a:ea typeface="Times New Roman"/>
              </a:rPr>
              <a:t> – это требование жизни.</a:t>
            </a:r>
            <a:r>
              <a:rPr lang="ru-RU" sz="3200" dirty="0">
                <a:latin typeface="Times New Roman"/>
                <a:ea typeface="Times New Roman"/>
              </a:rPr>
              <a:t>»</a:t>
            </a:r>
            <a:r>
              <a:rPr lang="ru-RU" sz="2800" dirty="0">
                <a:latin typeface="Times New Roman"/>
                <a:ea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latin typeface="Times New Roman"/>
                <a:ea typeface="Times New Roman"/>
              </a:rPr>
              <a:t>(</a:t>
            </a:r>
            <a:r>
              <a:rPr lang="ru-RU" sz="32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А.А. </a:t>
            </a:r>
            <a:r>
              <a:rPr lang="ru-RU" sz="3200" b="1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Фурсенко,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и</a:t>
            </a:r>
            <a:r>
              <a:rPr lang="ru-RU" sz="3200" dirty="0" smtClean="0">
                <a:latin typeface="Times New Roman"/>
                <a:ea typeface="Times New Roman"/>
              </a:rPr>
              <a:t>з </a:t>
            </a:r>
            <a:r>
              <a:rPr lang="ru-RU" sz="3200" dirty="0">
                <a:latin typeface="Times New Roman"/>
                <a:ea typeface="Times New Roman"/>
              </a:rPr>
              <a:t>интервью   журналу  «Математика в школе» №1 2011 год.)</a:t>
            </a:r>
            <a:r>
              <a:rPr lang="ru-RU" sz="2800" dirty="0">
                <a:latin typeface="Times New Roman"/>
                <a:ea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259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Рас­смот­рим раз­лич­ные ва­ри­ан­ты.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</a:p>
          <a:p>
            <a:pPr algn="just"/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marL="0" indent="0" algn="just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Сто­и­мость 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фун­да­мен­та из </a:t>
            </a:r>
            <a:r>
              <a:rPr lang="ru-RU" sz="4400" dirty="0" err="1">
                <a:solidFill>
                  <a:srgbClr val="000000"/>
                </a:solidFill>
                <a:latin typeface="Times New Roman"/>
              </a:rPr>
              <a:t>пе­нобло­ков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 скла­ды­ва­ет­ся из сто­и­мо­сти </a:t>
            </a:r>
            <a:r>
              <a:rPr lang="ru-RU" sz="4400" dirty="0" err="1">
                <a:solidFill>
                  <a:srgbClr val="000000"/>
                </a:solidFill>
                <a:latin typeface="Times New Roman"/>
              </a:rPr>
              <a:t>пе­нобло­ков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 2  2 450 = 4 900 руб., а также сто­и­мо­сти це­мен­та 4  230 = 920 руб. и со­став­ля­ет 920 + 4 900 = 5 820 руб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44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just">
              <a:buNone/>
            </a:pPr>
            <a:endParaRPr lang="ru-RU" sz="4400" dirty="0">
              <a:solidFill>
                <a:srgbClr val="000000"/>
              </a:solidFill>
              <a:latin typeface="Times New Roman"/>
            </a:endParaRPr>
          </a:p>
          <a:p>
            <a:pPr marL="0" indent="0" algn="just"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</a:rPr>
              <a:t>Сто­и­мость бе­тон­но­го фун­да­мен­та скла­ды­ва­ет­ся из сто­и­мо­сти це­мен­та 20  230 = 4 600 руб., а также сто­и­мо­сти щебня 2  620 = 1 240 руб. и со­став­ля­ет 4 600 + 1 240 = 5 840 руб.</a:t>
            </a:r>
          </a:p>
          <a:p>
            <a:pPr marL="0" indent="0" algn="just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Пер­вый 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ва­ри­ант де­шев­ле вто­ро­го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 </a:t>
            </a:r>
          </a:p>
          <a:p>
            <a:pPr marL="0" indent="0">
              <a:buNone/>
            </a:pPr>
            <a:endParaRPr lang="ru-RU" sz="44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r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Ответ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: 5820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4106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599402"/>
              </p:ext>
            </p:extLst>
          </p:nvPr>
        </p:nvGraphicFramePr>
        <p:xfrm>
          <a:off x="455340" y="1700808"/>
          <a:ext cx="8229600" cy="19507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По­став­щик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Цена бруса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(руб. за 1 м</a:t>
                      </a:r>
                      <a:r>
                        <a:rPr lang="ru-RU" sz="1200" b="1" baseline="300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)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Сто­и­мость до­став­ки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До­пол­ни­тель­ные усло­вия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 i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4200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10200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4800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8200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При за­ка­зе на сумму боль­ше 150 000 руб. 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до­став­ка бес­плат­но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4300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8200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При за­ка­зе на сумму боль­ше 200 000 руб. 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до­став­ка бес­плат­но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43508" y="219089"/>
            <a:ext cx="8219256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 3 № 26679.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Стро­и­тель­ной фирме нужно при­об­ре­сти 40 ку­бо­мет­ров стро­и­тель­но­го бруса у од­но­го из трех по­став­щи­ков. Ка­ко­ва наи­мень­шая сто­и­мость такой по­куп­ки с до­став­кой (в руб­лях)? Цены и усло­вия до­став­ки при­ве­де­ны в таб­ли­це.</a:t>
            </a:r>
            <a:endParaRPr lang="ru-RU" altLang="ru-RU" sz="2000" dirty="0" smtClean="0">
              <a:solidFill>
                <a:prstClr val="black"/>
              </a:solidFill>
            </a:endParaRPr>
          </a:p>
          <a:p>
            <a:pPr eaLnBrk="0" hangingPunct="0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600" dirty="0" smtClean="0">
              <a:solidFill>
                <a:prstClr val="black"/>
              </a:solidFill>
            </a:endParaRPr>
          </a:p>
          <a:p>
            <a:pPr eaLnBrk="0" hangingPunct="0"/>
            <a:endParaRPr lang="ru-RU" altLang="ru-RU" sz="2800" dirty="0" smtClean="0">
              <a:solidFill>
                <a:prstClr val="black"/>
              </a:solidFill>
            </a:endParaRPr>
          </a:p>
        </p:txBody>
      </p:sp>
      <p:pic>
        <p:nvPicPr>
          <p:cNvPr id="21507" name="Picture 3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-500063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-163513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173038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59" y="3717032"/>
            <a:ext cx="3820477" cy="285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4509119"/>
            <a:ext cx="3799334" cy="213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42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72616" y="836712"/>
            <a:ext cx="8388424" cy="57207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7132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223838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Рас­смот­рим все ва­ри­ан­ты.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по­куп­ке у по­став­щи­ка 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сто­и­мость за­ка­за скла­ды­ва­ет­ся из сто­и­мо­сти бруса 4200   </a:t>
            </a:r>
            <a:r>
              <a:rPr lang="ru-RU" altLang="ru-RU" sz="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 = 168 000 руб. и сто­и­мо­сти до­став­ки: 168 000 + 10 200 = 178 200 руб.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по­куп­ке у по­став­щи­ка 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сто­и­мость бруса со­став­ля­ет 4800   </a:t>
            </a:r>
            <a:r>
              <a:rPr lang="ru-RU" altLang="ru-RU" sz="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 = 192 000 руб., что пре­вы­ша­ет 150 000 руб., по­это­му до­став­ка бес­плат­на. Таким об­ра­зом, сто­и­мость за­ка­за 192 000 руб.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по­куп­ке у по­став­щи­ка 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сто­и­мость за­ка­за скла­ды­ва­ет­ся из сто­и­мо­сти бруса 4300   </a:t>
            </a:r>
            <a:r>
              <a:rPr lang="ru-RU" altLang="ru-RU" sz="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 = 172 000 руб. и сто­и­мо­сти до­став­ки: 172 000 + 8200 = 180 200 руб.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Сто­и­мость са­мо­го де­ше­во­го ва­ри­ан­та со­став­ля­ет 178 200 руб­лей.</a:t>
            </a:r>
          </a:p>
          <a:p>
            <a:pPr eaLnBrk="0" hangingPunct="0"/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 eaLnBrk="0" hangingPunct="0"/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178 200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000" dirty="0" smtClean="0">
              <a:solidFill>
                <a:prstClr val="black"/>
              </a:solidFill>
            </a:endParaRPr>
          </a:p>
          <a:p>
            <a:pPr eaLnBrk="0" hangingPunct="0"/>
            <a:r>
              <a:rPr lang="ru-RU" alt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73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242814"/>
              </p:ext>
            </p:extLst>
          </p:nvPr>
        </p:nvGraphicFramePr>
        <p:xfrm>
          <a:off x="454218" y="3140968"/>
          <a:ext cx="8229600" cy="15240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Ав­то­мо­биль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Топ­ли­во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Рас­ход топ­ли­ва (л на 100 км)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Аренд­ная плата (руб. за 1 сутки)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Ди­зель­ное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Бен­зин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88569"/>
            <a:ext cx="757118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38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38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 3 № 26676.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Кли­ент хочет арен­до­вать ав­то­мо­биль на сутки для по­езд­ки про­тя­жен­но­стью 500 км. В таб­ли­це при­ве­де­ны ха­рак­те­ри­сти­ки трех ав­то­мо­би­лей и сто­и­мость их арен­ды. По­ми­мо арен­ды кли­ент обя­зан опла­тить топ­ли­во для ав­то­мо­би­ля на всю по­езд­ку. Какую сумму в руб­лях за­пла­тит кли­ент за арен­ду и топ­ли­во, если вы­бе­рет самый де­ше­вый ва­ри­ант?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3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Цена ди­зель­но­го топ­ли­ва — 19 руб­лей за литр, бен­зи­на — 22 руб­лей за литр, газа — 14 руб­лей за литр.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-58420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8475" y="-58420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425" y="-24765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288" y="-24765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8890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8890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4869160"/>
            <a:ext cx="2651787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4869160"/>
            <a:ext cx="249627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0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67544" y="620688"/>
            <a:ext cx="8229600" cy="55976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7132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223838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Рас­смот­рим все ва­ри­ан­ты.</a:t>
            </a:r>
          </a:p>
          <a:p>
            <a:pPr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500 км ав­то­мо­би­лю </a:t>
            </a:r>
            <a:r>
              <a:rPr lang="ru-RU" alt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по­на­до­бит­ся 7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 = 35 л ди­зель­но­го топ­ли­ва. Сто­и­мость его арен­ды в сутки скла­ды­ва­ет­ся из аренд­ной платы 3700 руб. и за­трат на ди­зель­ное топ­ли­во 35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 = 665 руб. Всего 4365 руб.</a:t>
            </a:r>
          </a:p>
          <a:p>
            <a:pPr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500 км ав­то­мо­би­лю </a:t>
            </a:r>
            <a:r>
              <a:rPr lang="ru-RU" alt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по­на­до­бит­ся 10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 = 50 л бен­зи­на. Сто­и­мость его арен­ды в сутки скла­ды­ва­ет­ся из аренд­ной платы 3200 руб. и за­трат на бен­зин 50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 = 1100 руб. Всего 4300 руб.</a:t>
            </a:r>
          </a:p>
          <a:p>
            <a:pPr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500 км ав­то­мо­би­лю </a:t>
            </a:r>
            <a:r>
              <a:rPr lang="ru-RU" alt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по­на­до­бит­ся 14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 = 70 л газа. Сто­и­мость его арен­ды в сутки скла­ды­ва­ет­ся из аренд­ной платы 3200 руб. и за­трат на газ 70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 = 980 руб. Всего 4180 руб.</a:t>
            </a:r>
          </a:p>
          <a:p>
            <a:pPr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Сто­и­мость са­мо­го де­ше­во­го за­ка­за со­став­ля­ет 4180 руб­лей.</a:t>
            </a:r>
          </a:p>
          <a:p>
            <a:pPr algn="r" eaLnBrk="0" hangingPunct="0"/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4180.</a:t>
            </a:r>
            <a:endParaRPr lang="ru-RU" altLang="ru-RU" sz="11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0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142800"/>
              </p:ext>
            </p:extLst>
          </p:nvPr>
        </p:nvGraphicFramePr>
        <p:xfrm>
          <a:off x="457200" y="2924944"/>
          <a:ext cx="8229600" cy="12192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Та­риф­ный план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Або­нент­ская плата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Плата за 1 ми­ну­ту раз­го­во­ра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По­вре­мен­ный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 руб. в месяц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 руб.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Ком­би­ни­ро­ван­ный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 руб. за 450 мин. в месяц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0,28 руб. за 1 мин. сверх 450 мин. в месяц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Без­ли­мит­ный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 руб. в месяц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55576" y="434860"/>
            <a:ext cx="7931224" cy="184279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7132" rIns="0" bIns="0" numCol="1" anchor="ctr" anchorCtr="0" compatLnSpc="1">
            <a:prstTxWarp prst="textNoShape">
              <a:avLst/>
            </a:prstTxWarp>
            <a:spAutoFit/>
          </a:bodyPr>
          <a:lstStyle>
            <a:lvl1pPr indent="2238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 3 № 26677.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Те­ле­фон­ная ком­па­ния предо­став­ля­ет на выбор три та­риф­ных плана.</a:t>
            </a:r>
          </a:p>
          <a:p>
            <a:pPr eaLnBrk="0" hangingPunct="0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Або­нент вы­брал наи­бо­лее де­ше­вый та­риф­ный план, ис­хо­дя из пред­по­ло­же­ния, что общая дли­тель­ность те­ле­фон­ных раз­го­во­ров со­став­ля­ет 650 минут в месяц. Какую сумму он дол­жен за­пла­тить за месяц, если общая дли­тель­ность раз­го­во­ров в этом ме­ся­це дей­стви­тель­но будет равна 650 минут? Ответ дайте в руб­лях.</a:t>
            </a:r>
            <a:endParaRPr lang="ru-RU" altLang="ru-RU" sz="2000" dirty="0" smtClean="0">
              <a:solidFill>
                <a:prstClr val="black"/>
              </a:solidFill>
            </a:endParaRPr>
          </a:p>
        </p:txBody>
      </p:sp>
      <p:pic>
        <p:nvPicPr>
          <p:cNvPr id="20483" name="Picture 3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-44450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463" y="-107950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210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20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10912" y="692696"/>
            <a:ext cx="8243888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Рас­смот­рим три слу­чая.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та­риф­ном плане «По­вре­мен­ный» еже­ме­сяч­ная плата будет скла­ды­вать­ся из або­нент­ской 135 руб. и платы за 650 мин. 650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0,3 = 195 руб. и будет со­став­лять 195 + 135 = 330 руб.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На та­риф­ном плане «Ком­би­ни­ро­ван­ный» еже­ме­сяч­ная плата будет скла­ды­вать­ся из або­нент­ской 255 руб. и платы за 200 мин. сверх та­ри­фа 200   </a:t>
            </a:r>
            <a:r>
              <a:rPr lang="ru-RU" altLang="ru-RU" sz="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0,28 = 56 руб. и будет со­став­лять 255 + 56 = 311 руб.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На та­риф­ном плане «</a:t>
            </a: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Без­ли­мит­ный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еже­ме­сяч­ная плата будет равна 380 руб­лям.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Сто­и­мость са­мо­го де­ше­во­го ва­ри­ан­та со­став­ля­ет 311 руб­лей.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2400" dirty="0" smtClean="0">
              <a:solidFill>
                <a:prstClr val="black"/>
              </a:solidFill>
            </a:endParaRPr>
          </a:p>
          <a:p>
            <a:pPr algn="r" eaLnBrk="0" hangingPunct="0"/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311.</a:t>
            </a:r>
          </a:p>
        </p:txBody>
      </p:sp>
    </p:spTree>
    <p:extLst>
      <p:ext uri="{BB962C8B-B14F-4D97-AF65-F5344CB8AC3E}">
        <p14:creationId xmlns:p14="http://schemas.microsoft.com/office/powerpoint/2010/main" val="32852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617808"/>
              </p:ext>
            </p:extLst>
          </p:nvPr>
        </p:nvGraphicFramePr>
        <p:xfrm>
          <a:off x="364818" y="2492896"/>
          <a:ext cx="8229600" cy="15849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Та­риф­ный план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Або­нент­ская плата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Плата за тра­фик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План «0»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Нет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2,5 руб. за 1 Мб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План «500»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550 руб. за 500 Мб тра­фи­ка в месяц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 руб. за 1 Мб сверх 500 Мб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План «800»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700 руб. за 800 Мб тра­фи­ка в месяц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1,5 руб. за 1 Мб сверх 800 Мб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638153"/>
            <a:ext cx="7859216" cy="17196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7132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223838"/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 3 № 26673.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Ин­тер­нет-про­вай­дер (ком­па­ния, ока­зы­ва­ю­щая услу­ги по под­клю­че­нию к сети Ин­тер­нет) пред­ла­га­ет три та­риф­ных плана.</a:t>
            </a:r>
          </a:p>
          <a:p>
            <a:pPr eaLnBrk="0" hangingPunct="0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Поль­зо­ва­тель пред­по­ла­га­ет, что его тра­фик со­ста­вит 600 Мб в месяц и, ис­хо­дя из этого, вы­би­ра­ет наи­бо­лее де­ше­вый та­риф­ный план. Сколь­ко руб­лей за­пла­тит поль­зо­ва­тель за месяц, если его тра­фик дей­стви­тель­но будет равен 600 Мб?</a:t>
            </a:r>
            <a:endParaRPr lang="ru-RU" altLang="ru-RU" dirty="0" smtClean="0">
              <a:solidFill>
                <a:prstClr val="black"/>
              </a:solidFill>
            </a:endParaRPr>
          </a:p>
        </p:txBody>
      </p:sp>
      <p:pic>
        <p:nvPicPr>
          <p:cNvPr id="18435" name="Picture 3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-360363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8" y="-23813"/>
            <a:ext cx="19050" cy="3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encrypted-tbn1.gstatic.com/images?q=tbn:ANd9GcTpxKQ2rMbK-A1LIdzNJyh0cOVwRUmT0Kx6FqTZmY_brTQJImKk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4293096"/>
            <a:ext cx="3077885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25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447137"/>
            <a:ext cx="82296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/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Рас­смот­рим все ва­ри­ан­ты </a:t>
            </a:r>
            <a:endParaRPr lang="ru-RU" altLang="ru-RU" sz="28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Плану «0» поль­зо­ва­тель по­тра­тит 2,5   </a:t>
            </a:r>
            <a:r>
              <a:rPr lang="ru-RU" altLang="ru-RU" sz="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600 = 1500 руб. в месяц за 600 Мб тра­фи­ка.</a:t>
            </a:r>
            <a:endParaRPr lang="ru-RU" altLang="ru-RU" sz="28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плану «500» он по­тра­тит 550 руб. або­нент­ской платы за 500 Мб и 2   </a:t>
            </a:r>
            <a:r>
              <a:rPr lang="ru-RU" altLang="ru-RU" sz="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 = 200 руб. сверх того. По­это­му пол­ная плата в месяц со­ста­вит 550 + 200 = 750 руб.</a:t>
            </a:r>
            <a:endParaRPr lang="ru-RU" altLang="ru-RU" sz="28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плану «800» поль­зо­ва­тель по­тра­тит в месяц за 600 Мб тра­фи­ка 700 руб.</a:t>
            </a:r>
            <a:endParaRPr lang="ru-RU" altLang="ru-RU" sz="2800" dirty="0" smtClean="0">
              <a:solidFill>
                <a:prstClr val="black"/>
              </a:solidFill>
            </a:endParaRPr>
          </a:p>
          <a:p>
            <a:pPr algn="just" eaLnBrk="0" hangingPunct="0"/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Наи­бо­лее вы­год­ный ва­ри­ант со­став­ля­ет 700 руб.</a:t>
            </a:r>
            <a:endParaRPr lang="ru-RU" altLang="ru-RU" sz="2800" dirty="0" smtClean="0">
              <a:solidFill>
                <a:prstClr val="black"/>
              </a:solidFill>
            </a:endParaRPr>
          </a:p>
          <a:p>
            <a:pPr algn="r" eaLnBrk="0" hangingPunct="0"/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 700.</a:t>
            </a:r>
          </a:p>
        </p:txBody>
      </p:sp>
    </p:spTree>
    <p:extLst>
      <p:ext uri="{BB962C8B-B14F-4D97-AF65-F5344CB8AC3E}">
        <p14:creationId xmlns:p14="http://schemas.microsoft.com/office/powerpoint/2010/main" val="6406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1723796"/>
            <a:ext cx="8229600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2875"/>
            <a:ext cx="7704856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изнес -план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algn="ctr">
              <a:spcBef>
                <a:spcPts val="700"/>
              </a:spcBef>
              <a:buClr>
                <a:srgbClr val="04617B"/>
              </a:buClr>
              <a:buSzPct val="95000"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 –план должны быть включены следующие расходы:</a:t>
            </a:r>
          </a:p>
          <a:p>
            <a:pPr marL="342900" indent="-342900">
              <a:spcBef>
                <a:spcPts val="700"/>
              </a:spcBef>
              <a:buClr>
                <a:srgbClr val="04617B"/>
              </a:buClr>
              <a:buSzPct val="95000"/>
              <a:buFont typeface="Wingdings"/>
              <a:buChar char=""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Закупка стройматериалов на выгодных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условиях:</a:t>
            </a:r>
          </a:p>
          <a:p>
            <a:pPr>
              <a:spcBef>
                <a:spcPts val="700"/>
              </a:spcBef>
              <a:buClr>
                <a:srgbClr val="04617B"/>
              </a:buClr>
              <a:buSzPct val="95000"/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материал для фундамента – 5820р.;</a:t>
            </a:r>
          </a:p>
          <a:p>
            <a:pPr>
              <a:spcBef>
                <a:spcPts val="700"/>
              </a:spcBef>
              <a:buClr>
                <a:srgbClr val="04617B"/>
              </a:buClr>
              <a:buSzPct val="95000"/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покупка строительного бруса – 178200 р.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700"/>
              </a:spcBef>
              <a:buClr>
                <a:srgbClr val="04617B"/>
              </a:buClr>
              <a:buSzPct val="95000"/>
              <a:buFont typeface="Wingdings"/>
              <a:buChar char=""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Дёшево арендовать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 на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сутки – 4180р.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700"/>
              </a:spcBef>
              <a:buClr>
                <a:srgbClr val="04617B"/>
              </a:buClr>
              <a:buSzPct val="95000"/>
              <a:buFont typeface="Wingdings"/>
              <a:buChar char=""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Подключиться к наиболее дешёвому 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интернет-тарифу – 700р. и   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телефонной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– 311р.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ИТОГО: 189211рублей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628745"/>
              </p:ext>
            </p:extLst>
          </p:nvPr>
        </p:nvGraphicFramePr>
        <p:xfrm>
          <a:off x="2267744" y="692692"/>
          <a:ext cx="4320479" cy="5472609"/>
        </p:xfrm>
        <a:graphic>
          <a:graphicData uri="http://schemas.openxmlformats.org/drawingml/2006/table">
            <a:tbl>
              <a:tblPr firstRow="1" firstCol="1" bandRow="1"/>
              <a:tblGrid>
                <a:gridCol w="4320479"/>
              </a:tblGrid>
              <a:tr h="9950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Экономические  понятия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депозит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акция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стоимость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инфляция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прибыль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банковский процент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режим экономии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банкротство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дивиденды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99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1.gstatic.com/images?q=tbn:ANd9GcSkTLILF0k0ZKLBEOYt_1CetGgP5TlCxu1PdJQQCOfZ3z-hko1Y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28" y="0"/>
            <a:ext cx="9175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3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500063"/>
            <a:ext cx="7772400" cy="914400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КРЕДИТ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4151486"/>
          </a:xfrm>
        </p:spPr>
        <p:txBody>
          <a:bodyPr/>
          <a:lstStyle/>
          <a:p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ежемесячную сумму платежа, если клиент собирается взять  в банке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189211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 под 5% годовых и планирует выплатить кредит за один год.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96" y="3520603"/>
            <a:ext cx="2547193" cy="25471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3" name="Picture 4" descr="C:\Documents and Settings\user\Рабочий стол\Рисунок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17861"/>
            <a:ext cx="4286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 descr="C:\Documents and Settings\user\Рабочий стол\Рисунок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53767"/>
            <a:ext cx="78581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27"/>
          <a:stretch/>
        </p:blipFill>
        <p:spPr bwMode="auto">
          <a:xfrm>
            <a:off x="3438945" y="3832173"/>
            <a:ext cx="5525543" cy="290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3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7578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ежемесячной суммы выплат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взять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189211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</a:t>
            </a:r>
          </a:p>
          <a:p>
            <a:pPr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5% - 9460,55 рублей</a:t>
            </a:r>
          </a:p>
          <a:p>
            <a:pPr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 –  198671,55 руб.</a:t>
            </a:r>
          </a:p>
          <a:p>
            <a:pPr>
              <a:defRPr/>
            </a:pP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198671,55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12 = 16555,96 рублей в месяц   </a:t>
            </a:r>
          </a:p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68263" indent="0">
              <a:buFont typeface="Wingdings" pitchFamily="2" charset="2"/>
              <a:buNone/>
              <a:defRPr/>
            </a:pPr>
            <a:endParaRPr lang="ru-RU" sz="3200" b="1" dirty="0" smtClean="0"/>
          </a:p>
        </p:txBody>
      </p:sp>
      <p:pic>
        <p:nvPicPr>
          <p:cNvPr id="23556" name="Picture 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218" y="4505995"/>
            <a:ext cx="10382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86313" y="4857750"/>
            <a:ext cx="2071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b="1" smtClean="0">
              <a:solidFill>
                <a:srgbClr val="FF0000"/>
              </a:solidFill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187624" y="5042694"/>
            <a:ext cx="4634532" cy="1266626"/>
          </a:xfrm>
          <a:prstGeom prst="horizontalScroll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Разрешено 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681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Домашнее задание.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Times New Roman"/>
              </a:rPr>
              <a:t>ЕГЭ</a:t>
            </a:r>
            <a:r>
              <a:rPr lang="ru-RU" sz="3600" dirty="0">
                <a:latin typeface="Times New Roman"/>
                <a:ea typeface="Times New Roman"/>
              </a:rPr>
              <a:t>, открытый банк заданий, В1, В3. </a:t>
            </a: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Решить по 4 </a:t>
            </a:r>
            <a:r>
              <a:rPr lang="ru-RU" sz="3600" dirty="0" smtClean="0">
                <a:latin typeface="Times New Roman"/>
                <a:ea typeface="Times New Roman"/>
              </a:rPr>
              <a:t>задачи из каждого задания.</a:t>
            </a:r>
            <a:endParaRPr lang="ru-RU" sz="3200" dirty="0">
              <a:latin typeface="Times New Roman"/>
              <a:ea typeface="Times New Roman"/>
            </a:endParaRPr>
          </a:p>
          <a:p>
            <a:r>
              <a:rPr lang="ru-RU" sz="3600" dirty="0">
                <a:latin typeface="Times New Roman"/>
                <a:ea typeface="Times New Roman"/>
              </a:rPr>
              <a:t>Сделать презентацию.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26868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9220"/>
            <a:ext cx="8352928" cy="632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379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35696" y="1124744"/>
            <a:ext cx="5861050" cy="475252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    </a:t>
            </a:r>
            <a:r>
              <a:rPr lang="ru-RU" altLang="ru-RU" sz="3300" b="1" dirty="0" smtClean="0"/>
              <a:t>«Скажи мне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300" b="1" dirty="0" smtClean="0"/>
              <a:t>                             и я забуду.</a:t>
            </a:r>
            <a:br>
              <a:rPr lang="ru-RU" altLang="ru-RU" sz="3300" b="1" dirty="0" smtClean="0"/>
            </a:br>
            <a:endParaRPr lang="ru-RU" altLang="ru-RU" sz="33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3300" b="1" dirty="0" smtClean="0"/>
              <a:t>  Покажи мне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300" b="1" dirty="0" smtClean="0"/>
              <a:t>                               и я запомню.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33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3300" b="1" dirty="0" smtClean="0"/>
              <a:t>  Дай мне действовать самому –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33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3300" b="1" dirty="0" smtClean="0"/>
              <a:t>                               и я научусь».</a:t>
            </a:r>
            <a:r>
              <a:rPr lang="ru-RU" altLang="ru-RU" sz="3300" dirty="0" smtClean="0"/>
              <a:t> </a:t>
            </a:r>
            <a:br>
              <a:rPr lang="ru-RU" altLang="ru-RU" sz="3300" dirty="0" smtClean="0"/>
            </a:br>
            <a:r>
              <a:rPr lang="ru-RU" altLang="ru-RU" sz="3300" dirty="0" smtClean="0"/>
              <a:t>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3300" dirty="0" smtClean="0"/>
              <a:t>                                        ( Конфуций)</a:t>
            </a:r>
          </a:p>
        </p:txBody>
      </p:sp>
    </p:spTree>
    <p:extLst>
      <p:ext uri="{BB962C8B-B14F-4D97-AF65-F5344CB8AC3E}">
        <p14:creationId xmlns:p14="http://schemas.microsoft.com/office/powerpoint/2010/main" val="36937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C:\Documents and Settings\user\Рабочий стол\Рисунок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50" y="0"/>
            <a:ext cx="3994150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7" descr="C:\Documents and Settings\user\Рабочий стол\Рисунок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82072"/>
            <a:ext cx="3819525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8" descr="C:\Documents and Settings\user\Рабочий стол\Рисунок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3867150"/>
            <a:ext cx="459105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E:\Animated\Анимация\J007614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711">
            <a:off x="6500813" y="2357438"/>
            <a:ext cx="10477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980728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83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rgbClr val="000000"/>
                </a:solidFill>
                <a:latin typeface="Times New Roman"/>
              </a:rPr>
              <a:t>B 3 № 26644.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3200" b="1" u="sng" dirty="0">
                <a:solidFill>
                  <a:srgbClr val="000000"/>
                </a:solidFill>
                <a:latin typeface="Times New Roman"/>
              </a:rPr>
              <a:t>Налог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 на </a:t>
            </a:r>
            <a:r>
              <a:rPr lang="ru-RU" sz="3200" b="1" u="sng" dirty="0">
                <a:solidFill>
                  <a:srgbClr val="000000"/>
                </a:solidFill>
                <a:latin typeface="Times New Roman"/>
              </a:rPr>
              <a:t>до­хо­ды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 со­став­ля­ет 13% от за­ра­бот­ной платы. После удер­жа­ния на­ло­га на до­хо­ды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Сергея по­лу­чи­л 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21750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руб­лей. Сколь­ко руб­лей со­став­ля­ет за­ра­бот­ная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плата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</a:rPr>
              <a:t>-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Сергея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</a:rPr>
              <a:t>?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</a:rPr>
              <a:t>?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br>
              <a:rPr lang="ru-RU" sz="2400" dirty="0">
                <a:solidFill>
                  <a:srgbClr val="000000"/>
                </a:solidFill>
                <a:latin typeface="Times New Roman"/>
              </a:rPr>
            </a:b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995514"/>
            <a:ext cx="4118781" cy="274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98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2" b="44446"/>
          <a:stretch/>
        </p:blipFill>
        <p:spPr bwMode="auto">
          <a:xfrm>
            <a:off x="400878" y="1120341"/>
            <a:ext cx="8131562" cy="221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54" y="1700808"/>
            <a:ext cx="188913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51920" y="1196752"/>
            <a:ext cx="331236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Сергея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136075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0,13х =</a:t>
            </a: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21750          0,87х = 21750  </a:t>
            </a:r>
            <a:r>
              <a:rPr lang="ru-RU" b="1" i="1" dirty="0" smtClean="0"/>
              <a:t>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= 21750: 0,87                       х=  25000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3822018" y="2520215"/>
            <a:ext cx="648072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30" y="2406683"/>
            <a:ext cx="6699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018" y="2924944"/>
            <a:ext cx="6699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4146" y="3645024"/>
            <a:ext cx="78682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зарплата Сергея составляет  25000 рублей.</a:t>
            </a:r>
          </a:p>
          <a:p>
            <a:pPr lvl="0"/>
            <a:endParaRPr lang="ru-RU" sz="2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25000 рублей.</a:t>
            </a:r>
            <a:endParaRPr lang="ru-RU" sz="2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5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1867"/>
            <a:ext cx="5976664" cy="668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2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1723796"/>
            <a:ext cx="8229600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2875"/>
            <a:ext cx="7200800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4F81B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изнес -план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>
              <a:spcBef>
                <a:spcPts val="700"/>
              </a:spcBef>
              <a:buClr>
                <a:srgbClr val="04617B"/>
              </a:buClr>
              <a:buSzPct val="95000"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 –план должны быть включены следующие расходы:</a:t>
            </a:r>
          </a:p>
          <a:p>
            <a:pPr marL="342900" indent="-342900">
              <a:spcBef>
                <a:spcPts val="700"/>
              </a:spcBef>
              <a:buClr>
                <a:srgbClr val="04617B"/>
              </a:buClr>
              <a:buSzPct val="95000"/>
              <a:buFont typeface="Wingdings"/>
              <a:buChar char=""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Закупка стройматериалов на выгодных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условиях:</a:t>
            </a:r>
          </a:p>
          <a:p>
            <a:pPr>
              <a:spcBef>
                <a:spcPts val="700"/>
              </a:spcBef>
              <a:buClr>
                <a:srgbClr val="04617B"/>
              </a:buClr>
              <a:buSzPct val="95000"/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материал для фундамента;</a:t>
            </a:r>
          </a:p>
          <a:p>
            <a:pPr>
              <a:spcBef>
                <a:spcPts val="700"/>
              </a:spcBef>
              <a:buClr>
                <a:srgbClr val="04617B"/>
              </a:buClr>
              <a:buSzPct val="95000"/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 покупка строительного бруса.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700"/>
              </a:spcBef>
              <a:buClr>
                <a:srgbClr val="04617B"/>
              </a:buClr>
              <a:buSzPct val="95000"/>
              <a:buFont typeface="Wingdings"/>
              <a:buChar char=""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Дёшево арендовать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 на сутки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700"/>
              </a:spcBef>
              <a:buClr>
                <a:srgbClr val="04617B"/>
              </a:buClr>
              <a:buSzPct val="95000"/>
              <a:buFont typeface="Wingdings"/>
              <a:buChar char=""/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Подключиться к наиболее дешёвому 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интернет-тарифу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 телефонной связи.</a:t>
            </a:r>
          </a:p>
          <a:p>
            <a:pPr>
              <a:defRPr/>
            </a:pP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6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274638"/>
            <a:ext cx="8656513" cy="287625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B 3 № 26681.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Для стро­и­тель­ства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дома 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можно ис­поль­зо­вать один из двух типов фун­да­мен­та: бе­тон­ный или фун­да­мент из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пе­нобло­ков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 Для фун­да­мен­та из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пе­нобло­ков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не­об­хо­ди­мо 2 ку­бо­мет­ра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пе­нобло­ков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и 4 мешка це­мен­та. Для бе­тон­но­го фун­да­мен­та не­об­хо­ди­мо 2 тонны щебня и 20 меш­ков це­мен­та. Ку­бо­метр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пе­нобло­ков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стоит 2450 руб­лей, ще­бень стоит 620 руб­лей за тонну, а мешок це­мен­та стоит 230 руб­лей. Сколь­ко руб­лей будет сто­ить ма­те­ри­ал, если вы­брать наи­бо­лее де­ше­вый ва­ри­ант?</a:t>
            </a:r>
            <a:endParaRPr lang="ru-RU" sz="2400" dirty="0"/>
          </a:p>
        </p:txBody>
      </p:sp>
      <p:sp>
        <p:nvSpPr>
          <p:cNvPr id="4" name="AutoShape 2" descr="Картинки по запросу картинка строительства до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08"/>
          <a:stretch/>
        </p:blipFill>
        <p:spPr bwMode="auto">
          <a:xfrm>
            <a:off x="2124909" y="3752192"/>
            <a:ext cx="5278499" cy="2701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96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373</TotalTime>
  <Words>393</Words>
  <Application>Microsoft Office PowerPoint</Application>
  <PresentationFormat>Экран (4:3)</PresentationFormat>
  <Paragraphs>177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24</vt:i4>
      </vt:variant>
    </vt:vector>
  </HeadingPairs>
  <TitlesOfParts>
    <vt:vector size="37" baseType="lpstr">
      <vt:lpstr>Кнопка</vt:lpstr>
      <vt:lpstr>NewsPrint</vt:lpstr>
      <vt:lpstr>1_Кнопка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1_NewsPrint</vt:lpstr>
      <vt:lpstr>Остин</vt:lpstr>
      <vt:lpstr>«Новая жизнь потребовала новых знаний.  Сегодня, так сказать, бытовая математика нужна практически всем.  Математику нужно знать для экономики, для повседневной жизни.  Изменения в КИМах – это требование жизни.»  (А.А. Фурсенко, из интервью   журналу  «Математика в школе» №1 2011 год.) </vt:lpstr>
      <vt:lpstr>Презентация PowerPoint</vt:lpstr>
      <vt:lpstr>Презентация PowerPoint</vt:lpstr>
      <vt:lpstr>Презентация PowerPoint</vt:lpstr>
      <vt:lpstr>B 3 № 26644. Налог на до­хо­ды со­став­ля­ет 13% от за­ра­бот­ной платы. После удер­жа­ния на­ло­га на до­хо­ды Сергея по­лу­чи­л  21750 руб­лей. Сколь­ко руб­лей со­став­ля­ет за­ра­бот­ная плата-Сергея? ?  </vt:lpstr>
      <vt:lpstr>Презентация PowerPoint</vt:lpstr>
      <vt:lpstr>Презентация PowerPoint</vt:lpstr>
      <vt:lpstr>        </vt:lpstr>
      <vt:lpstr>B 3 № 26681. Для стро­и­тель­ства дома  можно ис­поль­зо­вать один из двух типов фун­да­мен­та: бе­тон­ный или фун­да­мент из пе­нобло­ков. Для фун­да­мен­та из пе­нобло­ков не­об­хо­ди­мо 2 ку­бо­мет­ра пе­нобло­ков и 4 мешка це­мен­та. Для бе­тон­но­го фун­да­мен­та не­об­хо­ди­мо 2 тонны щебня и 20 меш­ков це­мен­та. Ку­бо­метр пе­нобло­ков стоит 2450 руб­лей, ще­бень стоит 620 руб­лей за тонну, а мешок це­мен­та стоит 230 руб­лей. Сколь­ко руб­лей будет сто­ить ма­те­ри­ал, если вы­брать наи­бо­лее де­ше­вый ва­ри­ант?</vt:lpstr>
      <vt:lpstr>Презентация PowerPoint</vt:lpstr>
      <vt:lpstr>Презентация PowerPoint</vt:lpstr>
      <vt:lpstr>Презентация PowerPoint</vt:lpstr>
      <vt:lpstr>B 3 № 26676. Кли­ент хочет арен­до­вать ав­то­мо­биль на сутки для по­езд­ки про­тя­жен­но­стью 500 км. В таб­ли­це при­ве­де­ны ха­рак­те­ри­сти­ки трех ав­то­мо­би­лей и сто­и­мость их арен­ды. По­ми­мо арен­ды кли­ент обя­зан опла­тить топ­ли­во для ав­то­мо­би­ля на всю по­езд­ку. Какую сумму в руб­лях за­пла­тит кли­ент за арен­ду и топ­ли­во, если вы­бе­рет самый де­ше­вый ва­ри­ант? Цена ди­зель­но­го топ­ли­ва — 19 руб­лей за литр, бен­зи­на — 22 руб­лей за литр, газа — 14 руб­лей за литр.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</vt:lpstr>
      <vt:lpstr>Презентация PowerPoint</vt:lpstr>
      <vt:lpstr> КРЕДИТ</vt:lpstr>
      <vt:lpstr>Расчет ежемесячной суммы выплат</vt:lpstr>
      <vt:lpstr>Домашнее задание.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«Новая жизнь потребовала новых знаний.  Сегодня, так сказать, бытовая математика нужна практически всем.  Математику нужно знать для экономики, для повседневной жизни.  Изменения в КИМах – это требование жизни.»  (А.А. Фурсенко, из интервью   журналу  «Математика в школе» №1 2011 год.) </dc:title>
  <dc:creator>Кошкина</dc:creator>
  <cp:lastModifiedBy>Кошкина</cp:lastModifiedBy>
  <cp:revision>20</cp:revision>
  <dcterms:created xsi:type="dcterms:W3CDTF">2015-01-05T19:02:19Z</dcterms:created>
  <dcterms:modified xsi:type="dcterms:W3CDTF">2015-01-06T22:48:09Z</dcterms:modified>
</cp:coreProperties>
</file>