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theme/theme4.xml" ContentType="application/vnd.openxmlformats-officedocument.theme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72" r:id="rId2"/>
    <p:sldMasterId id="2147483684" r:id="rId3"/>
    <p:sldMasterId id="2147483696" r:id="rId4"/>
    <p:sldMasterId id="2147483709" r:id="rId5"/>
  </p:sldMasterIdLst>
  <p:notesMasterIdLst>
    <p:notesMasterId r:id="rId30"/>
  </p:notesMasterIdLst>
  <p:sldIdLst>
    <p:sldId id="256" r:id="rId6"/>
    <p:sldId id="288" r:id="rId7"/>
    <p:sldId id="289" r:id="rId8"/>
    <p:sldId id="290" r:id="rId9"/>
    <p:sldId id="291" r:id="rId10"/>
    <p:sldId id="270" r:id="rId11"/>
    <p:sldId id="292" r:id="rId12"/>
    <p:sldId id="264" r:id="rId13"/>
    <p:sldId id="263" r:id="rId14"/>
    <p:sldId id="273" r:id="rId15"/>
    <p:sldId id="275" r:id="rId16"/>
    <p:sldId id="294" r:id="rId17"/>
    <p:sldId id="276" r:id="rId18"/>
    <p:sldId id="295" r:id="rId19"/>
    <p:sldId id="277" r:id="rId20"/>
    <p:sldId id="274" r:id="rId21"/>
    <p:sldId id="269" r:id="rId22"/>
    <p:sldId id="260" r:id="rId23"/>
    <p:sldId id="262" r:id="rId24"/>
    <p:sldId id="267" r:id="rId25"/>
    <p:sldId id="265" r:id="rId26"/>
    <p:sldId id="297" r:id="rId27"/>
    <p:sldId id="266" r:id="rId28"/>
    <p:sldId id="287" r:id="rId2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52" d="100"/>
          <a:sy n="52" d="100"/>
        </p:scale>
        <p:origin x="-1896" y="-45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6.xml"/><Relationship Id="rId34" Type="http://schemas.openxmlformats.org/officeDocument/2006/relationships/tableStyles" Target="tableStyle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slide" Target="slides/slide24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CD905D5-643A-46C5-919C-B6D50283B39E}" type="datetimeFigureOut">
              <a:rPr lang="ru-RU" smtClean="0"/>
              <a:pPr/>
              <a:t>09.04.2019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6FDDCB7-35DD-4F45-AD68-62CBE9983AB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94315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365125" cy="6854825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09563" y="681038"/>
            <a:ext cx="46037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68288" y="681038"/>
            <a:ext cx="28575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49238" y="681038"/>
            <a:ext cx="9525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22250" y="681038"/>
            <a:ext cx="7938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55588" y="5046663"/>
            <a:ext cx="73025" cy="1692275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255588" y="4797425"/>
            <a:ext cx="73025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255588" y="4637088"/>
            <a:ext cx="73025" cy="138112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255588" y="4541838"/>
            <a:ext cx="73025" cy="7461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15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26071464-1262-4D07-9C79-6A70119D761A}" type="datetimeFigureOut">
              <a:rPr lang="ru-RU">
                <a:solidFill>
                  <a:srgbClr val="04617B"/>
                </a:solidFill>
              </a:rPr>
              <a:pPr>
                <a:defRPr/>
              </a:pPr>
              <a:t>09.04.2019</a:t>
            </a:fld>
            <a:endParaRPr lang="ru-RU">
              <a:solidFill>
                <a:srgbClr val="04617B"/>
              </a:solidFill>
            </a:endParaRPr>
          </a:p>
        </p:txBody>
      </p:sp>
      <p:sp>
        <p:nvSpPr>
          <p:cNvPr id="16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>
              <a:solidFill>
                <a:srgbClr val="04617B"/>
              </a:solidFill>
            </a:endParaRPr>
          </a:p>
        </p:txBody>
      </p:sp>
      <p:sp>
        <p:nvSpPr>
          <p:cNvPr id="17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22FE6221-9495-4B7A-AE73-FB188217B43F}" type="slidenum">
              <a:rPr lang="ru-RU">
                <a:solidFill>
                  <a:srgbClr val="04617B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582778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49CE28-2513-4018-AA3A-88991372D285}" type="datetimeFigureOut">
              <a:rPr lang="ru-RU">
                <a:solidFill>
                  <a:srgbClr val="04617B"/>
                </a:solidFill>
              </a:rPr>
              <a:pPr>
                <a:defRPr/>
              </a:pPr>
              <a:t>09.04.2019</a:t>
            </a:fld>
            <a:endParaRPr lang="ru-RU">
              <a:solidFill>
                <a:srgbClr val="04617B"/>
              </a:solidFill>
            </a:endParaRPr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/>
              </a:solidFill>
            </a:endParaRPr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ED4EF8-04C7-4FDC-9EE7-25A26F53631A}" type="slidenum">
              <a:rPr lang="ru-RU">
                <a:solidFill>
                  <a:srgbClr val="04617B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391310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лилиния 17"/>
          <p:cNvSpPr>
            <a:spLocks/>
          </p:cNvSpPr>
          <p:nvPr/>
        </p:nvSpPr>
        <p:spPr bwMode="auto">
          <a:xfrm>
            <a:off x="4829175" y="1073150"/>
            <a:ext cx="4321175" cy="5791200"/>
          </a:xfrm>
          <a:custGeom>
            <a:avLst/>
            <a:gdLst>
              <a:gd name="T0" fmla="*/ 0 w 2736"/>
              <a:gd name="T1" fmla="*/ 2147483647 h 3648"/>
              <a:gd name="T2" fmla="*/ 2147483647 w 2736"/>
              <a:gd name="T3" fmla="*/ 2147483647 h 3648"/>
              <a:gd name="T4" fmla="*/ 2147483647 w 2736"/>
              <a:gd name="T5" fmla="*/ 0 h 3648"/>
              <a:gd name="T6" fmla="*/ 2147483647 w 2736"/>
              <a:gd name="T7" fmla="*/ 2147483647 h 3648"/>
              <a:gd name="T8" fmla="*/ 2147483647 w 2736"/>
              <a:gd name="T9" fmla="*/ 2147483647 h 3648"/>
              <a:gd name="T10" fmla="*/ 2147483647 w 2736"/>
              <a:gd name="T11" fmla="*/ 2147483647 h 3648"/>
              <a:gd name="T12" fmla="*/ 0 w 2736"/>
              <a:gd name="T13" fmla="*/ 2147483647 h 3648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2736"/>
              <a:gd name="T22" fmla="*/ 0 h 3648"/>
              <a:gd name="T23" fmla="*/ 2736 w 2736"/>
              <a:gd name="T24" fmla="*/ 3648 h 3648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0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2940"/>
              </a:schemeClr>
            </a:solidFill>
            <a:prstDash val="solid"/>
            <a:round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5" name="Полилиния 18"/>
          <p:cNvSpPr>
            <a:spLocks/>
          </p:cNvSpPr>
          <p:nvPr/>
        </p:nvSpPr>
        <p:spPr bwMode="auto">
          <a:xfrm>
            <a:off x="374650" y="0"/>
            <a:ext cx="5513388" cy="6615113"/>
          </a:xfrm>
          <a:custGeom>
            <a:avLst/>
            <a:gdLst>
              <a:gd name="T0" fmla="*/ 0 w 3504"/>
              <a:gd name="T1" fmla="*/ 2147483647 h 4128"/>
              <a:gd name="T2" fmla="*/ 0 w 3504"/>
              <a:gd name="T3" fmla="*/ 2147483647 h 4128"/>
              <a:gd name="T4" fmla="*/ 2147483647 w 3504"/>
              <a:gd name="T5" fmla="*/ 2147483647 h 4128"/>
              <a:gd name="T6" fmla="*/ 2147483647 w 3504"/>
              <a:gd name="T7" fmla="*/ 0 h 4128"/>
              <a:gd name="T8" fmla="*/ 2147483647 w 3504"/>
              <a:gd name="T9" fmla="*/ 0 h 4128"/>
              <a:gd name="T10" fmla="*/ 2147483647 w 3504"/>
              <a:gd name="T11" fmla="*/ 2147483647 h 4128"/>
              <a:gd name="T12" fmla="*/ 0 w 3504"/>
              <a:gd name="T13" fmla="*/ 2147483647 h 4128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3504"/>
              <a:gd name="T22" fmla="*/ 0 h 4128"/>
              <a:gd name="T23" fmla="*/ 3504 w 3504"/>
              <a:gd name="T24" fmla="*/ 4128 h 4128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2940"/>
              </a:schemeClr>
            </a:solidFill>
            <a:prstDash val="solid"/>
            <a:round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6" name="Полилиния 5"/>
          <p:cNvSpPr>
            <a:spLocks/>
          </p:cNvSpPr>
          <p:nvPr/>
        </p:nvSpPr>
        <p:spPr bwMode="auto">
          <a:xfrm rot="5236414">
            <a:off x="4461669" y="1483519"/>
            <a:ext cx="4114800" cy="1189038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Полилиния 6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13" name="Полилиния 12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14" name="Полилиния 13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15" name="Полилиния 14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366713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17" name="Полилиния 16"/>
          <p:cNvSpPr>
            <a:spLocks/>
          </p:cNvSpPr>
          <p:nvPr/>
        </p:nvSpPr>
        <p:spPr bwMode="auto">
          <a:xfrm>
            <a:off x="366713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18" name="Полилиния 17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363538" y="401638"/>
            <a:ext cx="8504237" cy="887412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0" name="Прямоугольник 19"/>
          <p:cNvSpPr/>
          <p:nvPr/>
        </p:nvSpPr>
        <p:spPr>
          <a:xfrm flipH="1">
            <a:off x="371475" y="681038"/>
            <a:ext cx="26988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1" name="Прямоугольник 20"/>
          <p:cNvSpPr/>
          <p:nvPr/>
        </p:nvSpPr>
        <p:spPr>
          <a:xfrm flipH="1">
            <a:off x="411163" y="681038"/>
            <a:ext cx="26987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2" name="Прямоугольник 21"/>
          <p:cNvSpPr/>
          <p:nvPr/>
        </p:nvSpPr>
        <p:spPr>
          <a:xfrm flipH="1">
            <a:off x="447675" y="681038"/>
            <a:ext cx="9525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3" name="Прямоугольник 22"/>
          <p:cNvSpPr/>
          <p:nvPr/>
        </p:nvSpPr>
        <p:spPr>
          <a:xfrm flipH="1">
            <a:off x="476250" y="681038"/>
            <a:ext cx="9525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500063" y="681038"/>
            <a:ext cx="36512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bIns="0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FA7D85F2-996C-4E1D-94B0-C78CBC1D6978}" type="datetimeFigureOut">
              <a:rPr lang="ru-RU">
                <a:solidFill>
                  <a:srgbClr val="04617B"/>
                </a:solidFill>
              </a:rPr>
              <a:pPr>
                <a:defRPr/>
              </a:pPr>
              <a:t>09.04.2019</a:t>
            </a:fld>
            <a:endParaRPr lang="ru-RU">
              <a:solidFill>
                <a:srgbClr val="04617B"/>
              </a:solidFill>
            </a:endParaRPr>
          </a:p>
        </p:txBody>
      </p:sp>
      <p:sp>
        <p:nvSpPr>
          <p:cNvPr id="2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>
              <a:solidFill>
                <a:srgbClr val="04617B"/>
              </a:solidFill>
            </a:endParaRPr>
          </a:p>
        </p:txBody>
      </p:sp>
      <p:sp>
        <p:nvSpPr>
          <p:cNvPr id="2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26597E66-ADD5-4B73-B44C-0BC2097B5C85}" type="slidenum">
              <a:rPr lang="ru-RU">
                <a:solidFill>
                  <a:srgbClr val="04617B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907302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7FC62917-7C07-4EB6-A26B-1FD1AA16C72B}" type="datetimeFigureOut">
              <a:rPr lang="ru-RU">
                <a:solidFill>
                  <a:srgbClr val="04617B"/>
                </a:solidFill>
              </a:rPr>
              <a:pPr>
                <a:defRPr/>
              </a:pPr>
              <a:t>09.04.2019</a:t>
            </a:fld>
            <a:endParaRPr lang="ru-RU">
              <a:solidFill>
                <a:srgbClr val="04617B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>
              <a:solidFill>
                <a:srgbClr val="04617B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D390D365-B37E-4AF6-8122-FA7FF4B65632}" type="slidenum">
              <a:rPr lang="ru-RU">
                <a:solidFill>
                  <a:srgbClr val="04617B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21523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401638"/>
            <a:ext cx="8867775" cy="887412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87313" y="681038"/>
            <a:ext cx="46037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7625" y="681038"/>
            <a:ext cx="26988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8575" y="681038"/>
            <a:ext cx="9525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0" y="681038"/>
            <a:ext cx="9525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 flipH="1">
            <a:off x="149225" y="681038"/>
            <a:ext cx="28575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 flipH="1">
            <a:off x="188913" y="681038"/>
            <a:ext cx="28575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 flipH="1">
            <a:off x="227013" y="681038"/>
            <a:ext cx="9525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 flipH="1">
            <a:off x="255588" y="681038"/>
            <a:ext cx="7937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279400" y="681038"/>
            <a:ext cx="36513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/>
          <a:lstStyle>
            <a:lvl1pPr>
              <a:defRPr sz="400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FF1FE8CC-02A7-447B-9E34-2C32AFA9969F}" type="datetimeFigureOut">
              <a:rPr lang="ru-RU">
                <a:solidFill>
                  <a:srgbClr val="04617B"/>
                </a:solidFill>
              </a:rPr>
              <a:pPr>
                <a:defRPr/>
              </a:pPr>
              <a:t>09.04.2019</a:t>
            </a:fld>
            <a:endParaRPr lang="ru-RU">
              <a:solidFill>
                <a:srgbClr val="04617B"/>
              </a:solidFill>
            </a:endParaRPr>
          </a:p>
        </p:txBody>
      </p:sp>
      <p:sp>
        <p:nvSpPr>
          <p:cNvPr id="1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>
              <a:solidFill>
                <a:srgbClr val="04617B"/>
              </a:solidFill>
            </a:endParaRPr>
          </a:p>
        </p:txBody>
      </p:sp>
      <p:sp>
        <p:nvSpPr>
          <p:cNvPr id="1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2B8E405A-F069-4787-9BB6-079F43CB5BBF}" type="slidenum">
              <a:rPr lang="ru-RU">
                <a:solidFill>
                  <a:srgbClr val="04617B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982440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BBB744-4C25-4C29-A1E4-5296F2F50994}" type="datetimeFigureOut">
              <a:rPr lang="ru-RU">
                <a:solidFill>
                  <a:srgbClr val="04617B"/>
                </a:solidFill>
              </a:rPr>
              <a:pPr>
                <a:defRPr/>
              </a:pPr>
              <a:t>09.04.2019</a:t>
            </a:fld>
            <a:endParaRPr lang="ru-RU">
              <a:solidFill>
                <a:srgbClr val="04617B"/>
              </a:solidFill>
            </a:endParaRPr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/>
              </a:solidFill>
            </a:endParaRPr>
          </a:p>
        </p:txBody>
      </p:sp>
      <p:sp>
        <p:nvSpPr>
          <p:cNvPr id="5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130628-6C97-481C-A35F-EC8BE0371C8C}" type="slidenum">
              <a:rPr lang="ru-RU">
                <a:solidFill>
                  <a:srgbClr val="04617B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656396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03205B6B-06D2-46B8-9738-C7974A9AA5DA}" type="datetimeFigureOut">
              <a:rPr lang="ru-RU">
                <a:solidFill>
                  <a:srgbClr val="04617B"/>
                </a:solidFill>
              </a:rPr>
              <a:pPr>
                <a:defRPr/>
              </a:pPr>
              <a:t>09.04.2019</a:t>
            </a:fld>
            <a:endParaRPr lang="ru-RU">
              <a:solidFill>
                <a:srgbClr val="04617B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>
              <a:solidFill>
                <a:srgbClr val="04617B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F53F14B0-F90C-41D6-8F3A-B982D652DF51}" type="slidenum">
              <a:rPr lang="ru-RU">
                <a:solidFill>
                  <a:srgbClr val="04617B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416514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071799-4896-4ED6-B6CD-A551081AE237}" type="datetimeFigureOut">
              <a:rPr lang="ru-RU">
                <a:solidFill>
                  <a:srgbClr val="04617B"/>
                </a:solidFill>
              </a:rPr>
              <a:pPr>
                <a:defRPr/>
              </a:pPr>
              <a:t>09.04.2019</a:t>
            </a:fld>
            <a:endParaRPr lang="ru-RU">
              <a:solidFill>
                <a:srgbClr val="04617B"/>
              </a:solidFill>
            </a:endParaRPr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/>
              </a:solidFill>
            </a:endParaRPr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8F1B1B-5EBA-4C70-BB4C-27B1B2A60E16}" type="slidenum">
              <a:rPr lang="ru-RU">
                <a:solidFill>
                  <a:srgbClr val="04617B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47479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68300" y="0"/>
            <a:ext cx="8777288" cy="1878013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 flipV="1">
            <a:off x="363538" y="1884363"/>
            <a:ext cx="8782050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7" name="Группа 19"/>
          <p:cNvGrpSpPr>
            <a:grpSpLocks/>
          </p:cNvGrpSpPr>
          <p:nvPr/>
        </p:nvGrpSpPr>
        <p:grpSpPr bwMode="auto">
          <a:xfrm rot="5400000">
            <a:off x="8515351" y="1219200"/>
            <a:ext cx="131762" cy="128587"/>
            <a:chOff x="6668087" y="1297746"/>
            <a:chExt cx="161840" cy="156602"/>
          </a:xfrm>
        </p:grpSpPr>
        <p:cxnSp>
          <p:nvCxnSpPr>
            <p:cNvPr id="8" name="Прямая соединительная линия 7"/>
            <p:cNvCxnSpPr/>
            <p:nvPr/>
          </p:nvCxnSpPr>
          <p:spPr>
            <a:xfrm rot="16200000">
              <a:off x="6663593" y="1244241"/>
              <a:ext cx="88935" cy="79945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Прямая соединительная линия 8"/>
            <p:cNvCxnSpPr/>
            <p:nvPr/>
          </p:nvCxnSpPr>
          <p:spPr>
            <a:xfrm rot="16200000" flipV="1">
              <a:off x="6685198" y="1391515"/>
              <a:ext cx="125668" cy="0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Прямая соединительная линия 9"/>
            <p:cNvCxnSpPr/>
            <p:nvPr/>
          </p:nvCxnSpPr>
          <p:spPr>
            <a:xfrm rot="5400000" flipH="1">
              <a:off x="6744513" y="1243265"/>
              <a:ext cx="88935" cy="81895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" name="Группа 25"/>
          <p:cNvGrpSpPr>
            <a:grpSpLocks/>
          </p:cNvGrpSpPr>
          <p:nvPr/>
        </p:nvGrpSpPr>
        <p:grpSpPr bwMode="auto">
          <a:xfrm rot="5400000">
            <a:off x="8667751" y="1371600"/>
            <a:ext cx="131762" cy="128587"/>
            <a:chOff x="6668087" y="1297746"/>
            <a:chExt cx="161840" cy="156602"/>
          </a:xfrm>
        </p:grpSpPr>
        <p:cxnSp>
          <p:nvCxnSpPr>
            <p:cNvPr id="12" name="Прямая соединительная линия 11"/>
            <p:cNvCxnSpPr/>
            <p:nvPr/>
          </p:nvCxnSpPr>
          <p:spPr>
            <a:xfrm rot="16200000">
              <a:off x="6663593" y="1244241"/>
              <a:ext cx="88935" cy="79945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Прямая соединительная линия 12"/>
            <p:cNvCxnSpPr/>
            <p:nvPr/>
          </p:nvCxnSpPr>
          <p:spPr>
            <a:xfrm rot="16200000" flipV="1">
              <a:off x="6685198" y="1391515"/>
              <a:ext cx="125668" cy="0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Прямая соединительная линия 13"/>
            <p:cNvCxnSpPr/>
            <p:nvPr/>
          </p:nvCxnSpPr>
          <p:spPr>
            <a:xfrm rot="5400000" flipH="1">
              <a:off x="6744513" y="1243265"/>
              <a:ext cx="88935" cy="81895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" name="Группа 29"/>
          <p:cNvGrpSpPr>
            <a:grpSpLocks/>
          </p:cNvGrpSpPr>
          <p:nvPr/>
        </p:nvGrpSpPr>
        <p:grpSpPr bwMode="auto">
          <a:xfrm rot="5400000">
            <a:off x="8320087" y="1474788"/>
            <a:ext cx="131763" cy="128588"/>
            <a:chOff x="6668087" y="1297746"/>
            <a:chExt cx="161840" cy="156602"/>
          </a:xfrm>
        </p:grpSpPr>
        <p:cxnSp>
          <p:nvCxnSpPr>
            <p:cNvPr id="16" name="Прямая соединительная линия 15"/>
            <p:cNvCxnSpPr/>
            <p:nvPr/>
          </p:nvCxnSpPr>
          <p:spPr>
            <a:xfrm rot="16200000">
              <a:off x="6663592" y="1244239"/>
              <a:ext cx="88934" cy="79945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Прямая соединительная линия 16"/>
            <p:cNvCxnSpPr/>
            <p:nvPr/>
          </p:nvCxnSpPr>
          <p:spPr>
            <a:xfrm rot="16200000" flipV="1">
              <a:off x="6685198" y="1391513"/>
              <a:ext cx="125668" cy="0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Прямая соединительная линия 17"/>
            <p:cNvCxnSpPr/>
            <p:nvPr/>
          </p:nvCxnSpPr>
          <p:spPr>
            <a:xfrm rot="5400000" flipH="1">
              <a:off x="6744512" y="1243265"/>
              <a:ext cx="88934" cy="81895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ru-RU" noProof="0" smtClean="0"/>
              <a:t>Вставка рисунка</a:t>
            </a:r>
            <a:endParaRPr lang="en-US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Дата 4"/>
          <p:cNvSpPr>
            <a:spLocks noGrp="1"/>
          </p:cNvSpPr>
          <p:nvPr>
            <p:ph type="dt" sz="half" idx="10"/>
          </p:nvPr>
        </p:nvSpPr>
        <p:spPr>
          <a:xfrm>
            <a:off x="6477000" y="55563"/>
            <a:ext cx="2133600" cy="365125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283C2FFA-257C-40C0-AA80-16E32AA61AC5}" type="datetimeFigureOut">
              <a:rPr lang="ru-RU">
                <a:solidFill>
                  <a:srgbClr val="04617B"/>
                </a:solidFill>
              </a:rPr>
              <a:pPr>
                <a:defRPr/>
              </a:pPr>
              <a:t>09.04.2019</a:t>
            </a:fld>
            <a:endParaRPr lang="ru-RU">
              <a:solidFill>
                <a:srgbClr val="04617B"/>
              </a:solidFill>
            </a:endParaRPr>
          </a:p>
        </p:txBody>
      </p:sp>
      <p:sp>
        <p:nvSpPr>
          <p:cNvPr id="20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55563"/>
            <a:ext cx="5562600" cy="365125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>
              <a:solidFill>
                <a:srgbClr val="04617B"/>
              </a:solidFill>
            </a:endParaRPr>
          </a:p>
        </p:txBody>
      </p:sp>
      <p:sp>
        <p:nvSpPr>
          <p:cNvPr id="21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10600" y="55563"/>
            <a:ext cx="457200" cy="365125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83B2D6D4-5121-4DF5-90C6-ABE4C7184422}" type="slidenum">
              <a:rPr lang="ru-RU">
                <a:solidFill>
                  <a:srgbClr val="04617B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819279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9CEFAC-5F8F-478B-96B0-AEAF516B6547}" type="datetimeFigureOut">
              <a:rPr lang="ru-RU">
                <a:solidFill>
                  <a:srgbClr val="04617B"/>
                </a:solidFill>
              </a:rPr>
              <a:pPr>
                <a:defRPr/>
              </a:pPr>
              <a:t>09.04.2019</a:t>
            </a:fld>
            <a:endParaRPr lang="ru-RU">
              <a:solidFill>
                <a:srgbClr val="04617B"/>
              </a:solidFill>
            </a:endParaRPr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/>
              </a:solidFill>
            </a:endParaRPr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16A231-7414-4406-AF2B-83CDA0273BC5}" type="slidenum">
              <a:rPr lang="ru-RU">
                <a:solidFill>
                  <a:srgbClr val="04617B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391453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4BF6A5-7C98-468F-9193-A754FEE7FCCC}" type="datetimeFigureOut">
              <a:rPr lang="ru-RU">
                <a:solidFill>
                  <a:srgbClr val="04617B"/>
                </a:solidFill>
              </a:rPr>
              <a:pPr>
                <a:defRPr/>
              </a:pPr>
              <a:t>09.04.2019</a:t>
            </a:fld>
            <a:endParaRPr lang="ru-RU">
              <a:solidFill>
                <a:srgbClr val="04617B"/>
              </a:solidFill>
            </a:endParaRPr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/>
              </a:solidFill>
            </a:endParaRPr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EAD8AD-9D86-4D67-A82C-56E1B7A0A0D1}" type="slidenum">
              <a:rPr lang="ru-RU">
                <a:solidFill>
                  <a:srgbClr val="04617B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424148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pPr>
              <a:defRPr/>
            </a:pPr>
            <a:fld id="{26071464-1262-4D07-9C79-6A70119D761A}" type="datetimeFigureOut">
              <a:rPr lang="ru-RU" smtClean="0">
                <a:solidFill>
                  <a:srgbClr val="04617B"/>
                </a:solidFill>
              </a:rPr>
              <a:pPr>
                <a:defRPr/>
              </a:pPr>
              <a:t>09.04.2019</a:t>
            </a:fld>
            <a:endParaRPr lang="ru-RU">
              <a:solidFill>
                <a:srgbClr val="04617B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pPr>
              <a:defRPr/>
            </a:pPr>
            <a:endParaRPr lang="ru-RU">
              <a:solidFill>
                <a:srgbClr val="04617B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pPr>
              <a:defRPr/>
            </a:pPr>
            <a:fld id="{22FE6221-9495-4B7A-AE73-FB188217B43F}" type="slidenum">
              <a:rPr lang="ru-RU" smtClean="0">
                <a:solidFill>
                  <a:srgbClr val="04617B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064543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049CE28-2513-4018-AA3A-88991372D285}" type="datetimeFigureOut">
              <a:rPr lang="ru-RU" smtClean="0">
                <a:solidFill>
                  <a:srgbClr val="04617B"/>
                </a:solidFill>
              </a:rPr>
              <a:pPr>
                <a:defRPr/>
              </a:pPr>
              <a:t>09.04.2019</a:t>
            </a:fld>
            <a:endParaRPr lang="ru-RU">
              <a:solidFill>
                <a:srgbClr val="04617B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4617B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4ED4EF8-04C7-4FDC-9EE7-25A26F53631A}" type="slidenum">
              <a:rPr lang="ru-RU" smtClean="0">
                <a:solidFill>
                  <a:srgbClr val="04617B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774377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A7D85F2-996C-4E1D-94B0-C78CBC1D6978}" type="datetimeFigureOut">
              <a:rPr lang="ru-RU" smtClean="0">
                <a:solidFill>
                  <a:srgbClr val="04617B"/>
                </a:solidFill>
              </a:rPr>
              <a:pPr>
                <a:defRPr/>
              </a:pPr>
              <a:t>09.04.2019</a:t>
            </a:fld>
            <a:endParaRPr lang="ru-RU">
              <a:solidFill>
                <a:srgbClr val="04617B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4617B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6597E66-ADD5-4B73-B44C-0BC2097B5C85}" type="slidenum">
              <a:rPr lang="ru-RU" smtClean="0">
                <a:solidFill>
                  <a:srgbClr val="04617B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443409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FC62917-7C07-4EB6-A26B-1FD1AA16C72B}" type="datetimeFigureOut">
              <a:rPr lang="ru-RU" smtClean="0">
                <a:solidFill>
                  <a:srgbClr val="04617B"/>
                </a:solidFill>
              </a:rPr>
              <a:pPr>
                <a:defRPr/>
              </a:pPr>
              <a:t>09.04.2019</a:t>
            </a:fld>
            <a:endParaRPr lang="ru-RU">
              <a:solidFill>
                <a:srgbClr val="04617B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4617B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390D365-B37E-4AF6-8122-FA7FF4B65632}" type="slidenum">
              <a:rPr lang="ru-RU" smtClean="0">
                <a:solidFill>
                  <a:srgbClr val="04617B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/>
              </a:solidFill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441026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F1FE8CC-02A7-447B-9E34-2C32AFA9969F}" type="datetimeFigureOut">
              <a:rPr lang="ru-RU" smtClean="0">
                <a:solidFill>
                  <a:srgbClr val="04617B"/>
                </a:solidFill>
              </a:rPr>
              <a:pPr>
                <a:defRPr/>
              </a:pPr>
              <a:t>09.04.2019</a:t>
            </a:fld>
            <a:endParaRPr lang="ru-RU">
              <a:solidFill>
                <a:srgbClr val="04617B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4617B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B8E405A-F069-4787-9BB6-079F43CB5BBF}" type="slidenum">
              <a:rPr lang="ru-RU" smtClean="0">
                <a:solidFill>
                  <a:srgbClr val="04617B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/>
              </a:solidFill>
            </a:endParaRP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820933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1BBB744-4C25-4C29-A1E4-5296F2F50994}" type="datetimeFigureOut">
              <a:rPr lang="ru-RU" smtClean="0">
                <a:solidFill>
                  <a:srgbClr val="04617B"/>
                </a:solidFill>
              </a:rPr>
              <a:pPr>
                <a:defRPr/>
              </a:pPr>
              <a:t>09.04.2019</a:t>
            </a:fld>
            <a:endParaRPr lang="ru-RU">
              <a:solidFill>
                <a:srgbClr val="04617B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4617B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9130628-6C97-481C-A35F-EC8BE0371C8C}" type="slidenum">
              <a:rPr lang="ru-RU" smtClean="0">
                <a:solidFill>
                  <a:srgbClr val="04617B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554760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3205B6B-06D2-46B8-9738-C7974A9AA5DA}" type="datetimeFigureOut">
              <a:rPr lang="ru-RU" smtClean="0">
                <a:solidFill>
                  <a:srgbClr val="04617B"/>
                </a:solidFill>
              </a:rPr>
              <a:pPr>
                <a:defRPr/>
              </a:pPr>
              <a:t>09.04.2019</a:t>
            </a:fld>
            <a:endParaRPr lang="ru-RU">
              <a:solidFill>
                <a:srgbClr val="04617B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4617B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53F14B0-F90C-41D6-8F3A-B982D652DF51}" type="slidenum">
              <a:rPr lang="ru-RU" smtClean="0">
                <a:solidFill>
                  <a:srgbClr val="04617B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25666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pPr>
              <a:defRPr/>
            </a:pPr>
            <a:fld id="{0C071799-4896-4ED6-B6CD-A551081AE237}" type="datetimeFigureOut">
              <a:rPr lang="ru-RU" smtClean="0">
                <a:solidFill>
                  <a:srgbClr val="04617B"/>
                </a:solidFill>
              </a:rPr>
              <a:pPr>
                <a:defRPr/>
              </a:pPr>
              <a:t>09.04.2019</a:t>
            </a:fld>
            <a:endParaRPr lang="ru-RU">
              <a:solidFill>
                <a:srgbClr val="04617B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pPr>
              <a:defRPr/>
            </a:pPr>
            <a:endParaRPr lang="ru-RU">
              <a:solidFill>
                <a:srgbClr val="04617B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pPr>
              <a:defRPr/>
            </a:pPr>
            <a:fld id="{BF8F1B1B-5EBA-4C70-BB4C-27B1B2A60E16}" type="slidenum">
              <a:rPr lang="ru-RU" smtClean="0">
                <a:solidFill>
                  <a:srgbClr val="04617B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517563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pPr>
              <a:defRPr/>
            </a:pPr>
            <a:fld id="{283C2FFA-257C-40C0-AA80-16E32AA61AC5}" type="datetimeFigureOut">
              <a:rPr lang="ru-RU" smtClean="0">
                <a:solidFill>
                  <a:srgbClr val="04617B"/>
                </a:solidFill>
              </a:rPr>
              <a:pPr>
                <a:defRPr/>
              </a:pPr>
              <a:t>09.04.2019</a:t>
            </a:fld>
            <a:endParaRPr lang="ru-RU">
              <a:solidFill>
                <a:srgbClr val="04617B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pPr>
              <a:defRPr/>
            </a:pPr>
            <a:endParaRPr lang="ru-RU">
              <a:solidFill>
                <a:srgbClr val="04617B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pPr>
              <a:defRPr/>
            </a:pPr>
            <a:fld id="{83B2D6D4-5121-4DF5-90C6-ABE4C7184422}" type="slidenum">
              <a:rPr lang="ru-RU" smtClean="0">
                <a:solidFill>
                  <a:srgbClr val="04617B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3778247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69CEFAC-5F8F-478B-96B0-AEAF516B6547}" type="datetimeFigureOut">
              <a:rPr lang="ru-RU" smtClean="0">
                <a:solidFill>
                  <a:srgbClr val="04617B"/>
                </a:solidFill>
              </a:rPr>
              <a:pPr>
                <a:defRPr/>
              </a:pPr>
              <a:t>09.04.2019</a:t>
            </a:fld>
            <a:endParaRPr lang="ru-RU">
              <a:solidFill>
                <a:srgbClr val="04617B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4617B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A16A231-7414-4406-AF2B-83CDA0273BC5}" type="slidenum">
              <a:rPr lang="ru-RU" smtClean="0">
                <a:solidFill>
                  <a:srgbClr val="04617B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151546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D4BF6A5-7C98-468F-9193-A754FEE7FCCC}" type="datetimeFigureOut">
              <a:rPr lang="ru-RU" smtClean="0">
                <a:solidFill>
                  <a:srgbClr val="04617B"/>
                </a:solidFill>
              </a:rPr>
              <a:pPr>
                <a:defRPr/>
              </a:pPr>
              <a:t>09.04.2019</a:t>
            </a:fld>
            <a:endParaRPr lang="ru-RU">
              <a:solidFill>
                <a:srgbClr val="04617B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4617B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7EAD8AD-9D86-4D67-A82C-56E1B7A0A0D1}" type="slidenum">
              <a:rPr lang="ru-RU" smtClean="0">
                <a:solidFill>
                  <a:srgbClr val="04617B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4872041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7583CA-3F98-4217-8EE4-44C698B4D8D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09.04.2019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5C5A31-269F-4B67-9451-2F1011CA5BD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9450769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7583CA-3F98-4217-8EE4-44C698B4D8D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09.04.2019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5C5A31-269F-4B67-9451-2F1011CA5BD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2241962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7583CA-3F98-4217-8EE4-44C698B4D8D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09.04.2019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5C5A31-269F-4B67-9451-2F1011CA5BD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7020442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7583CA-3F98-4217-8EE4-44C698B4D8D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09.04.2019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5C5A31-269F-4B67-9451-2F1011CA5BD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569728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7583CA-3F98-4217-8EE4-44C698B4D8D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09.04.2019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5C5A31-269F-4B67-9451-2F1011CA5BD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4194121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7583CA-3F98-4217-8EE4-44C698B4D8D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09.04.2019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5C5A31-269F-4B67-9451-2F1011CA5BD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63667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7583CA-3F98-4217-8EE4-44C698B4D8D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09.04.2019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5C5A31-269F-4B67-9451-2F1011CA5BD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5956250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7583CA-3F98-4217-8EE4-44C698B4D8D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09.04.2019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5C5A31-269F-4B67-9451-2F1011CA5BD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9513194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7583CA-3F98-4217-8EE4-44C698B4D8D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09.04.2019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5C5A31-269F-4B67-9451-2F1011CA5BD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2214533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7583CA-3F98-4217-8EE4-44C698B4D8D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09.04.2019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5C5A31-269F-4B67-9451-2F1011CA5BD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4067762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7583CA-3F98-4217-8EE4-44C698B4D8D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09.04.2019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5C5A31-269F-4B67-9451-2F1011CA5BD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2360222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D42F80-3453-4478-9C3C-B12D5CBCA5A8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0931422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297583CA-3F98-4217-8EE4-44C698B4D8D8}" type="datetimeFigureOut">
              <a:rPr lang="ru-RU" smtClean="0">
                <a:solidFill>
                  <a:srgbClr val="575F6D"/>
                </a:solidFill>
              </a:rPr>
              <a:pPr/>
              <a:t>09.04.2019</a:t>
            </a:fld>
            <a:endParaRPr lang="ru-RU">
              <a:solidFill>
                <a:srgbClr val="575F6D"/>
              </a:solidFill>
            </a:endParaRPr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>
              <a:solidFill>
                <a:srgbClr val="575F6D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215C5A31-269F-4B67-9451-2F1011CA5BD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064239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297583CA-3F98-4217-8EE4-44C698B4D8D8}" type="datetimeFigureOut">
              <a:rPr lang="ru-RU" smtClean="0">
                <a:solidFill>
                  <a:srgbClr val="575F6D"/>
                </a:solidFill>
              </a:rPr>
              <a:pPr/>
              <a:t>09.04.2019</a:t>
            </a:fld>
            <a:endParaRPr lang="ru-RU">
              <a:solidFill>
                <a:srgbClr val="575F6D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215C5A31-269F-4B67-9451-2F1011CA5BD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>
              <a:solidFill>
                <a:srgbClr val="575F6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0002341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297583CA-3F98-4217-8EE4-44C698B4D8D8}" type="datetimeFigureOut">
              <a:rPr lang="ru-RU" smtClean="0">
                <a:solidFill>
                  <a:srgbClr val="FFF39D"/>
                </a:solidFill>
              </a:rPr>
              <a:pPr/>
              <a:t>09.04.2019</a:t>
            </a:fld>
            <a:endParaRPr lang="ru-RU">
              <a:solidFill>
                <a:srgbClr val="FFF39D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>
              <a:solidFill>
                <a:srgbClr val="FFF39D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215C5A31-269F-4B67-9451-2F1011CA5BD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868970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7583CA-3F98-4217-8EE4-44C698B4D8D8}" type="datetimeFigureOut">
              <a:rPr lang="ru-RU" smtClean="0">
                <a:solidFill>
                  <a:srgbClr val="575F6D"/>
                </a:solidFill>
              </a:rPr>
              <a:pPr/>
              <a:t>09.04.2019</a:t>
            </a:fld>
            <a:endParaRPr lang="ru-RU">
              <a:solidFill>
                <a:srgbClr val="575F6D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575F6D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5C5A31-269F-4B67-9451-2F1011CA5BD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1122741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09.04.2019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7583CA-3F98-4217-8EE4-44C698B4D8D8}" type="datetimeFigureOut">
              <a:rPr lang="ru-RU" smtClean="0">
                <a:solidFill>
                  <a:srgbClr val="575F6D"/>
                </a:solidFill>
              </a:rPr>
              <a:pPr/>
              <a:t>09.04.2019</a:t>
            </a:fld>
            <a:endParaRPr lang="ru-RU">
              <a:solidFill>
                <a:srgbClr val="575F6D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575F6D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5C5A31-269F-4B67-9451-2F1011CA5BD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4278008189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297583CA-3F98-4217-8EE4-44C698B4D8D8}" type="datetimeFigureOut">
              <a:rPr lang="ru-RU" smtClean="0">
                <a:solidFill>
                  <a:srgbClr val="575F6D"/>
                </a:solidFill>
              </a:rPr>
              <a:pPr/>
              <a:t>09.04.2019</a:t>
            </a:fld>
            <a:endParaRPr lang="ru-RU">
              <a:solidFill>
                <a:srgbClr val="575F6D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215C5A31-269F-4B67-9451-2F1011CA5BD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>
              <a:solidFill>
                <a:srgbClr val="575F6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7457745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7583CA-3F98-4217-8EE4-44C698B4D8D8}" type="datetimeFigureOut">
              <a:rPr lang="ru-RU" smtClean="0">
                <a:solidFill>
                  <a:srgbClr val="575F6D"/>
                </a:solidFill>
              </a:rPr>
              <a:pPr/>
              <a:t>09.04.2019</a:t>
            </a:fld>
            <a:endParaRPr lang="ru-RU">
              <a:solidFill>
                <a:srgbClr val="575F6D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575F6D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5C5A31-269F-4B67-9451-2F1011CA5BD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2257566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297583CA-3F98-4217-8EE4-44C698B4D8D8}" type="datetimeFigureOut">
              <a:rPr lang="ru-RU" smtClean="0">
                <a:solidFill>
                  <a:srgbClr val="575F6D"/>
                </a:solidFill>
              </a:rPr>
              <a:pPr/>
              <a:t>09.04.2019</a:t>
            </a:fld>
            <a:endParaRPr lang="ru-RU">
              <a:solidFill>
                <a:srgbClr val="575F6D"/>
              </a:solidFill>
            </a:endParaRPr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215C5A31-269F-4B67-9451-2F1011CA5BD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>
              <a:solidFill>
                <a:srgbClr val="575F6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409880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297583CA-3F98-4217-8EE4-44C698B4D8D8}" type="datetimeFigureOut">
              <a:rPr lang="ru-RU" smtClean="0">
                <a:solidFill>
                  <a:srgbClr val="575F6D"/>
                </a:solidFill>
              </a:rPr>
              <a:pPr/>
              <a:t>09.04.2019</a:t>
            </a:fld>
            <a:endParaRPr lang="ru-RU">
              <a:solidFill>
                <a:srgbClr val="575F6D"/>
              </a:solidFill>
            </a:endParaRPr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215C5A31-269F-4B67-9451-2F1011CA5BD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>
              <a:solidFill>
                <a:srgbClr val="575F6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5461971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7583CA-3F98-4217-8EE4-44C698B4D8D8}" type="datetimeFigureOut">
              <a:rPr lang="ru-RU" smtClean="0">
                <a:solidFill>
                  <a:srgbClr val="575F6D"/>
                </a:solidFill>
              </a:rPr>
              <a:pPr/>
              <a:t>09.04.2019</a:t>
            </a:fld>
            <a:endParaRPr lang="ru-RU">
              <a:solidFill>
                <a:srgbClr val="575F6D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575F6D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5C5A31-269F-4B67-9451-2F1011CA5BD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1620743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7583CA-3F98-4217-8EE4-44C698B4D8D8}" type="datetimeFigureOut">
              <a:rPr lang="ru-RU" smtClean="0">
                <a:solidFill>
                  <a:srgbClr val="575F6D"/>
                </a:solidFill>
              </a:rPr>
              <a:pPr/>
              <a:t>09.04.2019</a:t>
            </a:fld>
            <a:endParaRPr lang="ru-RU">
              <a:solidFill>
                <a:srgbClr val="575F6D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575F6D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5C5A31-269F-4B67-9451-2F1011CA5BD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69853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09.04.2019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09.04.2019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5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Relationship Id="rId14" Type="http://schemas.openxmlformats.org/officeDocument/2006/relationships/image" Target="../media/image6.pn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slideLayout" Target="../slideLayouts/slideLayout45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3.xml"/><Relationship Id="rId3" Type="http://schemas.openxmlformats.org/officeDocument/2006/relationships/slideLayout" Target="../slideLayouts/slideLayout48.xml"/><Relationship Id="rId7" Type="http://schemas.openxmlformats.org/officeDocument/2006/relationships/slideLayout" Target="../slideLayouts/slideLayout52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7.xml"/><Relationship Id="rId1" Type="http://schemas.openxmlformats.org/officeDocument/2006/relationships/slideLayout" Target="../slideLayouts/slideLayout46.xml"/><Relationship Id="rId6" Type="http://schemas.openxmlformats.org/officeDocument/2006/relationships/slideLayout" Target="../slideLayouts/slideLayout51.xml"/><Relationship Id="rId11" Type="http://schemas.openxmlformats.org/officeDocument/2006/relationships/slideLayout" Target="../slideLayouts/slideLayout56.xml"/><Relationship Id="rId5" Type="http://schemas.openxmlformats.org/officeDocument/2006/relationships/slideLayout" Target="../slideLayouts/slideLayout50.xml"/><Relationship Id="rId10" Type="http://schemas.openxmlformats.org/officeDocument/2006/relationships/slideLayout" Target="../slideLayouts/slideLayout55.xml"/><Relationship Id="rId4" Type="http://schemas.openxmlformats.org/officeDocument/2006/relationships/slideLayout" Target="../slideLayouts/slideLayout49.xml"/><Relationship Id="rId9" Type="http://schemas.openxmlformats.org/officeDocument/2006/relationships/slideLayout" Target="../slideLayouts/slideLayout5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09.04.2019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0"/>
            <a:ext cx="365125" cy="6854825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55588" y="5046663"/>
            <a:ext cx="73025" cy="1692275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55588" y="4797425"/>
            <a:ext cx="73025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55588" y="4637088"/>
            <a:ext cx="73025" cy="138112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55588" y="4541838"/>
            <a:ext cx="73025" cy="7461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309563" y="681038"/>
            <a:ext cx="46037" cy="365125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268288" y="681038"/>
            <a:ext cx="28575" cy="365125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249238" y="681038"/>
            <a:ext cx="9525" cy="365125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222250" y="681038"/>
            <a:ext cx="7938" cy="365125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512763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36" name="Текст 12"/>
          <p:cNvSpPr>
            <a:spLocks noGrp="1"/>
          </p:cNvSpPr>
          <p:nvPr>
            <p:ph type="body" idx="1"/>
          </p:nvPr>
        </p:nvSpPr>
        <p:spPr bwMode="auto">
          <a:xfrm>
            <a:off x="914400" y="1784350"/>
            <a:ext cx="7772400" cy="457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en-US" altLang="ru-RU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100">
                <a:solidFill>
                  <a:schemeClr val="tx2"/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F83D2D51-35EF-4918-85D4-309FDFB14763}" type="datetimeFigureOut">
              <a:rPr lang="ru-RU">
                <a:solidFill>
                  <a:srgbClr val="04617B"/>
                </a:solidFill>
              </a:rPr>
              <a:pPr>
                <a:defRPr/>
              </a:pPr>
              <a:t>09.04.2019</a:t>
            </a:fld>
            <a:endParaRPr lang="ru-RU">
              <a:solidFill>
                <a:srgbClr val="04617B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100">
                <a:solidFill>
                  <a:schemeClr val="tx2"/>
                </a:solidFill>
                <a:latin typeface="+mn-lt"/>
              </a:defRPr>
            </a:lvl1pPr>
            <a:extLst/>
          </a:lstStyle>
          <a:p>
            <a:pPr>
              <a:defRPr/>
            </a:pPr>
            <a:endParaRPr lang="ru-RU">
              <a:solidFill>
                <a:srgbClr val="04617B"/>
              </a:solidFill>
            </a:endParaRPr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/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C4F57892-7993-4A09-BD84-66DB7CE9E8A2}" type="slidenum">
              <a:rPr lang="ru-RU">
                <a:solidFill>
                  <a:srgbClr val="04617B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38366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kern="1200" spc="-100">
          <a:solidFill>
            <a:srgbClr val="0083B7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rgbClr val="0083B7"/>
          </a:solidFill>
          <a:latin typeface="Verdan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rgbClr val="0083B7"/>
          </a:solidFill>
          <a:latin typeface="Verdan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rgbClr val="0083B7"/>
          </a:solidFill>
          <a:latin typeface="Verdan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rgbClr val="0083B7"/>
          </a:solidFill>
          <a:latin typeface="Verdan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rgbClr val="0083B7"/>
          </a:solidFill>
          <a:latin typeface="Consolas" pitchFamily="49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rgbClr val="0083B7"/>
          </a:solidFill>
          <a:latin typeface="Consolas" pitchFamily="49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rgbClr val="0083B7"/>
          </a:solidFill>
          <a:latin typeface="Consolas" pitchFamily="49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rgbClr val="0083B7"/>
          </a:solidFill>
          <a:latin typeface="Consolas" pitchFamily="49" charset="0"/>
        </a:defRPr>
      </a:lvl9pPr>
      <a:extLst/>
    </p:titleStyle>
    <p:bodyStyle>
      <a:lvl1pPr marL="411163" indent="-342900" algn="l" rtl="0" eaLnBrk="0" fontAlgn="base" hangingPunct="0">
        <a:spcBef>
          <a:spcPts val="700"/>
        </a:spcBef>
        <a:spcAft>
          <a:spcPct val="0"/>
        </a:spcAft>
        <a:buClr>
          <a:schemeClr val="tx2"/>
        </a:buClr>
        <a:buSzPct val="95000"/>
        <a:buFont typeface="Wingdings" pitchFamily="2" charset="2"/>
        <a:buChar char=""/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39775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90000"/>
        <a:buFont typeface="Wingdings" pitchFamily="2" charset="2"/>
        <a:buChar char="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5363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 2" pitchFamily="18" charset="2"/>
        <a:buChar char="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0475" indent="-22860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Font typeface="Wingdings 3" pitchFamily="18" charset="2"/>
        <a:buChar char=""/>
        <a:defRPr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138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B4C71EC6-210F-42DE-9C53-41977AD35B3D}" type="datetimeFigureOut">
              <a:rPr lang="ru-RU" smtClean="0">
                <a:solidFill>
                  <a:srgbClr val="465E9C"/>
                </a:solidFill>
              </a:rPr>
              <a:pPr/>
              <a:t>09.04.2019</a:t>
            </a:fld>
            <a:endParaRPr lang="ru-RU">
              <a:solidFill>
                <a:srgbClr val="465E9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ru-RU">
              <a:solidFill>
                <a:srgbClr val="465E9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B19B0651-EE4F-4900-A07F-96A6BFA9D0F0}" type="slidenum">
              <a:rPr lang="ru-RU" smtClean="0">
                <a:solidFill>
                  <a:srgbClr val="465E9C"/>
                </a:solidFill>
              </a:rPr>
              <a:pPr/>
              <a:t>‹#›</a:t>
            </a:fld>
            <a:endParaRPr lang="ru-RU">
              <a:solidFill>
                <a:srgbClr val="465E9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58927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7583CA-3F98-4217-8EE4-44C698B4D8D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09.04.2019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5C5A31-269F-4B67-9451-2F1011CA5BD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92932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  <p:sldLayoutId id="2147483708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297583CA-3F98-4217-8EE4-44C698B4D8D8}" type="datetimeFigureOut">
              <a:rPr lang="ru-RU" smtClean="0">
                <a:solidFill>
                  <a:srgbClr val="575F6D"/>
                </a:solidFill>
              </a:rPr>
              <a:pPr/>
              <a:t>09.04.2019</a:t>
            </a:fld>
            <a:endParaRPr lang="ru-RU">
              <a:solidFill>
                <a:srgbClr val="575F6D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>
              <a:solidFill>
                <a:srgbClr val="575F6D"/>
              </a:solidFill>
            </a:endParaRPr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215C5A31-269F-4B67-9451-2F1011CA5BD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1215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0" r:id="rId1"/>
    <p:sldLayoutId id="2147483711" r:id="rId2"/>
    <p:sldLayoutId id="2147483712" r:id="rId3"/>
    <p:sldLayoutId id="2147483713" r:id="rId4"/>
    <p:sldLayoutId id="2147483714" r:id="rId5"/>
    <p:sldLayoutId id="2147483715" r:id="rId6"/>
    <p:sldLayoutId id="2147483716" r:id="rId7"/>
    <p:sldLayoutId id="2147483717" r:id="rId8"/>
    <p:sldLayoutId id="2147483718" r:id="rId9"/>
    <p:sldLayoutId id="2147483719" r:id="rId10"/>
    <p:sldLayoutId id="2147483720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slide" Target="slide4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12.xml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slide" Target="slide5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14.xml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slide" Target="slide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slide" Target="slide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2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hyperlink" Target="file:///C:\Users\&#1050;&#1086;&#1096;&#1082;&#1080;&#1085;&#1072;\Desktop\&#1085;&#1072;&#1083;&#1086;&#1075;.pptx" TargetMode="External"/><Relationship Id="rId1" Type="http://schemas.openxmlformats.org/officeDocument/2006/relationships/slideLayout" Target="../slideLayouts/slideLayout4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34.xml"/><Relationship Id="rId4" Type="http://schemas.openxmlformats.org/officeDocument/2006/relationships/image" Target="../media/image10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3" Type="http://schemas.openxmlformats.org/officeDocument/2006/relationships/slide" Target="slide10.xml"/><Relationship Id="rId7" Type="http://schemas.openxmlformats.org/officeDocument/2006/relationships/slide" Target="slide20.xml"/><Relationship Id="rId2" Type="http://schemas.openxmlformats.org/officeDocument/2006/relationships/slide" Target="slide6.xml"/><Relationship Id="rId1" Type="http://schemas.openxmlformats.org/officeDocument/2006/relationships/slideLayout" Target="../slideLayouts/slideLayout40.xml"/><Relationship Id="rId6" Type="http://schemas.openxmlformats.org/officeDocument/2006/relationships/slide" Target="slide8.xml"/><Relationship Id="rId5" Type="http://schemas.openxmlformats.org/officeDocument/2006/relationships/slide" Target="slide9.xml"/><Relationship Id="rId4" Type="http://schemas.openxmlformats.org/officeDocument/2006/relationships/slide" Target="slide15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slide" Target="slide22.xml"/><Relationship Id="rId3" Type="http://schemas.openxmlformats.org/officeDocument/2006/relationships/slide" Target="slide17.xml"/><Relationship Id="rId7" Type="http://schemas.openxmlformats.org/officeDocument/2006/relationships/slide" Target="slide21.xml"/><Relationship Id="rId2" Type="http://schemas.openxmlformats.org/officeDocument/2006/relationships/slide" Target="slide11.xml"/><Relationship Id="rId1" Type="http://schemas.openxmlformats.org/officeDocument/2006/relationships/slideLayout" Target="../slideLayouts/slideLayout45.xml"/><Relationship Id="rId6" Type="http://schemas.openxmlformats.org/officeDocument/2006/relationships/slide" Target="slide18.xml"/><Relationship Id="rId5" Type="http://schemas.openxmlformats.org/officeDocument/2006/relationships/slide" Target="slide16.xml"/><Relationship Id="rId4" Type="http://schemas.openxmlformats.org/officeDocument/2006/relationships/slide" Target="slide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sz="6000" b="1" i="1" u="sng" spc="-100" dirty="0">
                <a:solidFill>
                  <a:srgbClr val="0083B7"/>
                </a:solidFill>
                <a:latin typeface="Times New Roman" pitchFamily="18" charset="0"/>
                <a:cs typeface="Times New Roman" pitchFamily="18" charset="0"/>
              </a:rPr>
              <a:t>ЕГЭ.  Задачи с практическим содержанием.</a:t>
            </a:r>
            <a:r>
              <a:rPr lang="ru-RU" sz="6000" spc="-100" dirty="0">
                <a:solidFill>
                  <a:srgbClr val="0083B7"/>
                </a:solidFill>
                <a:latin typeface="Verdana"/>
              </a:rPr>
              <a:t/>
            </a:r>
            <a:br>
              <a:rPr lang="ru-RU" sz="6000" spc="-100" dirty="0">
                <a:solidFill>
                  <a:srgbClr val="0083B7"/>
                </a:solidFill>
                <a:latin typeface="Verdana"/>
              </a:rPr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4509120"/>
            <a:ext cx="6400800" cy="1129680"/>
          </a:xfrm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1720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851" y="980728"/>
            <a:ext cx="8229600" cy="2362274"/>
          </a:xfrm>
        </p:spPr>
        <p:txBody>
          <a:bodyPr>
            <a:noAutofit/>
          </a:bodyPr>
          <a:lstStyle/>
          <a:p>
            <a:r>
              <a:rPr lang="ru-RU" sz="3200" b="1" dirty="0">
                <a:solidFill>
                  <a:srgbClr val="000000"/>
                </a:solidFill>
                <a:latin typeface="Times New Roman"/>
              </a:rPr>
              <a:t>B 6 № 323510.</a:t>
            </a:r>
            <a:r>
              <a:rPr lang="ru-RU" sz="3200" dirty="0">
                <a:solidFill>
                  <a:srgbClr val="000000"/>
                </a:solidFill>
                <a:latin typeface="Times New Roman"/>
              </a:rPr>
              <a:t> Для </a:t>
            </a:r>
            <a:r>
              <a:rPr lang="ru-RU" sz="3200" dirty="0" smtClean="0">
                <a:solidFill>
                  <a:srgbClr val="000000"/>
                </a:solidFill>
                <a:latin typeface="Times New Roman"/>
              </a:rPr>
              <a:t>ремонта квартиры требуется </a:t>
            </a:r>
            <a:r>
              <a:rPr lang="ru-RU" sz="3200" dirty="0">
                <a:solidFill>
                  <a:srgbClr val="000000"/>
                </a:solidFill>
                <a:latin typeface="Times New Roman"/>
              </a:rPr>
              <a:t>63 </a:t>
            </a:r>
            <a:r>
              <a:rPr lang="ru-RU" sz="3200" dirty="0" smtClean="0">
                <a:solidFill>
                  <a:srgbClr val="000000"/>
                </a:solidFill>
                <a:latin typeface="Times New Roman"/>
              </a:rPr>
              <a:t>рулона </a:t>
            </a:r>
            <a:r>
              <a:rPr lang="ru-RU" sz="3200" dirty="0">
                <a:solidFill>
                  <a:srgbClr val="000000"/>
                </a:solidFill>
                <a:latin typeface="Times New Roman"/>
              </a:rPr>
              <a:t>обоев. </a:t>
            </a:r>
            <a:r>
              <a:rPr lang="ru-RU" sz="3200" dirty="0" smtClean="0">
                <a:solidFill>
                  <a:srgbClr val="000000"/>
                </a:solidFill>
                <a:latin typeface="Times New Roman"/>
              </a:rPr>
              <a:t>Сколько </a:t>
            </a:r>
            <a:r>
              <a:rPr lang="ru-RU" sz="3200" dirty="0">
                <a:solidFill>
                  <a:srgbClr val="000000"/>
                </a:solidFill>
                <a:latin typeface="Times New Roman"/>
              </a:rPr>
              <a:t>пачек </a:t>
            </a:r>
            <a:r>
              <a:rPr lang="ru-RU" sz="3200" dirty="0" smtClean="0">
                <a:solidFill>
                  <a:srgbClr val="000000"/>
                </a:solidFill>
                <a:latin typeface="Times New Roman"/>
              </a:rPr>
              <a:t>обойного </a:t>
            </a:r>
            <a:r>
              <a:rPr lang="ru-RU" sz="3200" dirty="0">
                <a:solidFill>
                  <a:srgbClr val="000000"/>
                </a:solidFill>
                <a:latin typeface="Times New Roman"/>
              </a:rPr>
              <a:t>клея нужно </a:t>
            </a:r>
            <a:r>
              <a:rPr lang="ru-RU" sz="3200" dirty="0" smtClean="0">
                <a:solidFill>
                  <a:srgbClr val="000000"/>
                </a:solidFill>
                <a:latin typeface="Times New Roman"/>
              </a:rPr>
              <a:t>купить</a:t>
            </a:r>
            <a:r>
              <a:rPr lang="ru-RU" sz="3200" dirty="0">
                <a:solidFill>
                  <a:srgbClr val="000000"/>
                </a:solidFill>
                <a:latin typeface="Times New Roman"/>
              </a:rPr>
              <a:t>, если одна пачка клея </a:t>
            </a:r>
            <a:r>
              <a:rPr lang="ru-RU" sz="3200" dirty="0" smtClean="0">
                <a:solidFill>
                  <a:srgbClr val="000000"/>
                </a:solidFill>
                <a:latin typeface="Times New Roman"/>
              </a:rPr>
              <a:t>рассчитана </a:t>
            </a:r>
            <a:r>
              <a:rPr lang="ru-RU" sz="3200" dirty="0">
                <a:solidFill>
                  <a:srgbClr val="000000"/>
                </a:solidFill>
                <a:latin typeface="Times New Roman"/>
              </a:rPr>
              <a:t>на 6 </a:t>
            </a:r>
            <a:r>
              <a:rPr lang="ru-RU" sz="3200" dirty="0" smtClean="0">
                <a:solidFill>
                  <a:srgbClr val="000000"/>
                </a:solidFill>
                <a:latin typeface="Times New Roman"/>
              </a:rPr>
              <a:t>рулонов</a:t>
            </a:r>
            <a:r>
              <a:rPr lang="ru-RU" sz="3200" dirty="0">
                <a:solidFill>
                  <a:srgbClr val="000000"/>
                </a:solidFill>
                <a:latin typeface="Times New Roman"/>
              </a:rPr>
              <a:t>?</a:t>
            </a:r>
            <a:endParaRPr lang="ru-RU" sz="32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699792" y="4077072"/>
            <a:ext cx="603065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Разделим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63 на 6,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получим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10,5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Следовательно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понадобится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11 пачек клея.</a:t>
            </a:r>
          </a:p>
        </p:txBody>
      </p:sp>
      <p:pic>
        <p:nvPicPr>
          <p:cNvPr id="4098" name="Picture 2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4368" y="332656"/>
            <a:ext cx="854075" cy="738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306088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938338"/>
          </a:xfrm>
        </p:spPr>
        <p:txBody>
          <a:bodyPr>
            <a:noAutofit/>
          </a:bodyPr>
          <a:lstStyle/>
          <a:p>
            <a:r>
              <a:rPr lang="ru-RU" sz="3200" b="1" dirty="0">
                <a:solidFill>
                  <a:srgbClr val="000000"/>
                </a:solidFill>
                <a:latin typeface="Times New Roman"/>
              </a:rPr>
              <a:t>B 8 № 506351.</a:t>
            </a:r>
            <a:r>
              <a:rPr lang="ru-RU" sz="3200" dirty="0">
                <a:solidFill>
                  <a:srgbClr val="000000"/>
                </a:solidFill>
                <a:latin typeface="Times New Roman"/>
              </a:rPr>
              <a:t> На плане ука­за­но, что пря­мо­уголь­ная ком­на­та имеет пло­щадь 15,2 </a:t>
            </a:r>
            <a:r>
              <a:rPr lang="ru-RU" sz="3200" dirty="0" err="1">
                <a:solidFill>
                  <a:srgbClr val="000000"/>
                </a:solidFill>
                <a:latin typeface="Times New Roman"/>
              </a:rPr>
              <a:t>кв.м</a:t>
            </a:r>
            <a:r>
              <a:rPr lang="ru-RU" sz="3200" dirty="0">
                <a:solidFill>
                  <a:srgbClr val="000000"/>
                </a:solidFill>
                <a:latin typeface="Times New Roman"/>
              </a:rPr>
              <a:t>. Точ­ные из­ме­ре­ния по­ка­за­ли, что ши­ри­на ком­на­ты равна 3 м, а длина 5,1 м. На сколь­ко квад­рат­ных мет­ров пло­щадь ком­на­ты от­ли­ча­ет­ся от зна­че­ния, ука­зан­но­го в плане?</a:t>
            </a:r>
            <a:endParaRPr lang="ru-RU" sz="3200" dirty="0"/>
          </a:p>
        </p:txBody>
      </p:sp>
      <p:pic>
        <p:nvPicPr>
          <p:cNvPr id="13314" name="Picture 2" descr="http://mathb.reshuege.ru/get_file?id=1627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3784602"/>
            <a:ext cx="3672408" cy="26647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2" name="Picture 2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6376" y="5460325"/>
            <a:ext cx="854075" cy="738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06555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755576" y="1772816"/>
            <a:ext cx="7704856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200" dirty="0">
                <a:solidFill>
                  <a:srgbClr val="000000"/>
                </a:solidFill>
                <a:latin typeface="Times New Roman"/>
              </a:rPr>
              <a:t>Пло­щадь пря­мо­уголь­ни­ка равна про­из­ве­де­нию его длины на ши­ри­ну, по­это­му фак­ти­че­ская пло­щадь квар­ти­ры 3 · 5,1 = 15,3 </a:t>
            </a:r>
            <a:r>
              <a:rPr lang="ru-RU" sz="3200" dirty="0" err="1">
                <a:solidFill>
                  <a:srgbClr val="000000"/>
                </a:solidFill>
                <a:latin typeface="Times New Roman"/>
              </a:rPr>
              <a:t>кв.м</a:t>
            </a:r>
            <a:r>
              <a:rPr lang="ru-RU" sz="3200" dirty="0">
                <a:solidFill>
                  <a:srgbClr val="000000"/>
                </a:solidFill>
                <a:latin typeface="Times New Roman"/>
              </a:rPr>
              <a:t>. Она боль­ше пло­ща­ди, ука­зан­ной на плане, на 15,3 − 15,2 = 0,1 </a:t>
            </a:r>
            <a:r>
              <a:rPr lang="ru-RU" sz="3200" dirty="0" err="1">
                <a:solidFill>
                  <a:srgbClr val="000000"/>
                </a:solidFill>
                <a:latin typeface="Times New Roman"/>
              </a:rPr>
              <a:t>кв.м</a:t>
            </a:r>
            <a:r>
              <a:rPr lang="ru-RU" sz="3200" dirty="0">
                <a:solidFill>
                  <a:srgbClr val="000000"/>
                </a:solidFill>
                <a:latin typeface="Times New Roman"/>
              </a:rPr>
              <a:t>.</a:t>
            </a:r>
          </a:p>
          <a:p>
            <a:pPr algn="just"/>
            <a:r>
              <a:rPr lang="ru-RU" sz="3200" dirty="0">
                <a:solidFill>
                  <a:srgbClr val="000000"/>
                </a:solidFill>
                <a:latin typeface="Times New Roman"/>
              </a:rPr>
              <a:t> </a:t>
            </a:r>
          </a:p>
          <a:p>
            <a:pPr algn="just"/>
            <a:r>
              <a:rPr lang="ru-RU" sz="3200" dirty="0">
                <a:solidFill>
                  <a:srgbClr val="000000"/>
                </a:solidFill>
                <a:latin typeface="Times New Roman"/>
              </a:rPr>
              <a:t>Ответ: 0,1.</a:t>
            </a:r>
            <a:endParaRPr lang="ru-RU" sz="3200" b="0" i="0" dirty="0">
              <a:solidFill>
                <a:srgbClr val="000000"/>
              </a:solidFill>
              <a:effectLst/>
              <a:latin typeface="Times New Roman"/>
            </a:endParaRPr>
          </a:p>
        </p:txBody>
      </p:sp>
      <p:pic>
        <p:nvPicPr>
          <p:cNvPr id="26626" name="Picture 2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2360" y="5661248"/>
            <a:ext cx="854075" cy="738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50208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199" y="274638"/>
            <a:ext cx="8353251" cy="3442394"/>
          </a:xfrm>
        </p:spPr>
        <p:txBody>
          <a:bodyPr>
            <a:noAutofit/>
          </a:bodyPr>
          <a:lstStyle/>
          <a:p>
            <a:r>
              <a:rPr lang="ru-RU" sz="3200" b="1" dirty="0">
                <a:solidFill>
                  <a:srgbClr val="000000"/>
                </a:solidFill>
                <a:latin typeface="Times New Roman"/>
              </a:rPr>
              <a:t>B 8 № 506371.</a:t>
            </a:r>
            <a:r>
              <a:rPr lang="ru-RU" sz="3200" dirty="0">
                <a:solidFill>
                  <a:srgbClr val="000000"/>
                </a:solidFill>
                <a:latin typeface="Times New Roman"/>
              </a:rPr>
              <a:t> Пе­ри­ла лест­ни­цы дач­но­го дома для надёжно­сти укреп­ле­ны по­се­ре­ди­не вер­ти­каль­ным стол­бом. Най­ди­те вы­со­ту </a:t>
            </a:r>
            <a:r>
              <a:rPr lang="ru-RU" sz="3200" i="1" dirty="0">
                <a:solidFill>
                  <a:srgbClr val="000000"/>
                </a:solidFill>
                <a:latin typeface="Times New Roman"/>
              </a:rPr>
              <a:t>l</a:t>
            </a:r>
            <a:r>
              <a:rPr lang="ru-RU" sz="3200" dirty="0">
                <a:solidFill>
                  <a:srgbClr val="000000"/>
                </a:solidFill>
                <a:latin typeface="Times New Roman"/>
              </a:rPr>
              <a:t> этого стол­ба, если наи­мень­шая вы­со­та </a:t>
            </a:r>
            <a:r>
              <a:rPr lang="ru-RU" sz="3200" i="1" dirty="0">
                <a:solidFill>
                  <a:srgbClr val="000000"/>
                </a:solidFill>
                <a:latin typeface="Times New Roman"/>
              </a:rPr>
              <a:t>h</a:t>
            </a:r>
            <a:r>
              <a:rPr lang="ru-RU" sz="3200" baseline="-25000" dirty="0">
                <a:solidFill>
                  <a:srgbClr val="000000"/>
                </a:solidFill>
                <a:latin typeface="Times New Roman"/>
              </a:rPr>
              <a:t>1</a:t>
            </a:r>
            <a:r>
              <a:rPr lang="ru-RU" sz="3200" dirty="0">
                <a:solidFill>
                  <a:srgbClr val="000000"/>
                </a:solidFill>
                <a:latin typeface="Times New Roman"/>
              </a:rPr>
              <a:t> перил от­но­си­тель­но земли равна 1,5 м, а наи­боль­шая </a:t>
            </a:r>
            <a:r>
              <a:rPr lang="ru-RU" sz="3200" i="1" dirty="0">
                <a:solidFill>
                  <a:srgbClr val="000000"/>
                </a:solidFill>
                <a:latin typeface="Times New Roman"/>
              </a:rPr>
              <a:t>h</a:t>
            </a:r>
            <a:r>
              <a:rPr lang="ru-RU" sz="3200" baseline="-25000" dirty="0">
                <a:solidFill>
                  <a:srgbClr val="000000"/>
                </a:solidFill>
                <a:latin typeface="Times New Roman"/>
              </a:rPr>
              <a:t>2</a:t>
            </a:r>
            <a:r>
              <a:rPr lang="ru-RU" sz="3200" dirty="0">
                <a:solidFill>
                  <a:srgbClr val="000000"/>
                </a:solidFill>
                <a:latin typeface="Times New Roman"/>
              </a:rPr>
              <a:t> равна 2,5 м. Ответ дайте в мет­рах.</a:t>
            </a:r>
            <a:endParaRPr lang="ru-RU" sz="3200" dirty="0"/>
          </a:p>
        </p:txBody>
      </p:sp>
      <p:pic>
        <p:nvPicPr>
          <p:cNvPr id="1433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3621478"/>
            <a:ext cx="2936163" cy="19442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6" name="Picture 2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6376" y="5565694"/>
            <a:ext cx="854075" cy="738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66415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1043608" y="2057989"/>
            <a:ext cx="7685360" cy="4031873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За­ме­тим, что дан­ная кон­струк­ция пред­став­ля­ет собой тра­пе­цию, а столб — сред­няя линия дан­ной тра­пе­ции. Длина сред­ней линии тра­пе­ции равна </a:t>
            </a:r>
            <a:r>
              <a:rPr kumimoji="0" lang="ru-RU" altLang="ru-RU" sz="3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по­лу­сум­ме</a:t>
            </a:r>
            <a:r>
              <a:rPr kumimoji="0" lang="ru-RU" altLang="ru-RU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ос­но­ва­ний:</a:t>
            </a:r>
            <a:endParaRPr kumimoji="0" lang="ru-RU" alt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Ответ: 2.</a:t>
            </a:r>
            <a:endParaRPr kumimoji="0" lang="ru-RU" altLang="ru-RU" sz="5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7651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4648941"/>
            <a:ext cx="5112568" cy="9695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7652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23048" y="113302"/>
            <a:ext cx="2938463" cy="19446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7653" name="Picture 5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74893" y="5720768"/>
            <a:ext cx="854075" cy="738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52572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9" y="3513942"/>
            <a:ext cx="5616624" cy="2880748"/>
          </a:xfrm>
        </p:spPr>
        <p:txBody>
          <a:bodyPr>
            <a:normAutofit fontScale="90000"/>
          </a:bodyPr>
          <a:lstStyle/>
          <a:p>
            <a:pPr algn="just"/>
            <a:r>
              <a:rPr lang="ru-RU" sz="2400" dirty="0">
                <a:solidFill>
                  <a:srgbClr val="000000"/>
                </a:solidFill>
                <a:latin typeface="Times New Roman"/>
              </a:rPr>
              <a:t>Кон­струк­ция пред­став­ля­ет собой тре­уголь­ник, в ко­то­ром столб яв­ля­ет­ся сред­ней ли­ни­ей. Длина сред­ней линии тре­уголь­ни­ка равна по­ло­ви­не длины сто­ро­ны, ко­то­рой она па­рал­лель­на. </a:t>
            </a:r>
            <a:r>
              <a:rPr lang="ru-RU" sz="2400" dirty="0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ru-RU" sz="2400" dirty="0" smtClean="0">
                <a:solidFill>
                  <a:srgbClr val="000000"/>
                </a:solidFill>
                <a:latin typeface="Times New Roman"/>
              </a:rPr>
            </a:br>
            <a:r>
              <a:rPr lang="ru-RU" sz="2400" dirty="0" smtClean="0">
                <a:solidFill>
                  <a:srgbClr val="000000"/>
                </a:solidFill>
                <a:latin typeface="Times New Roman"/>
              </a:rPr>
              <a:t>По­эт­о­му</a:t>
            </a:r>
            <a:r>
              <a:rPr lang="ru-RU" sz="2400" dirty="0">
                <a:solidFill>
                  <a:srgbClr val="000000"/>
                </a:solidFill>
                <a:latin typeface="Times New Roman"/>
              </a:rPr>
              <a:t> </a:t>
            </a:r>
            <a:r>
              <a:rPr lang="ru-RU" sz="2400" i="1" dirty="0">
                <a:solidFill>
                  <a:srgbClr val="000000"/>
                </a:solidFill>
                <a:latin typeface="Times New Roman"/>
              </a:rPr>
              <a:t>l</a:t>
            </a:r>
            <a:r>
              <a:rPr lang="ru-RU" sz="2400" dirty="0">
                <a:solidFill>
                  <a:srgbClr val="000000"/>
                </a:solidFill>
                <a:latin typeface="Times New Roman"/>
              </a:rPr>
              <a:t> = </a:t>
            </a:r>
            <a:r>
              <a:rPr lang="ru-RU" sz="2400" i="1" dirty="0">
                <a:solidFill>
                  <a:srgbClr val="000000"/>
                </a:solidFill>
                <a:latin typeface="Times New Roman"/>
              </a:rPr>
              <a:t>h</a:t>
            </a:r>
            <a:r>
              <a:rPr lang="ru-RU" sz="2400" dirty="0">
                <a:solidFill>
                  <a:srgbClr val="000000"/>
                </a:solidFill>
                <a:latin typeface="Times New Roman"/>
              </a:rPr>
              <a:t>/2 = 1,5 м.</a:t>
            </a:r>
            <a:br>
              <a:rPr lang="ru-RU" sz="2400" dirty="0">
                <a:solidFill>
                  <a:srgbClr val="000000"/>
                </a:solidFill>
                <a:latin typeface="Times New Roman"/>
              </a:rPr>
            </a:br>
            <a:r>
              <a:rPr lang="ru-RU" sz="2400" dirty="0">
                <a:solidFill>
                  <a:srgbClr val="000000"/>
                </a:solidFill>
                <a:latin typeface="Times New Roman"/>
              </a:rPr>
              <a:t> </a:t>
            </a:r>
            <a:br>
              <a:rPr lang="ru-RU" sz="2400" dirty="0">
                <a:solidFill>
                  <a:srgbClr val="000000"/>
                </a:solidFill>
                <a:latin typeface="Times New Roman"/>
              </a:rPr>
            </a:br>
            <a:r>
              <a:rPr lang="ru-RU" sz="2400" dirty="0" smtClean="0">
                <a:solidFill>
                  <a:srgbClr val="000000"/>
                </a:solidFill>
                <a:latin typeface="Times New Roman"/>
              </a:rPr>
              <a:t>Ответ:1,5</a:t>
            </a:r>
            <a:r>
              <a:rPr lang="ru-RU" sz="2400" dirty="0">
                <a:solidFill>
                  <a:srgbClr val="000000"/>
                </a:solidFill>
                <a:latin typeface="Times New Roman"/>
              </a:rPr>
              <a:t>.</a:t>
            </a:r>
            <a:br>
              <a:rPr lang="ru-RU" sz="2400" dirty="0">
                <a:solidFill>
                  <a:srgbClr val="000000"/>
                </a:solidFill>
                <a:latin typeface="Times New Roman"/>
              </a:rPr>
            </a:br>
            <a:endParaRPr lang="ru-RU" sz="2400" dirty="0"/>
          </a:p>
        </p:txBody>
      </p:sp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54202" y="836286"/>
            <a:ext cx="8676456" cy="2677656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22383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223838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3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B 8 № 506391.</a:t>
            </a:r>
            <a:r>
              <a:rPr kumimoji="0" lang="ru-RU" altLang="ru-RU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 </a:t>
            </a:r>
            <a:r>
              <a:rPr kumimoji="0" lang="ru-RU" alt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rPr>
              <a:t>  </a:t>
            </a:r>
            <a:r>
              <a:rPr kumimoji="0" lang="ru-RU" altLang="ru-RU" sz="4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Д</a:t>
            </a:r>
            <a:r>
              <a:rPr kumimoji="0" lang="ru-RU" altLang="ru-RU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ет­ская горка укреп­ле­на вер­ти­каль­ным стол­бом, рас­по­ло­жен­ным по­се­ре­ди­не спус­ка. Най­ди­те вы­со­ту </a:t>
            </a:r>
            <a:r>
              <a:rPr kumimoji="0" lang="ru-RU" altLang="ru-RU" sz="32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l</a:t>
            </a:r>
            <a:r>
              <a:rPr kumimoji="0" lang="ru-RU" altLang="ru-RU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 этого стол­ба, если вы­со­та </a:t>
            </a:r>
            <a:r>
              <a:rPr kumimoji="0" lang="ru-RU" altLang="ru-RU" sz="32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h</a:t>
            </a:r>
            <a:r>
              <a:rPr kumimoji="0" lang="ru-RU" altLang="ru-RU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 горки равна 3 мет­рам. Ответ дайте в мет­рах.</a:t>
            </a:r>
            <a:r>
              <a:rPr kumimoji="0" lang="ru-RU" alt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endParaRPr kumimoji="0" lang="ru-RU" altLang="ru-RU" sz="4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5362" name="Picture 2" descr="http://mathb.reshuege.ru/get_file?id=16277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377" y="3151046"/>
            <a:ext cx="2150082" cy="12241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0" name="Picture 2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8384" y="111390"/>
            <a:ext cx="854075" cy="738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133810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60291" y="1248805"/>
            <a:ext cx="8229600" cy="2074242"/>
          </a:xfrm>
        </p:spPr>
        <p:txBody>
          <a:bodyPr>
            <a:normAutofit fontScale="90000"/>
          </a:bodyPr>
          <a:lstStyle/>
          <a:p>
            <a:pPr marL="342900" lvl="0" indent="-342900">
              <a:spcBef>
                <a:spcPct val="20000"/>
              </a:spcBef>
            </a:pPr>
            <a:r>
              <a:rPr lang="ru-RU" sz="3000" b="1" dirty="0">
                <a:solidFill>
                  <a:srgbClr val="000000"/>
                </a:solidFill>
                <a:latin typeface="Times New Roman"/>
                <a:ea typeface="+mn-ea"/>
                <a:cs typeface="+mn-cs"/>
              </a:rPr>
              <a:t>B 6 № 323513.</a:t>
            </a:r>
            <a:r>
              <a:rPr lang="ru-RU" sz="3000" dirty="0">
                <a:solidFill>
                  <a:srgbClr val="000000"/>
                </a:solidFill>
                <a:latin typeface="Times New Roman"/>
                <a:ea typeface="+mn-ea"/>
                <a:cs typeface="+mn-cs"/>
              </a:rPr>
              <a:t> Для по­крас­ки 1 м</a:t>
            </a:r>
            <a:r>
              <a:rPr lang="ru-RU" sz="3000" baseline="30000" dirty="0">
                <a:solidFill>
                  <a:srgbClr val="000000"/>
                </a:solidFill>
                <a:latin typeface="Times New Roman"/>
                <a:ea typeface="+mn-ea"/>
                <a:cs typeface="+mn-cs"/>
              </a:rPr>
              <a:t>2</a:t>
            </a:r>
            <a:r>
              <a:rPr lang="ru-RU" sz="3000" dirty="0">
                <a:solidFill>
                  <a:srgbClr val="000000"/>
                </a:solidFill>
                <a:latin typeface="Times New Roman"/>
                <a:ea typeface="+mn-ea"/>
                <a:cs typeface="+mn-cs"/>
              </a:rPr>
              <a:t> по­тол­ка тре­бу­ет­ся 240 г крас­ки. Крас­ка про­да­ет­ся в бан­ках по 2,5 кг. Сколь­ко банок крас­ки нужно ку­пить для по­крас­ки по­тол­ка пло­ща­дью 50 м</a:t>
            </a:r>
            <a:r>
              <a:rPr lang="ru-RU" sz="3000" baseline="30000" dirty="0">
                <a:solidFill>
                  <a:srgbClr val="000000"/>
                </a:solidFill>
                <a:latin typeface="Times New Roman"/>
                <a:ea typeface="+mn-ea"/>
                <a:cs typeface="+mn-cs"/>
              </a:rPr>
              <a:t>2</a:t>
            </a:r>
            <a:r>
              <a:rPr lang="ru-RU" sz="3000" dirty="0">
                <a:solidFill>
                  <a:srgbClr val="000000"/>
                </a:solidFill>
                <a:latin typeface="Times New Roman"/>
                <a:ea typeface="+mn-ea"/>
                <a:cs typeface="+mn-cs"/>
              </a:rPr>
              <a:t>?</a:t>
            </a:r>
            <a:br>
              <a:rPr lang="ru-RU" sz="3000" dirty="0">
                <a:solidFill>
                  <a:srgbClr val="000000"/>
                </a:solidFill>
                <a:latin typeface="Times New Roman"/>
                <a:ea typeface="+mn-ea"/>
                <a:cs typeface="+mn-cs"/>
              </a:rPr>
            </a:br>
            <a:endParaRPr lang="ru-RU" sz="2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3423206"/>
            <a:ext cx="8229600" cy="2808312"/>
          </a:xfrm>
        </p:spPr>
        <p:txBody>
          <a:bodyPr>
            <a:normAutofit lnSpcReduction="10000"/>
          </a:bodyPr>
          <a:lstStyle/>
          <a:p>
            <a:pPr algn="just"/>
            <a:r>
              <a:rPr lang="ru-RU" b="1" dirty="0" smtClean="0">
                <a:solidFill>
                  <a:srgbClr val="000000"/>
                </a:solidFill>
                <a:latin typeface="Times New Roman"/>
              </a:rPr>
              <a:t>По­яс­не­ние. </a:t>
            </a:r>
            <a:r>
              <a:rPr lang="ru-RU" dirty="0" smtClean="0">
                <a:solidFill>
                  <a:srgbClr val="000000"/>
                </a:solidFill>
                <a:latin typeface="Times New Roman"/>
              </a:rPr>
              <a:t>Для </a:t>
            </a:r>
            <a:r>
              <a:rPr lang="ru-RU" dirty="0">
                <a:solidFill>
                  <a:srgbClr val="000000"/>
                </a:solidFill>
                <a:latin typeface="Times New Roman"/>
              </a:rPr>
              <a:t>по­крас­ки 50 кв. м. по­тол­ка по­тре­бу­ет­ся 50 · 240 = 12 000 г = 12 кг крас­ки. Раз­де­лим 12 на 2,5, по­лу­чим 4,8. Сле­до­ва­тель­но, по­тре­бу­ет­ся 5 банок </a:t>
            </a:r>
            <a:r>
              <a:rPr lang="ru-RU" dirty="0" smtClean="0">
                <a:solidFill>
                  <a:srgbClr val="000000"/>
                </a:solidFill>
                <a:latin typeface="Times New Roman"/>
              </a:rPr>
              <a:t>крас­ки. Ответ</a:t>
            </a:r>
            <a:r>
              <a:rPr lang="ru-RU" dirty="0">
                <a:solidFill>
                  <a:srgbClr val="000000"/>
                </a:solidFill>
                <a:latin typeface="Times New Roman"/>
              </a:rPr>
              <a:t>: 5.</a:t>
            </a:r>
          </a:p>
          <a:p>
            <a:endParaRPr lang="ru-RU" dirty="0"/>
          </a:p>
        </p:txBody>
      </p:sp>
      <p:pic>
        <p:nvPicPr>
          <p:cNvPr id="13314" name="Picture 2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6376" y="260648"/>
            <a:ext cx="854075" cy="738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989479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13184" y="854649"/>
            <a:ext cx="8229600" cy="1930226"/>
          </a:xfrm>
        </p:spPr>
        <p:txBody>
          <a:bodyPr>
            <a:noAutofit/>
          </a:bodyPr>
          <a:lstStyle/>
          <a:p>
            <a:r>
              <a:rPr lang="ru-RU" sz="2400" b="1" dirty="0">
                <a:solidFill>
                  <a:srgbClr val="000000"/>
                </a:solidFill>
                <a:latin typeface="Times New Roman"/>
              </a:rPr>
              <a:t>B 3 № 506446.</a:t>
            </a:r>
            <a:r>
              <a:rPr lang="ru-RU" sz="2400" dirty="0">
                <a:solidFill>
                  <a:srgbClr val="000000"/>
                </a:solidFill>
                <a:latin typeface="Times New Roman"/>
              </a:rPr>
              <a:t> Пло­щадь зе­мель фер­мер­ско­го хо­зяй­ства, отведённая под по­сад­ку сель­ско­хо­зяй­ствен­ных куль­тур, со­став­ля­ет 49 га и рас­пре­де­ле­на между зер­но­вы­ми куль­ту­ра­ми и кар­то­фе­лем в от­но­ше­нии 2:5 со­от­вет­ствен­но. Сколь­ко гек­та­ров за­ни­ма­ют зер­но­вые куль­ту­ры?</a:t>
            </a:r>
            <a:endParaRPr lang="ru-RU" sz="2400" dirty="0"/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827584" y="3000318"/>
            <a:ext cx="7200800" cy="3381677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57132" rIns="0" bIns="0" numCol="1" anchor="ctr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223838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Найдём ко­ли­че­ство гек­тар в одной части: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 Найдём ко­ли­че­ство гек­тар в двух ча­стях: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Ответ: 14.</a:t>
            </a:r>
            <a:endParaRPr kumimoji="0" lang="ru-RU" alt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ru-RU" altLang="ru-RU" sz="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endParaRPr kumimoji="0" lang="ru-RU" altLang="ru-RU" sz="8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218" name="Picture 2" descr="http://reshuege.ru/formula/e1/e1d5574ece54fc10d64d16cb6b4f3d61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3873121"/>
            <a:ext cx="2270295" cy="4743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19" name="Picture 3" descr="http://reshuege.ru/formula/e7/e76187930958af679e36c6afee07abe5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15547" y="5296948"/>
            <a:ext cx="2383406" cy="5213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62" name="Picture 2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4368" y="116632"/>
            <a:ext cx="854075" cy="738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261845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6064" y="908720"/>
            <a:ext cx="7772400" cy="2196856"/>
          </a:xfrm>
        </p:spPr>
        <p:txBody>
          <a:bodyPr/>
          <a:lstStyle/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ав­то­за­прав­ке кли­ент отдал кас­си­ру 1000 руб­лей и залил в бак 28 лит­ров бен­зи­на по цене 28 руб. 50 коп. за литр. Сколь­ко руб­лей сдачи он дол­жен по­лу­чить у кас­си­ра?</a:t>
            </a:r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2627784" y="3384577"/>
            <a:ext cx="6120680" cy="13849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223838"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223838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Цена бен</a:t>
            </a:r>
            <a:r>
              <a:rPr kumimoji="0" lang="ru-RU" alt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/>
                <a:cs typeface="Times New Roman" pitchFamily="18" charset="0"/>
              </a:rPr>
              <a:t>­</a:t>
            </a:r>
            <a:r>
              <a:rPr kumimoji="0" lang="ru-RU" alt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зи</a:t>
            </a:r>
            <a:r>
              <a:rPr kumimoji="0" lang="ru-RU" alt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/>
                <a:cs typeface="Times New Roman" pitchFamily="18" charset="0"/>
              </a:rPr>
              <a:t>­</a:t>
            </a:r>
            <a:r>
              <a:rPr kumimoji="0" lang="ru-RU" alt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на со</a:t>
            </a:r>
            <a:r>
              <a:rPr kumimoji="0" lang="ru-RU" alt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/>
                <a:cs typeface="Times New Roman" pitchFamily="18" charset="0"/>
              </a:rPr>
              <a:t>­</a:t>
            </a:r>
            <a:r>
              <a:rPr kumimoji="0" lang="ru-RU" alt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став</a:t>
            </a:r>
            <a:r>
              <a:rPr kumimoji="0" lang="ru-RU" alt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/>
                <a:cs typeface="Times New Roman" pitchFamily="18" charset="0"/>
              </a:rPr>
              <a:t>­</a:t>
            </a:r>
            <a:r>
              <a:rPr kumimoji="0" lang="ru-RU" alt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ля</a:t>
            </a:r>
            <a:r>
              <a:rPr kumimoji="0" lang="ru-RU" alt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/>
                <a:cs typeface="Times New Roman" pitchFamily="18" charset="0"/>
              </a:rPr>
              <a:t>­</a:t>
            </a:r>
            <a:r>
              <a:rPr kumimoji="0" lang="ru-RU" alt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ет 28</a:t>
            </a:r>
            <a:r>
              <a:rPr kumimoji="0" lang="ru-RU" alt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/>
                <a:cs typeface="Times New Roman" pitchFamily="18" charset="0"/>
              </a:rPr>
              <a:t> </a:t>
            </a:r>
            <a:r>
              <a:rPr kumimoji="0" lang="ru-RU" alt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rPr>
              <a:t>  </a:t>
            </a:r>
            <a:r>
              <a:rPr kumimoji="0" lang="ru-RU" altLang="ru-RU" sz="9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/>
                <a:cs typeface="Times New Roman" pitchFamily="18" charset="0"/>
              </a:rPr>
              <a:t> </a:t>
            </a:r>
            <a:r>
              <a:rPr kumimoji="0" lang="ru-RU" alt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28,5</a:t>
            </a:r>
            <a:r>
              <a:rPr kumimoji="0" lang="ru-RU" alt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/>
                <a:cs typeface="Times New Roman" pitchFamily="18" charset="0"/>
              </a:rPr>
              <a:t> </a:t>
            </a:r>
            <a:r>
              <a:rPr kumimoji="0" lang="ru-RU" alt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=</a:t>
            </a:r>
            <a:r>
              <a:rPr kumimoji="0" lang="ru-RU" alt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/>
                <a:cs typeface="Times New Roman" pitchFamily="18" charset="0"/>
              </a:rPr>
              <a:t> </a:t>
            </a:r>
            <a:r>
              <a:rPr kumimoji="0" lang="ru-RU" alt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798 руб. По</a:t>
            </a:r>
            <a:r>
              <a:rPr kumimoji="0" lang="ru-RU" alt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/>
                <a:cs typeface="Times New Roman" pitchFamily="18" charset="0"/>
              </a:rPr>
              <a:t>­</a:t>
            </a:r>
            <a:r>
              <a:rPr kumimoji="0" lang="ru-RU" alt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это</a:t>
            </a:r>
            <a:r>
              <a:rPr kumimoji="0" lang="ru-RU" alt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/>
                <a:cs typeface="Times New Roman" pitchFamily="18" charset="0"/>
              </a:rPr>
              <a:t>­</a:t>
            </a:r>
            <a:r>
              <a:rPr kumimoji="0" lang="ru-RU" alt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му при</a:t>
            </a:r>
            <a:r>
              <a:rPr kumimoji="0" lang="ru-RU" alt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/>
                <a:cs typeface="Times New Roman" pitchFamily="18" charset="0"/>
              </a:rPr>
              <a:t>­</a:t>
            </a:r>
            <a:r>
              <a:rPr kumimoji="0" lang="ru-RU" alt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чи</a:t>
            </a:r>
            <a:r>
              <a:rPr kumimoji="0" lang="ru-RU" alt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/>
                <a:cs typeface="Times New Roman" pitchFamily="18" charset="0"/>
              </a:rPr>
              <a:t>­</a:t>
            </a:r>
            <a:r>
              <a:rPr kumimoji="0" lang="ru-RU" alt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та</a:t>
            </a:r>
            <a:r>
              <a:rPr kumimoji="0" lang="ru-RU" alt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/>
                <a:cs typeface="Times New Roman" pitchFamily="18" charset="0"/>
              </a:rPr>
              <a:t>­</a:t>
            </a:r>
            <a:r>
              <a:rPr kumimoji="0" lang="ru-RU" alt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ю</a:t>
            </a:r>
            <a:r>
              <a:rPr kumimoji="0" lang="ru-RU" alt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/>
                <a:cs typeface="Times New Roman" pitchFamily="18" charset="0"/>
              </a:rPr>
              <a:t>­</a:t>
            </a:r>
            <a:r>
              <a:rPr kumimoji="0" lang="ru-RU" alt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ща</a:t>
            </a:r>
            <a:r>
              <a:rPr kumimoji="0" lang="ru-RU" alt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/>
                <a:cs typeface="Times New Roman" pitchFamily="18" charset="0"/>
              </a:rPr>
              <a:t>­</a:t>
            </a:r>
            <a:r>
              <a:rPr kumimoji="0" lang="ru-RU" alt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я</a:t>
            </a:r>
            <a:r>
              <a:rPr kumimoji="0" lang="ru-RU" alt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/>
                <a:cs typeface="Times New Roman" pitchFamily="18" charset="0"/>
              </a:rPr>
              <a:t>­</a:t>
            </a:r>
            <a:r>
              <a:rPr kumimoji="0" lang="ru-RU" alt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ся сдача 202 рубля.</a:t>
            </a:r>
            <a:r>
              <a:rPr kumimoji="0" lang="ru-RU" alt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endParaRPr kumimoji="0" lang="ru-RU" altLang="ru-RU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60418" name="Picture 2" descr="http://reshuege.ru/formula/57/571ca3d7c7a5d375a429ff5a90bc5099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9650" y="-84138"/>
            <a:ext cx="19050" cy="38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386" name="Picture 2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94389" y="0"/>
            <a:ext cx="854075" cy="738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502655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512762"/>
            <a:ext cx="7772400" cy="2772221"/>
          </a:xfrm>
        </p:spPr>
        <p:txBody>
          <a:bodyPr>
            <a:normAutofit fontScale="90000"/>
          </a:bodyPr>
          <a:lstStyle/>
          <a:p>
            <a:r>
              <a:rPr lang="ru-RU" sz="2800" b="1" i="0" dirty="0" smtClean="0">
                <a:solidFill>
                  <a:srgbClr val="000000"/>
                </a:solidFill>
                <a:effectLst/>
                <a:latin typeface="Times New Roman"/>
              </a:rPr>
              <a:t>B 6 № 323515.</a:t>
            </a:r>
            <a:r>
              <a:rPr lang="ru-RU" sz="2800" b="0" i="0" dirty="0" smtClean="0">
                <a:solidFill>
                  <a:srgbClr val="000000"/>
                </a:solidFill>
                <a:effectLst/>
                <a:latin typeface="Times New Roman"/>
              </a:rPr>
              <a:t> В ма­га­зи­не «Сде­лай сам» вся ме­бель продаётся в разо­бран­ном виде. По­ку­па­тель может за­ка­зать сбор­ку ме­бе­ли на дому, сто­и­мость ко­то­рой со­став­ля­ет 10% от сто­и­мо­сти куп­лен­ной ме­бе­ли. Шкаф стоит 3300 руб­лей. Во сколь­ко руб­лей обойдётся по­куп­ка этого шкафа вме­сте со сбор­кой?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5576" y="3429000"/>
            <a:ext cx="7772400" cy="2915816"/>
          </a:xfrm>
        </p:spPr>
        <p:txBody>
          <a:bodyPr>
            <a:normAutofit fontScale="92500"/>
          </a:bodyPr>
          <a:lstStyle/>
          <a:p>
            <a:r>
              <a:rPr lang="ru-RU" dirty="0"/>
              <a:t>Сбор­ка шкафа будет сто­ить 0,1 · 3300 = 330 руб. Цена шкафа вме­сте со сбор­кой со­ста­вит 3300 + 330 = 3630 руб.</a:t>
            </a:r>
          </a:p>
          <a:p>
            <a:r>
              <a:rPr lang="ru-RU" dirty="0"/>
              <a:t> </a:t>
            </a:r>
          </a:p>
          <a:p>
            <a:r>
              <a:rPr lang="ru-RU" dirty="0"/>
              <a:t>Ответ: 3630.</a:t>
            </a:r>
          </a:p>
          <a:p>
            <a:endParaRPr lang="ru-RU" dirty="0"/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6376" y="5877272"/>
            <a:ext cx="854075" cy="738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61777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3" name="Объект 2"/>
          <p:cNvSpPr>
            <a:spLocks noGrp="1"/>
          </p:cNvSpPr>
          <p:nvPr>
            <p:ph idx="1"/>
          </p:nvPr>
        </p:nvSpPr>
        <p:spPr>
          <a:xfrm>
            <a:off x="1463040" y="1052736"/>
            <a:ext cx="6196405" cy="4670333"/>
          </a:xfrm>
        </p:spPr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ru-RU" altLang="ru-RU" sz="4000" dirty="0" smtClean="0">
                <a:latin typeface="Monotype Corsiva" panose="03010101010201010101" pitchFamily="66" charset="0"/>
              </a:rPr>
              <a:t>Если вы хотите участвовать в большой жизни, то наполняйте свою голову математикой, пока есть к тому возможность. Она окажет вам потом огромную помощь во всей вашей работе.  </a:t>
            </a:r>
          </a:p>
          <a:p>
            <a:pPr marL="0" indent="0" algn="just">
              <a:buNone/>
            </a:pPr>
            <a:r>
              <a:rPr lang="ru-RU" altLang="ru-RU" sz="4000" dirty="0">
                <a:latin typeface="Monotype Corsiva" panose="03010101010201010101" pitchFamily="66" charset="0"/>
              </a:rPr>
              <a:t> </a:t>
            </a:r>
            <a:r>
              <a:rPr lang="ru-RU" altLang="ru-RU" sz="4000" dirty="0" smtClean="0">
                <a:latin typeface="Monotype Corsiva" panose="03010101010201010101" pitchFamily="66" charset="0"/>
              </a:rPr>
              <a:t>                        (М.И. Калинин)</a:t>
            </a:r>
          </a:p>
          <a:p>
            <a:endParaRPr lang="ru-RU" altLang="ru-RU" dirty="0" smtClean="0"/>
          </a:p>
        </p:txBody>
      </p:sp>
    </p:spTree>
    <p:extLst>
      <p:ext uri="{BB962C8B-B14F-4D97-AF65-F5344CB8AC3E}">
        <p14:creationId xmlns:p14="http://schemas.microsoft.com/office/powerpoint/2010/main" val="2584757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340768"/>
            <a:ext cx="8229600" cy="2362274"/>
          </a:xfrm>
        </p:spPr>
        <p:txBody>
          <a:bodyPr>
            <a:noAutofit/>
          </a:bodyPr>
          <a:lstStyle/>
          <a:p>
            <a:r>
              <a:rPr lang="ru-RU" sz="2800" b="1" dirty="0">
                <a:solidFill>
                  <a:srgbClr val="000000"/>
                </a:solidFill>
                <a:latin typeface="Times New Roman"/>
              </a:rPr>
              <a:t>B 6 № 26626.</a:t>
            </a:r>
            <a:r>
              <a:rPr lang="ru-RU" sz="2800" dirty="0">
                <a:solidFill>
                  <a:srgbClr val="000000"/>
                </a:solidFill>
                <a:latin typeface="Times New Roman"/>
              </a:rPr>
              <a:t> Шо­ко­лад­ка стоит 35 руб­лей. В вос­кре­се­нье в су­пер­мар­ке­те дей­ству­ет спе­ци­аль­ное пред­ло­же­ние: за­пла­тив за две шо­ко­лад­ки, по­ку­па­тель по­лу­ча­ет три (одну в по­да­рок). Сколь­ко шо­ко­ла­док можно по­лу­чить на 200 руб­лей в вос­кре­се­нье?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3789040"/>
            <a:ext cx="8229600" cy="2337123"/>
          </a:xfrm>
        </p:spPr>
        <p:txBody>
          <a:bodyPr>
            <a:normAutofit/>
          </a:bodyPr>
          <a:lstStyle/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Раз­де­лим 200 на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35. Зна­чит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можно будет ку­пить 5 шо­ко­ла­док. Еще 2 будут даны в по­да­рок. Всего можно будет по­лу­чить 7 шо­ко­ла­док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Ответ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7.</a:t>
            </a:r>
          </a:p>
          <a:p>
            <a:endParaRPr lang="ru-RU" dirty="0"/>
          </a:p>
        </p:txBody>
      </p:sp>
      <p:pic>
        <p:nvPicPr>
          <p:cNvPr id="21506" name="Picture 2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01346" y="476672"/>
            <a:ext cx="854075" cy="738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426340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916832"/>
            <a:ext cx="7772400" cy="1908125"/>
          </a:xfrm>
        </p:spPr>
        <p:txBody>
          <a:bodyPr/>
          <a:lstStyle/>
          <a:p>
            <a:pPr algn="just"/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 6 № 506250.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Ба­ноч­ка йо­гур­та стоит 14 руб­лей 60 ко­пе­ек. Какое наи­боль­шее ко­ли­че­ство ба­но­чек йо­гур­та можно ку­пить на 100 руб­лей?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5576" y="4077072"/>
            <a:ext cx="7772400" cy="208823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Раз­де­лим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100 на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14,6. Сле­до­ва­тель­но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на 100 руб­лей можно при­об­ре­сти 6 ба­но­чек йо­гур­та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Ответ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: 6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2530" name="Picture 2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4367" y="908720"/>
            <a:ext cx="854075" cy="738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874650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55776" y="908720"/>
            <a:ext cx="6172200" cy="3046490"/>
          </a:xfrm>
        </p:spPr>
        <p:txBody>
          <a:bodyPr>
            <a:noAutofit/>
          </a:bodyPr>
          <a:lstStyle/>
          <a:p>
            <a:pPr algn="r"/>
            <a:r>
              <a:rPr lang="ru-RU" sz="3600" i="1" dirty="0" smtClean="0"/>
              <a:t>«Мало знать,</a:t>
            </a:r>
            <a:br>
              <a:rPr lang="ru-RU" sz="3600" i="1" dirty="0" smtClean="0"/>
            </a:br>
            <a:r>
              <a:rPr lang="ru-RU" sz="3600" i="1" dirty="0" smtClean="0"/>
              <a:t> надо и применять.</a:t>
            </a:r>
            <a:br>
              <a:rPr lang="ru-RU" sz="3600" i="1" dirty="0" smtClean="0"/>
            </a:br>
            <a:r>
              <a:rPr lang="ru-RU" sz="3600" i="1" dirty="0" smtClean="0"/>
              <a:t>                    Мало хотеть,</a:t>
            </a:r>
            <a:br>
              <a:rPr lang="ru-RU" sz="3600" i="1" dirty="0" smtClean="0"/>
            </a:br>
            <a:r>
              <a:rPr lang="ru-RU" sz="3600" i="1" dirty="0" smtClean="0"/>
              <a:t> надо и  делать».   </a:t>
            </a:r>
            <a:br>
              <a:rPr lang="ru-RU" sz="3600" i="1" dirty="0" smtClean="0"/>
            </a:br>
            <a:r>
              <a:rPr lang="ru-RU" sz="3600" i="1" dirty="0" smtClean="0"/>
              <a:t> Гёте</a:t>
            </a:r>
            <a:endParaRPr lang="ru-RU" sz="3200" dirty="0"/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AutoShape 37">
            <a:hlinkClick r:id="rId2" action="ppaction://hlinkpres?slideindex=1&amp;slidetitle=«Новая жизнь потребовала новых знаний.  Сегодня, так сказать, бытовая математика нужна практически всем.  Математику нужно знать для экономики, для повседневной жизни.  Изменения в КИМах – это требование жизни.»  (А.А. Фурсенко, из интервью   журналу  " highlightClick="1"/>
          </p:cNvPr>
          <p:cNvSpPr>
            <a:spLocks noChangeArrowheads="1"/>
          </p:cNvSpPr>
          <p:nvPr/>
        </p:nvSpPr>
        <p:spPr bwMode="auto">
          <a:xfrm>
            <a:off x="7092950" y="5734050"/>
            <a:ext cx="1223963" cy="647700"/>
          </a:xfrm>
          <a:prstGeom prst="actionButtonForwardNext">
            <a:avLst/>
          </a:prstGeom>
          <a:solidFill>
            <a:srgbClr val="3399FF"/>
          </a:solidFill>
          <a:ln w="9525">
            <a:solidFill>
              <a:srgbClr val="00206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076722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dirty="0" smtClean="0"/>
              <a:t>Цель урока:</a:t>
            </a:r>
            <a:endParaRPr lang="ru-RU" dirty="0"/>
          </a:p>
        </p:txBody>
      </p:sp>
      <p:sp>
        <p:nvSpPr>
          <p:cNvPr id="9219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defRPr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Закрепление знаний, умений и навыков при решении практических задач,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В1,В3 используемых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повседневной жизни , а также навыков математического моделирования реальных процессов. Совершенствовать устные вычислительные навыки: округления с  избытком ; вычисление процентов, сравнение величин.</a:t>
            </a:r>
          </a:p>
          <a:p>
            <a:pPr algn="just">
              <a:defRPr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Способствовать развитию умения анализировать, сравнивать, делать выводы.</a:t>
            </a:r>
          </a:p>
          <a:p>
            <a:pPr marL="68263" indent="0">
              <a:buFont typeface="Wingdings" pitchFamily="2" charset="2"/>
              <a:buNone/>
              <a:defRPr/>
            </a:pPr>
            <a:endParaRPr lang="ru-RU" sz="2400" dirty="0" smtClean="0"/>
          </a:p>
        </p:txBody>
      </p:sp>
    </p:spTree>
    <p:extLst>
      <p:ext uri="{BB962C8B-B14F-4D97-AF65-F5344CB8AC3E}">
        <p14:creationId xmlns:p14="http://schemas.microsoft.com/office/powerpoint/2010/main" val="3374263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371600" y="512763"/>
            <a:ext cx="7772400" cy="914400"/>
          </a:xfrm>
        </p:spPr>
        <p:txBody>
          <a:bodyPr/>
          <a:lstStyle/>
          <a:p>
            <a:pPr>
              <a:defRPr/>
            </a:pPr>
            <a:r>
              <a:rPr lang="ru-RU" sz="3600" b="1" i="1" dirty="0" smtClean="0">
                <a:solidFill>
                  <a:schemeClr val="tx2">
                    <a:satMod val="200000"/>
                  </a:schemeClr>
                </a:solidFill>
              </a:rPr>
              <a:t>«Особенную важность имеют те методы науки, которые позволяют решать задачу, общую для всей практической деятельности человека, как располагать своими средствами для достижения по возможности большей выгоды.»</a:t>
            </a:r>
            <a:br>
              <a:rPr lang="ru-RU" sz="3600" b="1" i="1" dirty="0" smtClean="0">
                <a:solidFill>
                  <a:schemeClr val="tx2">
                    <a:satMod val="200000"/>
                  </a:schemeClr>
                </a:solidFill>
              </a:rPr>
            </a:br>
            <a:r>
              <a:rPr lang="ru-RU" sz="3600" b="1" i="1" dirty="0">
                <a:solidFill>
                  <a:schemeClr val="tx2">
                    <a:satMod val="200000"/>
                  </a:schemeClr>
                </a:solidFill>
              </a:rPr>
              <a:t> </a:t>
            </a:r>
            <a:r>
              <a:rPr lang="ru-RU" sz="3600" b="1" i="1" dirty="0" smtClean="0">
                <a:solidFill>
                  <a:schemeClr val="tx2">
                    <a:satMod val="200000"/>
                  </a:schemeClr>
                </a:solidFill>
              </a:rPr>
              <a:t>                      (П.Л. Чебышев</a:t>
            </a:r>
            <a:r>
              <a:rPr lang="ru-RU" sz="3600" i="1" dirty="0" smtClean="0">
                <a:solidFill>
                  <a:schemeClr val="tx2">
                    <a:satMod val="200000"/>
                  </a:schemeClr>
                </a:solidFill>
              </a:rPr>
              <a:t>)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548664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620713"/>
            <a:ext cx="7772400" cy="1522412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ru-RU" sz="80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6" charset="0"/>
              </a:rPr>
              <a:t>С в о я   и г </a:t>
            </a:r>
            <a:r>
              <a:rPr lang="ru-RU" sz="8000" b="1" dirty="0" err="1" smtClean="0">
                <a:solidFill>
                  <a:srgbClr val="7030A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6" charset="0"/>
              </a:rPr>
              <a:t>р</a:t>
            </a:r>
            <a:r>
              <a:rPr lang="ru-RU" sz="80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6" charset="0"/>
              </a:rPr>
              <a:t> а</a:t>
            </a: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" name="Рисунок 5" descr="http://t2.gstatic.com/images?q=tbn:ANd9GcQi76WjHBxhTXQ_WKteflCT5WY9WVDnrp9uliDP3gunrR2CeCP-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627784" y="2530365"/>
            <a:ext cx="3528392" cy="34909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5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5400000">
            <a:off x="-1384881" y="4317267"/>
            <a:ext cx="3925614" cy="11558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5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5400000">
            <a:off x="-1244587" y="1244586"/>
            <a:ext cx="3645026" cy="11558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1703204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60350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ru-RU" sz="6600" b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sym typeface="Symbol" pitchFamily="18" charset="2"/>
              </a:rPr>
              <a:t>     </a:t>
            </a:r>
            <a:r>
              <a:rPr lang="ru-RU" sz="6600" b="1" dirty="0" err="1" smtClean="0">
                <a:solidFill>
                  <a:srgbClr val="0000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р</a:t>
            </a:r>
            <a:r>
              <a:rPr lang="ru-RU" sz="6600" b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а у </a:t>
            </a:r>
            <a:r>
              <a:rPr lang="ru-RU" sz="6600" b="1" dirty="0" err="1" smtClean="0">
                <a:solidFill>
                  <a:srgbClr val="0000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н</a:t>
            </a:r>
            <a:r>
              <a:rPr lang="ru-RU" sz="6600" b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ru-RU" sz="6600" b="1" dirty="0" err="1" smtClean="0">
                <a:solidFill>
                  <a:srgbClr val="0000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д</a:t>
            </a:r>
            <a:endParaRPr lang="ru-RU" sz="6600" b="1" dirty="0" smtClean="0">
              <a:solidFill>
                <a:srgbClr val="000066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graphicFrame>
        <p:nvGraphicFramePr>
          <p:cNvPr id="3152" name="Group 8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5303953"/>
              </p:ext>
            </p:extLst>
          </p:nvPr>
        </p:nvGraphicFramePr>
        <p:xfrm>
          <a:off x="395288" y="1916113"/>
          <a:ext cx="6308725" cy="2881313"/>
        </p:xfrm>
        <a:graphic>
          <a:graphicData uri="http://schemas.openxmlformats.org/drawingml/2006/table">
            <a:tbl>
              <a:tblPr/>
              <a:tblGrid>
                <a:gridCol w="3044825"/>
                <a:gridCol w="1089025"/>
                <a:gridCol w="1087437"/>
                <a:gridCol w="1087438"/>
              </a:tblGrid>
              <a:tr h="14414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Строительство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3200" b="1" i="1" u="none" strike="noStrike" cap="none" normalizeH="0" baseline="0" dirty="0" smtClean="0">
                        <a:ln>
                          <a:noFill/>
                        </a:ln>
                        <a:solidFill>
                          <a:srgbClr val="000066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hlinkClick r:id="rId2" action="ppaction://hlinksldjump"/>
                        </a:rPr>
                        <a:t>100</a:t>
                      </a:r>
                      <a:endParaRPr kumimoji="0" lang="ru-RU" sz="3200" b="1" i="1" u="none" strike="noStrike" cap="none" normalizeH="0" baseline="0" dirty="0" smtClean="0">
                        <a:ln>
                          <a:noFill/>
                        </a:ln>
                        <a:solidFill>
                          <a:srgbClr val="000066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3200" b="1" i="1" u="none" strike="noStrike" cap="none" normalizeH="0" baseline="0" dirty="0" smtClean="0">
                        <a:ln>
                          <a:noFill/>
                        </a:ln>
                        <a:solidFill>
                          <a:srgbClr val="000066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hlinkClick r:id="rId3" action="ppaction://hlinksldjump"/>
                        </a:rPr>
                        <a:t>200</a:t>
                      </a:r>
                      <a:endParaRPr kumimoji="0" lang="ru-RU" sz="3200" b="1" i="1" u="none" strike="noStrike" cap="none" normalizeH="0" baseline="0" dirty="0" smtClean="0">
                        <a:ln>
                          <a:noFill/>
                        </a:ln>
                        <a:solidFill>
                          <a:srgbClr val="000066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3200" b="1" i="1" u="none" strike="noStrike" cap="none" normalizeH="0" baseline="0" dirty="0" smtClean="0">
                        <a:ln>
                          <a:noFill/>
                        </a:ln>
                        <a:solidFill>
                          <a:srgbClr val="000066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hlinkClick r:id="rId4" action="ppaction://hlinksldjump"/>
                        </a:rPr>
                        <a:t>300</a:t>
                      </a:r>
                      <a:endParaRPr kumimoji="0" lang="ru-RU" sz="3200" b="1" i="1" u="none" strike="noStrike" cap="none" normalizeH="0" baseline="0" dirty="0" smtClean="0">
                        <a:ln>
                          <a:noFill/>
                        </a:ln>
                        <a:solidFill>
                          <a:srgbClr val="000066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14398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Сколько?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3200" b="1" i="1" u="none" strike="noStrike" cap="none" normalizeH="0" baseline="0" dirty="0" smtClean="0">
                        <a:ln>
                          <a:noFill/>
                        </a:ln>
                        <a:solidFill>
                          <a:srgbClr val="000066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hlinkClick r:id="rId5" action="ppaction://hlinksldjump"/>
                        </a:rPr>
                        <a:t>100</a:t>
                      </a:r>
                      <a:endParaRPr kumimoji="0" lang="ru-RU" sz="3200" b="1" i="1" u="none" strike="noStrike" cap="none" normalizeH="0" baseline="0" dirty="0" smtClean="0">
                        <a:ln>
                          <a:noFill/>
                        </a:ln>
                        <a:solidFill>
                          <a:srgbClr val="000066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3200" b="1" i="1" u="none" strike="noStrike" cap="none" normalizeH="0" baseline="0" dirty="0" smtClean="0">
                        <a:ln>
                          <a:noFill/>
                        </a:ln>
                        <a:solidFill>
                          <a:srgbClr val="000066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hlinkClick r:id="rId6" action="ppaction://hlinksldjump"/>
                        </a:rPr>
                        <a:t>200</a:t>
                      </a:r>
                      <a:endParaRPr kumimoji="0" lang="ru-RU" sz="3200" b="1" i="1" u="none" strike="noStrike" cap="none" normalizeH="0" baseline="0" dirty="0" smtClean="0">
                        <a:ln>
                          <a:noFill/>
                        </a:ln>
                        <a:solidFill>
                          <a:srgbClr val="000066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3200" b="1" i="1" u="none" strike="noStrike" cap="none" normalizeH="0" baseline="0" dirty="0" smtClean="0">
                        <a:ln>
                          <a:noFill/>
                        </a:ln>
                        <a:solidFill>
                          <a:srgbClr val="000066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hlinkClick r:id="rId7" action="ppaction://hlinksldjump"/>
                        </a:rPr>
                        <a:t>300</a:t>
                      </a:r>
                      <a:endParaRPr kumimoji="0" lang="ru-RU" sz="3200" b="1" i="1" u="none" strike="noStrike" cap="none" normalizeH="0" baseline="0" dirty="0" smtClean="0">
                        <a:ln>
                          <a:noFill/>
                        </a:ln>
                        <a:solidFill>
                          <a:srgbClr val="000066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20507" name="AutoShape 70">
            <a:hlinkClick r:id="rId8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358063" y="5643563"/>
            <a:ext cx="1223962" cy="576262"/>
          </a:xfrm>
          <a:prstGeom prst="actionButtonForwardNext">
            <a:avLst/>
          </a:prstGeom>
          <a:solidFill>
            <a:srgbClr val="3399FF"/>
          </a:solidFill>
          <a:ln w="9525">
            <a:solidFill>
              <a:srgbClr val="00206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8554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500063" y="357188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ru-RU" sz="6600" b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sym typeface="Symbol" pitchFamily="18" charset="2"/>
                <a:hlinkClick r:id="" action="ppaction://noaction"/>
              </a:rPr>
              <a:t>      </a:t>
            </a:r>
            <a:r>
              <a:rPr lang="ru-RU" sz="6600" b="1" dirty="0" err="1" smtClean="0">
                <a:solidFill>
                  <a:srgbClr val="00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sym typeface="Symbol" pitchFamily="18" charset="2"/>
                <a:hlinkClick r:id="" action="ppaction://noaction"/>
              </a:rPr>
              <a:t>р</a:t>
            </a:r>
            <a:r>
              <a:rPr lang="ru-RU" sz="6600" b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sym typeface="Symbol" pitchFamily="18" charset="2"/>
                <a:hlinkClick r:id="" action="ppaction://noaction"/>
              </a:rPr>
              <a:t> а у </a:t>
            </a:r>
            <a:r>
              <a:rPr lang="ru-RU" sz="6600" b="1" dirty="0" err="1" smtClean="0">
                <a:solidFill>
                  <a:srgbClr val="00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sym typeface="Symbol" pitchFamily="18" charset="2"/>
                <a:hlinkClick r:id="" action="ppaction://noaction"/>
              </a:rPr>
              <a:t>н</a:t>
            </a:r>
            <a:r>
              <a:rPr lang="ru-RU" sz="6600" b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sym typeface="Symbol" pitchFamily="18" charset="2"/>
                <a:hlinkClick r:id="" action="ppaction://noaction"/>
              </a:rPr>
              <a:t> </a:t>
            </a:r>
            <a:r>
              <a:rPr lang="ru-RU" sz="6600" b="1" dirty="0" err="1" smtClean="0">
                <a:solidFill>
                  <a:srgbClr val="00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sym typeface="Symbol" pitchFamily="18" charset="2"/>
                <a:hlinkClick r:id="" action="ppaction://noaction"/>
              </a:rPr>
              <a:t>д</a:t>
            </a:r>
            <a:endParaRPr lang="ru-RU" sz="6600" b="1" dirty="0" smtClean="0">
              <a:solidFill>
                <a:srgbClr val="000066"/>
              </a:solidFill>
              <a:effectLst>
                <a:outerShdw blurRad="38100" dist="38100" dir="2700000" algn="tl">
                  <a:srgbClr val="000000"/>
                </a:outerShdw>
              </a:effectLst>
              <a:sym typeface="Symbol" pitchFamily="18" charset="2"/>
            </a:endParaRPr>
          </a:p>
        </p:txBody>
      </p:sp>
      <p:sp>
        <p:nvSpPr>
          <p:cNvPr id="21508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28625" y="1643063"/>
            <a:ext cx="4038600" cy="4525962"/>
          </a:xfrm>
        </p:spPr>
        <p:txBody>
          <a:bodyPr/>
          <a:lstStyle/>
          <a:p>
            <a:pPr algn="ctr" eaLnBrk="1" hangingPunct="1"/>
            <a:endParaRPr lang="ru-RU" sz="2800" smtClean="0"/>
          </a:p>
          <a:p>
            <a:pPr algn="ctr" eaLnBrk="1" hangingPunct="1"/>
            <a:endParaRPr lang="ru-RU" sz="2800" smtClean="0"/>
          </a:p>
        </p:txBody>
      </p:sp>
      <p:graphicFrame>
        <p:nvGraphicFramePr>
          <p:cNvPr id="5168" name="Group 48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2126925255"/>
              </p:ext>
            </p:extLst>
          </p:nvPr>
        </p:nvGraphicFramePr>
        <p:xfrm>
          <a:off x="500063" y="2286000"/>
          <a:ext cx="7240289" cy="3032717"/>
        </p:xfrm>
        <a:graphic>
          <a:graphicData uri="http://schemas.openxmlformats.org/drawingml/2006/table">
            <a:tbl>
              <a:tblPr/>
              <a:tblGrid>
                <a:gridCol w="2415753"/>
                <a:gridCol w="1440160"/>
                <a:gridCol w="1341562"/>
                <a:gridCol w="2042814"/>
              </a:tblGrid>
              <a:tr h="151427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charset="0"/>
                        </a:rPr>
                        <a:t>Площадь, высота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800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bat" pitchFamily="2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bat" pitchFamily="2" charset="0"/>
                          <a:hlinkClick r:id="rId2" action="ppaction://hlinksldjump"/>
                        </a:rPr>
                        <a:t>100</a:t>
                      </a:r>
                      <a:endParaRPr kumimoji="0" lang="ru-RU" sz="4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800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bat" pitchFamily="2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800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bat" pitchFamily="2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bat" pitchFamily="2" charset="0"/>
                          <a:hlinkClick r:id="rId3" action="ppaction://hlinksldjump"/>
                        </a:rPr>
                        <a:t>200</a:t>
                      </a:r>
                      <a:endParaRPr kumimoji="0" lang="ru-RU" sz="4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800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bat" pitchFamily="2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800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bat" pitchFamily="2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bat" pitchFamily="2" charset="0"/>
                          <a:hlinkClick r:id="rId4" action="ppaction://hlinksldjump"/>
                        </a:rPr>
                        <a:t>300</a:t>
                      </a:r>
                      <a:endParaRPr kumimoji="0" lang="ru-RU" sz="4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800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bat" pitchFamily="2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151844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Магазин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800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bat" pitchFamily="2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bat" pitchFamily="2" charset="0"/>
                          <a:hlinkClick r:id="rId5" action="ppaction://hlinksldjump"/>
                        </a:rPr>
                        <a:t>100</a:t>
                      </a:r>
                      <a:endParaRPr kumimoji="0" lang="ru-RU" sz="4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800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bat" pitchFamily="2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800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bat" pitchFamily="2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bat" pitchFamily="2" charset="0"/>
                          <a:hlinkClick r:id="rId6" action="ppaction://hlinksldjump"/>
                        </a:rPr>
                        <a:t>200</a:t>
                      </a:r>
                      <a:endParaRPr kumimoji="0" lang="ru-RU" sz="4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800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bat" pitchFamily="2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800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bat" pitchFamily="2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bat" pitchFamily="2" charset="0"/>
                          <a:hlinkClick r:id="rId7" action="ppaction://hlinksldjump"/>
                        </a:rPr>
                        <a:t>300</a:t>
                      </a:r>
                      <a:endParaRPr kumimoji="0" lang="ru-RU" sz="4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800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bat" pitchFamily="2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21532" name="AutoShape 37">
            <a:hlinkClick r:id="rId8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092950" y="5734050"/>
            <a:ext cx="1223963" cy="647700"/>
          </a:xfrm>
          <a:prstGeom prst="actionButtonForwardNext">
            <a:avLst/>
          </a:prstGeom>
          <a:solidFill>
            <a:srgbClr val="3399FF"/>
          </a:solidFill>
          <a:ln w="9525">
            <a:solidFill>
              <a:srgbClr val="00206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2317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154362"/>
          </a:xfrm>
        </p:spPr>
        <p:txBody>
          <a:bodyPr>
            <a:noAutofit/>
          </a:bodyPr>
          <a:lstStyle/>
          <a:p>
            <a:r>
              <a:rPr lang="ru-RU" sz="2800" b="1" dirty="0">
                <a:solidFill>
                  <a:srgbClr val="000000"/>
                </a:solidFill>
                <a:latin typeface="Times New Roman"/>
              </a:rPr>
              <a:t>B 20 № 507079.</a:t>
            </a:r>
            <a:r>
              <a:rPr lang="ru-RU" sz="2800" dirty="0">
                <a:solidFill>
                  <a:srgbClr val="000000"/>
                </a:solidFill>
                <a:latin typeface="Times New Roman"/>
              </a:rPr>
              <a:t> В </a:t>
            </a:r>
            <a:r>
              <a:rPr lang="ru-RU" sz="2800" dirty="0" smtClean="0">
                <a:solidFill>
                  <a:srgbClr val="000000"/>
                </a:solidFill>
                <a:latin typeface="Times New Roman"/>
              </a:rPr>
              <a:t>результате паводка котлован заполнился </a:t>
            </a:r>
            <a:r>
              <a:rPr lang="ru-RU" sz="2800" dirty="0">
                <a:solidFill>
                  <a:srgbClr val="000000"/>
                </a:solidFill>
                <a:latin typeface="Times New Roman"/>
              </a:rPr>
              <a:t>водой до </a:t>
            </a:r>
            <a:r>
              <a:rPr lang="ru-RU" sz="2800" dirty="0" smtClean="0">
                <a:solidFill>
                  <a:srgbClr val="000000"/>
                </a:solidFill>
                <a:latin typeface="Times New Roman"/>
              </a:rPr>
              <a:t>уровня </a:t>
            </a:r>
            <a:r>
              <a:rPr lang="ru-RU" sz="2800" dirty="0">
                <a:solidFill>
                  <a:srgbClr val="000000"/>
                </a:solidFill>
                <a:latin typeface="Times New Roman"/>
              </a:rPr>
              <a:t>2 метра. </a:t>
            </a:r>
            <a:r>
              <a:rPr lang="ru-RU" sz="2800" dirty="0" smtClean="0">
                <a:solidFill>
                  <a:srgbClr val="000000"/>
                </a:solidFill>
                <a:latin typeface="Times New Roman"/>
              </a:rPr>
              <a:t>Строительная </a:t>
            </a:r>
            <a:r>
              <a:rPr lang="ru-RU" sz="2800" dirty="0">
                <a:solidFill>
                  <a:srgbClr val="000000"/>
                </a:solidFill>
                <a:latin typeface="Times New Roman"/>
              </a:rPr>
              <a:t>помпа </a:t>
            </a:r>
            <a:r>
              <a:rPr lang="ru-RU" sz="2800" dirty="0" smtClean="0">
                <a:solidFill>
                  <a:srgbClr val="000000"/>
                </a:solidFill>
                <a:latin typeface="Times New Roman"/>
              </a:rPr>
              <a:t>непрерывно откачивает </a:t>
            </a:r>
            <a:r>
              <a:rPr lang="ru-RU" sz="2800" dirty="0">
                <a:solidFill>
                  <a:srgbClr val="000000"/>
                </a:solidFill>
                <a:latin typeface="Times New Roman"/>
              </a:rPr>
              <a:t>воду, </a:t>
            </a:r>
            <a:r>
              <a:rPr lang="ru-RU" sz="2800" dirty="0" smtClean="0">
                <a:solidFill>
                  <a:srgbClr val="000000"/>
                </a:solidFill>
                <a:latin typeface="Times New Roman"/>
              </a:rPr>
              <a:t>понижая </a:t>
            </a:r>
            <a:r>
              <a:rPr lang="ru-RU" sz="2800" dirty="0">
                <a:solidFill>
                  <a:srgbClr val="000000"/>
                </a:solidFill>
                <a:latin typeface="Times New Roman"/>
              </a:rPr>
              <a:t>её </a:t>
            </a:r>
            <a:r>
              <a:rPr lang="ru-RU" sz="2800" dirty="0" smtClean="0">
                <a:solidFill>
                  <a:srgbClr val="000000"/>
                </a:solidFill>
                <a:latin typeface="Times New Roman"/>
              </a:rPr>
              <a:t>уровень </a:t>
            </a:r>
            <a:r>
              <a:rPr lang="ru-RU" sz="2800" dirty="0">
                <a:solidFill>
                  <a:srgbClr val="000000"/>
                </a:solidFill>
                <a:latin typeface="Times New Roman"/>
              </a:rPr>
              <a:t>на 20 см в час. </a:t>
            </a:r>
            <a:r>
              <a:rPr lang="ru-RU" sz="2800" dirty="0" smtClean="0">
                <a:solidFill>
                  <a:srgbClr val="000000"/>
                </a:solidFill>
                <a:latin typeface="Times New Roman"/>
              </a:rPr>
              <a:t>Подпочвенные </a:t>
            </a:r>
            <a:r>
              <a:rPr lang="ru-RU" sz="2800" dirty="0">
                <a:solidFill>
                  <a:srgbClr val="000000"/>
                </a:solidFill>
                <a:latin typeface="Times New Roman"/>
              </a:rPr>
              <a:t>воды, </a:t>
            </a:r>
            <a:r>
              <a:rPr lang="ru-RU" sz="2800" dirty="0" smtClean="0">
                <a:solidFill>
                  <a:srgbClr val="000000"/>
                </a:solidFill>
                <a:latin typeface="Times New Roman"/>
              </a:rPr>
              <a:t>наоборот</a:t>
            </a:r>
            <a:r>
              <a:rPr lang="ru-RU" sz="2800" dirty="0">
                <a:solidFill>
                  <a:srgbClr val="000000"/>
                </a:solidFill>
                <a:latin typeface="Times New Roman"/>
              </a:rPr>
              <a:t>, </a:t>
            </a:r>
            <a:r>
              <a:rPr lang="ru-RU" sz="2800" dirty="0" smtClean="0">
                <a:solidFill>
                  <a:srgbClr val="000000"/>
                </a:solidFill>
                <a:latin typeface="Times New Roman"/>
              </a:rPr>
              <a:t>повышают уровень </a:t>
            </a:r>
            <a:r>
              <a:rPr lang="ru-RU" sz="2800" dirty="0">
                <a:solidFill>
                  <a:srgbClr val="000000"/>
                </a:solidFill>
                <a:latin typeface="Times New Roman"/>
              </a:rPr>
              <a:t>воды в </a:t>
            </a:r>
            <a:r>
              <a:rPr lang="ru-RU" sz="2800" dirty="0" smtClean="0">
                <a:solidFill>
                  <a:srgbClr val="000000"/>
                </a:solidFill>
                <a:latin typeface="Times New Roman"/>
              </a:rPr>
              <a:t>котловане </a:t>
            </a:r>
            <a:r>
              <a:rPr lang="ru-RU" sz="2800" dirty="0">
                <a:solidFill>
                  <a:srgbClr val="000000"/>
                </a:solidFill>
                <a:latin typeface="Times New Roman"/>
              </a:rPr>
              <a:t>на 5 см в час. За </a:t>
            </a:r>
            <a:r>
              <a:rPr lang="ru-RU" sz="2800" dirty="0" smtClean="0">
                <a:solidFill>
                  <a:srgbClr val="000000"/>
                </a:solidFill>
                <a:latin typeface="Times New Roman"/>
              </a:rPr>
              <a:t>сколько </a:t>
            </a:r>
            <a:r>
              <a:rPr lang="ru-RU" sz="2800" dirty="0">
                <a:solidFill>
                  <a:srgbClr val="000000"/>
                </a:solidFill>
                <a:latin typeface="Times New Roman"/>
              </a:rPr>
              <a:t>часов </a:t>
            </a:r>
            <a:r>
              <a:rPr lang="ru-RU" sz="2800" dirty="0" smtClean="0">
                <a:solidFill>
                  <a:srgbClr val="000000"/>
                </a:solidFill>
                <a:latin typeface="Times New Roman"/>
              </a:rPr>
              <a:t>работы </a:t>
            </a:r>
            <a:r>
              <a:rPr lang="ru-RU" sz="2800" dirty="0">
                <a:solidFill>
                  <a:srgbClr val="000000"/>
                </a:solidFill>
                <a:latin typeface="Times New Roman"/>
              </a:rPr>
              <a:t>помпы </a:t>
            </a:r>
            <a:r>
              <a:rPr lang="ru-RU" sz="2800" dirty="0" smtClean="0">
                <a:solidFill>
                  <a:srgbClr val="000000"/>
                </a:solidFill>
                <a:latin typeface="Times New Roman"/>
              </a:rPr>
              <a:t>уровень </a:t>
            </a:r>
            <a:r>
              <a:rPr lang="ru-RU" sz="2800" dirty="0">
                <a:solidFill>
                  <a:srgbClr val="000000"/>
                </a:solidFill>
                <a:latin typeface="Times New Roman"/>
              </a:rPr>
              <a:t>воды в </a:t>
            </a:r>
            <a:r>
              <a:rPr lang="ru-RU" sz="2800" dirty="0" smtClean="0">
                <a:solidFill>
                  <a:srgbClr val="000000"/>
                </a:solidFill>
                <a:latin typeface="Times New Roman"/>
              </a:rPr>
              <a:t>котловане опустится </a:t>
            </a:r>
            <a:r>
              <a:rPr lang="ru-RU" sz="2800" dirty="0">
                <a:solidFill>
                  <a:srgbClr val="000000"/>
                </a:solidFill>
                <a:latin typeface="Times New Roman"/>
              </a:rPr>
              <a:t>до 80 см?</a:t>
            </a:r>
            <a:endParaRPr lang="ru-RU" sz="2800" dirty="0"/>
          </a:p>
        </p:txBody>
      </p:sp>
      <p:pic>
        <p:nvPicPr>
          <p:cNvPr id="10242" name="Picture 2" descr="http://reshuege.ru/formula/2d/2ddbafb648932bf9040adcc813b048a4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77613" y="-23813"/>
            <a:ext cx="971550" cy="3429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2933" y="5301208"/>
            <a:ext cx="854075" cy="738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65952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988" y="260648"/>
            <a:ext cx="8328025" cy="51845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4579" name="Picture 3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6336" y="5445224"/>
            <a:ext cx="854075" cy="738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92477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628800"/>
            <a:ext cx="8229600" cy="2362274"/>
          </a:xfrm>
        </p:spPr>
        <p:txBody>
          <a:bodyPr>
            <a:noAutofit/>
          </a:bodyPr>
          <a:lstStyle/>
          <a:p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 6 № 506389.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Сырок стоит 17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рублей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60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копеек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Какое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наибольшее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число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сырков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можно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купить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130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рублей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482" name="Picture 2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8344" y="416970"/>
            <a:ext cx="854075" cy="738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533083" y="4057632"/>
            <a:ext cx="6984776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prstClr val="black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Пояснение</a:t>
            </a:r>
            <a:r>
              <a:rPr lang="ru-RU" sz="2400" b="1" dirty="0">
                <a:solidFill>
                  <a:prstClr val="black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. </a:t>
            </a:r>
            <a:r>
              <a:rPr lang="ru-RU" sz="2400" dirty="0" smtClean="0">
                <a:solidFill>
                  <a:prstClr val="black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Разделим </a:t>
            </a:r>
            <a:r>
              <a:rPr lang="ru-RU" sz="2400" dirty="0">
                <a:solidFill>
                  <a:prstClr val="black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130 руб. на 17,6 руб.:</a:t>
            </a:r>
            <a:br>
              <a:rPr lang="ru-RU" sz="2400" dirty="0">
                <a:solidFill>
                  <a:prstClr val="black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r>
              <a:rPr lang="ru-RU" sz="2400" dirty="0">
                <a:solidFill>
                  <a:prstClr val="black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 </a:t>
            </a:r>
            <a:br>
              <a:rPr lang="ru-RU" sz="2400" dirty="0">
                <a:solidFill>
                  <a:prstClr val="black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r>
              <a:rPr lang="ru-RU" sz="2400" dirty="0">
                <a:solidFill>
                  <a:prstClr val="black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Тем самым, можно будет </a:t>
            </a:r>
            <a:r>
              <a:rPr lang="ru-RU" sz="2400" dirty="0" smtClean="0">
                <a:solidFill>
                  <a:prstClr val="black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купить </a:t>
            </a:r>
            <a:r>
              <a:rPr lang="ru-RU" sz="2400" dirty="0">
                <a:solidFill>
                  <a:prstClr val="black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7 </a:t>
            </a:r>
            <a:r>
              <a:rPr lang="ru-RU" sz="2400" dirty="0" smtClean="0">
                <a:solidFill>
                  <a:prstClr val="black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сырков</a:t>
            </a:r>
            <a:r>
              <a:rPr lang="ru-RU" sz="2400" dirty="0">
                <a:solidFill>
                  <a:prstClr val="black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.</a:t>
            </a:r>
            <a:br>
              <a:rPr lang="ru-RU" sz="2400" dirty="0">
                <a:solidFill>
                  <a:prstClr val="black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r>
              <a:rPr lang="ru-RU" sz="2400" dirty="0">
                <a:solidFill>
                  <a:prstClr val="black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 </a:t>
            </a:r>
            <a:br>
              <a:rPr lang="ru-RU" sz="2400" dirty="0">
                <a:solidFill>
                  <a:prstClr val="black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r>
              <a:rPr lang="ru-RU" sz="2400" dirty="0">
                <a:solidFill>
                  <a:prstClr val="black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Ответ: 7.</a:t>
            </a:r>
            <a:br>
              <a:rPr lang="ru-RU" sz="2400" dirty="0">
                <a:solidFill>
                  <a:prstClr val="black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122850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8010" y="1124744"/>
            <a:ext cx="7772400" cy="3492301"/>
          </a:xfrm>
        </p:spPr>
        <p:txBody>
          <a:bodyPr>
            <a:normAutofit fontScale="90000"/>
          </a:bodyPr>
          <a:lstStyle/>
          <a:p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 6 № 505435.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В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старинной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книге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полезных советов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Домострой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имеется рецепт десерта Шарлотка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Для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приготовления Шарлотки следует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взять 12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фунтов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яблок.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Сколько килограммов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яблок надо взять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хозяйке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приготовления Шарлотки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?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Считайте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что 1 фунт равен 400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граммам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99592" y="4725144"/>
            <a:ext cx="7772400" cy="1296144"/>
          </a:xfrm>
        </p:spPr>
        <p:txBody>
          <a:bodyPr>
            <a:normAutofit/>
          </a:bodyPr>
          <a:lstStyle/>
          <a:p>
            <a:r>
              <a:rPr lang="ru-RU" dirty="0"/>
              <a:t>В 12 </a:t>
            </a:r>
            <a:r>
              <a:rPr lang="ru-RU" dirty="0" smtClean="0"/>
              <a:t>фунтах содержится </a:t>
            </a:r>
            <a:r>
              <a:rPr lang="ru-RU" dirty="0"/>
              <a:t>12 · 400 = 4800 </a:t>
            </a:r>
            <a:r>
              <a:rPr lang="ru-RU" dirty="0" smtClean="0"/>
              <a:t>граммов </a:t>
            </a:r>
            <a:r>
              <a:rPr lang="ru-RU" dirty="0"/>
              <a:t>или 4,8 </a:t>
            </a:r>
            <a:r>
              <a:rPr lang="ru-RU" dirty="0" smtClean="0"/>
              <a:t>килограмма. Ответ</a:t>
            </a:r>
            <a:r>
              <a:rPr lang="ru-RU" dirty="0"/>
              <a:t>: 4,8.</a:t>
            </a:r>
          </a:p>
          <a:p>
            <a:endParaRPr lang="ru-RU" dirty="0"/>
          </a:p>
        </p:txBody>
      </p:sp>
      <p:pic>
        <p:nvPicPr>
          <p:cNvPr id="19459" name="Picture 3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3373" y="548680"/>
            <a:ext cx="854075" cy="744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322413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image" Target="../media/image3.jpeg"/></Relationships>
</file>

<file path=ppt/theme/_rels/theme5.xml.rels><?xml version="1.0" encoding="UTF-8" standalone="yes"?>
<Relationships xmlns="http://schemas.openxmlformats.org/package/2006/relationships"><Relationship Id="rId1" Type="http://schemas.openxmlformats.org/officeDocument/2006/relationships/image" Target="../media/image7.jpeg"/></Relationships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Метро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Метро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Кнопка">
  <a:themeElements>
    <a:clrScheme name="Кнопка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Кнопка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нопк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457</TotalTime>
  <Words>387</Words>
  <Application>Microsoft Office PowerPoint</Application>
  <PresentationFormat>Экран (4:3)</PresentationFormat>
  <Paragraphs>83</Paragraphs>
  <Slides>24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5</vt:i4>
      </vt:variant>
      <vt:variant>
        <vt:lpstr>Заголовки слайдов</vt:lpstr>
      </vt:variant>
      <vt:variant>
        <vt:i4>24</vt:i4>
      </vt:variant>
    </vt:vector>
  </HeadingPairs>
  <TitlesOfParts>
    <vt:vector size="29" baseType="lpstr">
      <vt:lpstr>Тема Office</vt:lpstr>
      <vt:lpstr>1_Метро</vt:lpstr>
      <vt:lpstr>Кнопка</vt:lpstr>
      <vt:lpstr>1_Тема Office</vt:lpstr>
      <vt:lpstr>Эркер</vt:lpstr>
      <vt:lpstr>ЕГЭ.  Задачи с практическим содержанием. </vt:lpstr>
      <vt:lpstr>Презентация PowerPoint</vt:lpstr>
      <vt:lpstr>С в о я   и г р а</vt:lpstr>
      <vt:lpstr>     р а у н д</vt:lpstr>
      <vt:lpstr>      р а у н д</vt:lpstr>
      <vt:lpstr>B 20 № 507079. В результате паводка котлован заполнился водой до уровня 2 метра. Строительная помпа непрерывно откачивает воду, понижая её уровень на 20 см в час. Подпочвенные воды, наоборот, повышают уровень воды в котловане на 5 см в час. За сколько часов работы помпы уровень воды в котловане опустится до 80 см?</vt:lpstr>
      <vt:lpstr>Презентация PowerPoint</vt:lpstr>
      <vt:lpstr>B 6 № 506389. Сырок стоит 17 рублей 60 копеек. Какое наибольшее число сырков можно купить на 130 рублей? </vt:lpstr>
      <vt:lpstr>B 6 № 505435. В старинной книге полезных советов «Домострой» имеется рецепт десерта Шарлотка. Для приготовления Шарлотки следует взять 12 фунтов яблок. Сколько килограммов яблок надо взять хозяйке для приготовления Шарлотки? Считайте, что 1 фунт равен 400 граммам.  </vt:lpstr>
      <vt:lpstr>B 6 № 323510. Для ремонта квартиры требуется 63 рулона обоев. Сколько пачек обойного клея нужно купить, если одна пачка клея рассчитана на 6 рулонов?</vt:lpstr>
      <vt:lpstr>B 8 № 506351. На плане ука­за­но, что пря­мо­уголь­ная ком­на­та имеет пло­щадь 15,2 кв.м. Точ­ные из­ме­ре­ния по­ка­за­ли, что ши­ри­на ком­на­ты равна 3 м, а длина 5,1 м. На сколь­ко квад­рат­ных мет­ров пло­щадь ком­на­ты от­ли­ча­ет­ся от зна­че­ния, ука­зан­но­го в плане?</vt:lpstr>
      <vt:lpstr>Презентация PowerPoint</vt:lpstr>
      <vt:lpstr>B 8 № 506371. Пе­ри­ла лест­ни­цы дач­но­го дома для надёжно­сти укреп­ле­ны по­се­ре­ди­не вер­ти­каль­ным стол­бом. Най­ди­те вы­со­ту l этого стол­ба, если наи­мень­шая вы­со­та h1 перил от­но­си­тель­но земли равна 1,5 м, а наи­боль­шая h2 равна 2,5 м. Ответ дайте в мет­рах.</vt:lpstr>
      <vt:lpstr>Презентация PowerPoint</vt:lpstr>
      <vt:lpstr>Кон­струк­ция пред­став­ля­ет собой тре­уголь­ник, в ко­то­ром столб яв­ля­ет­ся сред­ней ли­ни­ей. Длина сред­ней линии тре­уголь­ни­ка равна по­ло­ви­не длины сто­ро­ны, ко­то­рой она па­рал­лель­на.  По­эт­о­му l = h/2 = 1,5 м.   Ответ:1,5. </vt:lpstr>
      <vt:lpstr>B 6 № 323513. Для по­крас­ки 1 м2 по­тол­ка тре­бу­ет­ся 240 г крас­ки. Крас­ка про­да­ет­ся в бан­ках по 2,5 кг. Сколь­ко банок крас­ки нужно ку­пить для по­крас­ки по­тол­ка пло­ща­дью 50 м2? </vt:lpstr>
      <vt:lpstr>B 3 № 506446. Пло­щадь зе­мель фер­мер­ско­го хо­зяй­ства, отведённая под по­сад­ку сель­ско­хо­зяй­ствен­ных куль­тур, со­став­ля­ет 49 га и рас­пре­де­ле­на между зер­но­вы­ми куль­ту­ра­ми и кар­то­фе­лем в от­но­ше­нии 2:5 со­от­вет­ствен­но. Сколь­ко гек­та­ров за­ни­ма­ют зер­но­вые куль­ту­ры?</vt:lpstr>
      <vt:lpstr>На ав­то­за­прав­ке кли­ент отдал кас­си­ру 1000 руб­лей и залил в бак 28 лит­ров бен­зи­на по цене 28 руб. 50 коп. за литр. Сколь­ко руб­лей сдачи он дол­жен по­лу­чить у кас­си­ра?</vt:lpstr>
      <vt:lpstr>B 6 № 323515. В ма­га­зи­не «Сде­лай сам» вся ме­бель продаётся в разо­бран­ном виде. По­ку­па­тель может за­ка­зать сбор­ку ме­бе­ли на дому, сто­и­мость ко­то­рой со­став­ля­ет 10% от сто­и­мо­сти куп­лен­ной ме­бе­ли. Шкаф стоит 3300 руб­лей. Во сколь­ко руб­лей обойдётся по­куп­ка этого шкафа вме­сте со сбор­кой?</vt:lpstr>
      <vt:lpstr>B 6 № 26626. Шо­ко­лад­ка стоит 35 руб­лей. В вос­кре­се­нье в су­пер­мар­ке­те дей­ству­ет спе­ци­аль­ное пред­ло­же­ние: за­пла­тив за две шо­ко­лад­ки, по­ку­па­тель по­лу­ча­ет три (одну в по­да­рок). Сколь­ко шо­ко­ла­док можно по­лу­чить на 200 руб­лей в вос­кре­се­нье?</vt:lpstr>
      <vt:lpstr>B 6 № 506250. Ба­ноч­ка йо­гур­та стоит 14 руб­лей 60 ко­пе­ек. Какое наи­боль­шее ко­ли­че­ство ба­но­чек йо­гур­та можно ку­пить на 100 руб­лей?</vt:lpstr>
      <vt:lpstr>«Мало знать,  надо и применять.                     Мало хотеть,  надо и  делать».     Гёте</vt:lpstr>
      <vt:lpstr>Цель урока:</vt:lpstr>
      <vt:lpstr>«Особенную важность имеют те методы науки, которые позволяют решать задачу, общую для всей практической деятельности человека, как располагать своими средствами для достижения по возможности большей выгоды.»                        (П.Л. Чебышев)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ЕГЭ.  Задачи с практическим содержанием. </dc:title>
  <dc:creator>Кошкина</dc:creator>
  <cp:lastModifiedBy>Людмила</cp:lastModifiedBy>
  <cp:revision>33</cp:revision>
  <dcterms:created xsi:type="dcterms:W3CDTF">2015-01-04T19:52:25Z</dcterms:created>
  <dcterms:modified xsi:type="dcterms:W3CDTF">2019-04-09T17:54:16Z</dcterms:modified>
</cp:coreProperties>
</file>