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66" r:id="rId4"/>
    <p:sldId id="264" r:id="rId5"/>
    <p:sldId id="263" r:id="rId6"/>
    <p:sldId id="279" r:id="rId7"/>
    <p:sldId id="280" r:id="rId8"/>
    <p:sldId id="278" r:id="rId9"/>
    <p:sldId id="259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2640" y="-14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42BB4-D1B3-45E4-B04B-F9F98AA338F3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BC1E3-ABE5-401F-B9B9-A1FD2A9D9E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514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465376982_17.png"/>
          <p:cNvPicPr>
            <a:picLocks noChangeAspect="1"/>
          </p:cNvPicPr>
          <p:nvPr userDrawn="1"/>
        </p:nvPicPr>
        <p:blipFill>
          <a:blip r:embed="rId2"/>
          <a:srcRect l="17649"/>
          <a:stretch>
            <a:fillRect/>
          </a:stretch>
        </p:blipFill>
        <p:spPr>
          <a:xfrm>
            <a:off x="142844" y="142858"/>
            <a:ext cx="1857388" cy="4857784"/>
          </a:xfrm>
          <a:prstGeom prst="rect">
            <a:avLst/>
          </a:prstGeom>
        </p:spPr>
      </p:pic>
      <p:pic>
        <p:nvPicPr>
          <p:cNvPr id="9" name="Рисунок 8" descr="1954441_3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1500" y="4191000"/>
            <a:ext cx="952500" cy="95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B263-30B6-4403-856B-A32DCB773A96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6711A-0584-4BB0-B833-0C5D25E68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142844" y="142858"/>
            <a:ext cx="8858312" cy="4857784"/>
          </a:xfrm>
          <a:prstGeom prst="round2Diag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915566"/>
            <a:ext cx="7772400" cy="110251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Особенности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спользования 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презентации  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уроках истории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обществознания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031578"/>
            <a:ext cx="6400800" cy="131445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Елена Петровна </a:t>
            </a:r>
            <a:r>
              <a:rPr lang="ru-RU" sz="1400" b="1" dirty="0" err="1" smtClean="0">
                <a:solidFill>
                  <a:srgbClr val="0070C0"/>
                </a:solidFill>
              </a:rPr>
              <a:t>Пересыпкина</a:t>
            </a:r>
            <a:r>
              <a:rPr lang="ru-RU" sz="1400" b="1" dirty="0" smtClean="0">
                <a:solidFill>
                  <a:srgbClr val="0070C0"/>
                </a:solidFill>
              </a:rPr>
              <a:t>, 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учитель истории и обществознания 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МБОУ «</a:t>
            </a:r>
            <a:r>
              <a:rPr lang="ru-RU" sz="1400" b="1" dirty="0" err="1" smtClean="0">
                <a:solidFill>
                  <a:srgbClr val="0070C0"/>
                </a:solidFill>
              </a:rPr>
              <a:t>Новоаганская</a:t>
            </a:r>
            <a:r>
              <a:rPr lang="ru-RU" sz="1400" b="1" dirty="0" smtClean="0">
                <a:solidFill>
                  <a:srgbClr val="0070C0"/>
                </a:solidFill>
              </a:rPr>
              <a:t> ОЗШ» (</a:t>
            </a:r>
            <a:r>
              <a:rPr lang="ru-RU" sz="1400" b="1" dirty="0" err="1" smtClean="0">
                <a:solidFill>
                  <a:srgbClr val="0070C0"/>
                </a:solidFill>
              </a:rPr>
              <a:t>пгт.Излучинск</a:t>
            </a:r>
            <a:r>
              <a:rPr lang="ru-RU" sz="1400" b="1" dirty="0" smtClean="0">
                <a:solidFill>
                  <a:srgbClr val="0070C0"/>
                </a:solidFill>
              </a:rPr>
              <a:t>)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35696" y="4371950"/>
            <a:ext cx="6400800" cy="65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04.04.2019</a:t>
            </a:r>
            <a:endParaRPr lang="ru-RU" sz="1400" b="1" dirty="0">
              <a:solidFill>
                <a:srgbClr val="0070C0"/>
              </a:solidFill>
            </a:endParaRPr>
          </a:p>
        </p:txBody>
      </p:sp>
      <p:pic>
        <p:nvPicPr>
          <p:cNvPr id="13314" name="Picture 2" descr="C:\Users\Sonata\Desktop\Машенька\ЛЕНОЧКА\на мой сай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58" y="2240213"/>
            <a:ext cx="1560076" cy="2788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915566"/>
            <a:ext cx="7772400" cy="110251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БЛАГОДАРЮ ЗА ВНИМАНИЕ!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931790"/>
            <a:ext cx="6400800" cy="131445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Елена Петровна </a:t>
            </a:r>
            <a:r>
              <a:rPr lang="ru-RU" sz="1400" b="1" dirty="0" err="1" smtClean="0">
                <a:solidFill>
                  <a:srgbClr val="0070C0"/>
                </a:solidFill>
              </a:rPr>
              <a:t>Пересыпкина</a:t>
            </a:r>
            <a:r>
              <a:rPr lang="ru-RU" sz="1400" b="1" dirty="0" smtClean="0">
                <a:solidFill>
                  <a:srgbClr val="0070C0"/>
                </a:solidFill>
              </a:rPr>
              <a:t>, 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учитель истории и обществознания 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МБОУ «</a:t>
            </a:r>
            <a:r>
              <a:rPr lang="ru-RU" sz="1400" b="1" dirty="0" err="1" smtClean="0">
                <a:solidFill>
                  <a:srgbClr val="0070C0"/>
                </a:solidFill>
              </a:rPr>
              <a:t>Новоаганская</a:t>
            </a:r>
            <a:r>
              <a:rPr lang="ru-RU" sz="1400" b="1" dirty="0" smtClean="0">
                <a:solidFill>
                  <a:srgbClr val="0070C0"/>
                </a:solidFill>
              </a:rPr>
              <a:t> ОЗШ» (</a:t>
            </a:r>
            <a:r>
              <a:rPr lang="ru-RU" sz="1400" b="1" dirty="0" err="1" smtClean="0">
                <a:solidFill>
                  <a:srgbClr val="0070C0"/>
                </a:solidFill>
              </a:rPr>
              <a:t>пгт.Излучинск</a:t>
            </a:r>
            <a:r>
              <a:rPr lang="ru-RU" sz="1400" b="1" dirty="0" smtClean="0">
                <a:solidFill>
                  <a:srgbClr val="0070C0"/>
                </a:solidFill>
              </a:rPr>
              <a:t>),</a:t>
            </a:r>
          </a:p>
          <a:p>
            <a:pPr algn="r">
              <a:spcBef>
                <a:spcPts val="0"/>
              </a:spcBef>
            </a:pPr>
            <a:endParaRPr lang="ru-RU" sz="1400" b="1" dirty="0" smtClean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</a:pPr>
            <a:r>
              <a:rPr lang="en-US" sz="1400" b="1" dirty="0">
                <a:solidFill>
                  <a:srgbClr val="0070C0"/>
                </a:solidFill>
              </a:rPr>
              <a:t>peresypkinaep@mail.ru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35696" y="4371950"/>
            <a:ext cx="6400800" cy="65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rgbClr val="0070C0"/>
                </a:solidFill>
              </a:rPr>
              <a:t>04.04.2019</a:t>
            </a:r>
            <a:endParaRPr lang="ru-RU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31689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311" y="7937"/>
            <a:ext cx="8229600" cy="85725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и обществознание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47664" y="4155926"/>
            <a:ext cx="5430657" cy="5040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министр </a:t>
            </a:r>
            <a:r>
              <a:rPr lang="ru-RU" sz="2400" i="1" dirty="0">
                <a:solidFill>
                  <a:srgbClr val="0070C0"/>
                </a:solidFill>
                <a:latin typeface="Monotype Corsiva" pitchFamily="66" charset="0"/>
              </a:rPr>
              <a:t>образования </a:t>
            </a:r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Ольга Васильева</a:t>
            </a: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738"/>
            <a:ext cx="7736670" cy="43762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162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532" y="16033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Эффективность использования презентаций на уроках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истории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4295" y="1275606"/>
            <a:ext cx="8208145" cy="3600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Во-первых</a:t>
            </a:r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, мультимедийная презентация позволяет сформировать представление об историческом </a:t>
            </a:r>
            <a:r>
              <a:rPr lang="ru-RU" sz="2400" i="1" dirty="0">
                <a:solidFill>
                  <a:srgbClr val="0070C0"/>
                </a:solidFill>
                <a:latin typeface="Monotype Corsiva" pitchFamily="66" charset="0"/>
              </a:rPr>
              <a:t>факте; </a:t>
            </a: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Во-вторых</a:t>
            </a:r>
            <a:r>
              <a:rPr lang="ru-RU" sz="2400" i="1" dirty="0">
                <a:solidFill>
                  <a:srgbClr val="0070C0"/>
                </a:solidFill>
                <a:latin typeface="Monotype Corsiva" pitchFamily="66" charset="0"/>
              </a:rPr>
              <a:t>, при работе с учебным материалом презентации задействуются разные виды памяти человека; </a:t>
            </a: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В-третьих</a:t>
            </a:r>
            <a:r>
              <a:rPr lang="ru-RU" sz="2400" i="1" dirty="0">
                <a:solidFill>
                  <a:srgbClr val="0070C0"/>
                </a:solidFill>
                <a:latin typeface="Monotype Corsiva" pitchFamily="66" charset="0"/>
              </a:rPr>
              <a:t>, на уроке с мультимедийной презентацией воспитание эстетической культуры школьников происходит за счет использования компьютерной графики; </a:t>
            </a: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В-четвертых</a:t>
            </a:r>
            <a:r>
              <a:rPr lang="ru-RU" sz="2400" i="1" dirty="0">
                <a:solidFill>
                  <a:srgbClr val="0070C0"/>
                </a:solidFill>
                <a:latin typeface="Monotype Corsiva" pitchFamily="66" charset="0"/>
              </a:rPr>
              <a:t>, презентация позволяет организовывать работу с любой наглядностью, будь то карта, портрет, картина, фотография, отрывок исторического документа, фрагмент </a:t>
            </a:r>
            <a:r>
              <a:rPr lang="ru-RU" sz="2400" i="1" dirty="0" smtClean="0">
                <a:solidFill>
                  <a:srgbClr val="0070C0"/>
                </a:solidFill>
                <a:latin typeface="Monotype Corsiva" pitchFamily="66" charset="0"/>
              </a:rPr>
              <a:t>видеофильма.</a:t>
            </a: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0108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5237" y="7937"/>
            <a:ext cx="5110548" cy="66061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тапы урока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8" name="Группа 44"/>
          <p:cNvGrpSpPr>
            <a:grpSpLocks/>
          </p:cNvGrpSpPr>
          <p:nvPr/>
        </p:nvGrpSpPr>
        <p:grpSpPr bwMode="auto">
          <a:xfrm>
            <a:off x="1033512" y="891934"/>
            <a:ext cx="2046729" cy="1944216"/>
            <a:chOff x="6520426" y="1466213"/>
            <a:chExt cx="2125707" cy="206512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17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8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19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0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6" name="Text Box 41"/>
            <p:cNvSpPr txBox="1">
              <a:spLocks noChangeArrowheads="1"/>
            </p:cNvSpPr>
            <p:nvPr/>
          </p:nvSpPr>
          <p:spPr bwMode="gray">
            <a:xfrm>
              <a:off x="6831627" y="1893682"/>
              <a:ext cx="1491398" cy="111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1. </a:t>
              </a:r>
              <a:r>
                <a:rPr lang="ru-RU" sz="12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Организационно-мотивационный этап</a:t>
              </a:r>
            </a:p>
            <a:p>
              <a:pPr algn="ctr"/>
              <a:r>
                <a:rPr lang="ru-RU" sz="12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endParaRPr lang="ru-RU" sz="12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44"/>
          <p:cNvGrpSpPr>
            <a:grpSpLocks/>
          </p:cNvGrpSpPr>
          <p:nvPr/>
        </p:nvGrpSpPr>
        <p:grpSpPr bwMode="auto">
          <a:xfrm>
            <a:off x="308704" y="2883125"/>
            <a:ext cx="2077167" cy="1979215"/>
            <a:chOff x="6520426" y="1466213"/>
            <a:chExt cx="2125707" cy="2065125"/>
          </a:xfrm>
        </p:grpSpPr>
        <p:sp>
          <p:nvSpPr>
            <p:cNvPr id="22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6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27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29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0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1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2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8" name="Text Box 41"/>
            <p:cNvSpPr txBox="1">
              <a:spLocks noChangeArrowheads="1"/>
            </p:cNvSpPr>
            <p:nvPr/>
          </p:nvSpPr>
          <p:spPr bwMode="gray">
            <a:xfrm>
              <a:off x="6878462" y="2139899"/>
              <a:ext cx="1491398" cy="706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4</a:t>
              </a:r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. </a:t>
              </a:r>
            </a:p>
            <a:p>
              <a:pPr algn="ctr"/>
              <a:r>
                <a:rPr lang="ru-RU" sz="12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Актуализация </a:t>
              </a:r>
              <a:r>
                <a:rPr lang="ru-RU" sz="12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знаний учащихся </a:t>
              </a:r>
            </a:p>
          </p:txBody>
        </p:sp>
      </p:grpSp>
      <p:grpSp>
        <p:nvGrpSpPr>
          <p:cNvPr id="33" name="Группа 44"/>
          <p:cNvGrpSpPr>
            <a:grpSpLocks/>
          </p:cNvGrpSpPr>
          <p:nvPr/>
        </p:nvGrpSpPr>
        <p:grpSpPr bwMode="auto">
          <a:xfrm>
            <a:off x="2432259" y="2952759"/>
            <a:ext cx="2107126" cy="1928235"/>
            <a:chOff x="6520426" y="1466213"/>
            <a:chExt cx="2125707" cy="2065125"/>
          </a:xfrm>
        </p:grpSpPr>
        <p:sp>
          <p:nvSpPr>
            <p:cNvPr id="34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39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41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42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43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44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0" name="Text Box 41"/>
            <p:cNvSpPr txBox="1">
              <a:spLocks noChangeArrowheads="1"/>
            </p:cNvSpPr>
            <p:nvPr/>
          </p:nvSpPr>
          <p:spPr bwMode="gray">
            <a:xfrm>
              <a:off x="6845930" y="2059021"/>
              <a:ext cx="1491398" cy="708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5</a:t>
              </a:r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. </a:t>
              </a:r>
            </a:p>
            <a:p>
              <a:pPr algn="ctr"/>
              <a:r>
                <a:rPr lang="ru-RU" sz="115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Усвоение </a:t>
              </a:r>
              <a:r>
                <a:rPr lang="ru-RU" sz="115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новых знаний</a:t>
              </a:r>
            </a:p>
          </p:txBody>
        </p:sp>
      </p:grpSp>
      <p:grpSp>
        <p:nvGrpSpPr>
          <p:cNvPr id="46" name="Группа 44"/>
          <p:cNvGrpSpPr>
            <a:grpSpLocks/>
          </p:cNvGrpSpPr>
          <p:nvPr/>
        </p:nvGrpSpPr>
        <p:grpSpPr bwMode="auto">
          <a:xfrm>
            <a:off x="4607382" y="2819068"/>
            <a:ext cx="2091843" cy="1964431"/>
            <a:chOff x="6520426" y="1466213"/>
            <a:chExt cx="2125707" cy="2065125"/>
          </a:xfrm>
        </p:grpSpPr>
        <p:sp>
          <p:nvSpPr>
            <p:cNvPr id="47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8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0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1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52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54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55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56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3" name="Text Box 41"/>
            <p:cNvSpPr txBox="1">
              <a:spLocks noChangeArrowheads="1"/>
            </p:cNvSpPr>
            <p:nvPr/>
          </p:nvSpPr>
          <p:spPr bwMode="gray">
            <a:xfrm>
              <a:off x="6896454" y="2047766"/>
              <a:ext cx="1491398" cy="905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6. </a:t>
              </a:r>
            </a:p>
            <a:p>
              <a:pPr algn="ctr"/>
              <a:r>
                <a:rPr lang="ru-RU" sz="12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Закрепление </a:t>
              </a:r>
              <a:r>
                <a:rPr lang="ru-RU" sz="12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изученного материала</a:t>
              </a:r>
            </a:p>
          </p:txBody>
        </p:sp>
      </p:grpSp>
      <p:grpSp>
        <p:nvGrpSpPr>
          <p:cNvPr id="58" name="Группа 44"/>
          <p:cNvGrpSpPr>
            <a:grpSpLocks/>
          </p:cNvGrpSpPr>
          <p:nvPr/>
        </p:nvGrpSpPr>
        <p:grpSpPr bwMode="auto">
          <a:xfrm>
            <a:off x="3571869" y="799286"/>
            <a:ext cx="2214578" cy="1862761"/>
            <a:chOff x="6520426" y="1466213"/>
            <a:chExt cx="2125707" cy="2065125"/>
          </a:xfrm>
        </p:grpSpPr>
        <p:sp>
          <p:nvSpPr>
            <p:cNvPr id="59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0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2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3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64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66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67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68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69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5" name="Text Box 41"/>
            <p:cNvSpPr txBox="1">
              <a:spLocks noChangeArrowheads="1"/>
            </p:cNvSpPr>
            <p:nvPr/>
          </p:nvSpPr>
          <p:spPr bwMode="gray">
            <a:xfrm>
              <a:off x="6821514" y="1856234"/>
              <a:ext cx="1491398" cy="733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2 </a:t>
              </a:r>
            </a:p>
            <a:p>
              <a:pPr algn="ctr"/>
              <a:r>
                <a:rPr lang="ru-RU" sz="115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Проверка </a:t>
              </a:r>
              <a:r>
                <a:rPr lang="ru-RU" sz="115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домашнего задания</a:t>
              </a:r>
            </a:p>
          </p:txBody>
        </p:sp>
      </p:grpSp>
      <p:grpSp>
        <p:nvGrpSpPr>
          <p:cNvPr id="83" name="Группа 44"/>
          <p:cNvGrpSpPr>
            <a:grpSpLocks/>
          </p:cNvGrpSpPr>
          <p:nvPr/>
        </p:nvGrpSpPr>
        <p:grpSpPr bwMode="auto">
          <a:xfrm>
            <a:off x="6868280" y="2863366"/>
            <a:ext cx="2091843" cy="1964431"/>
            <a:chOff x="6520426" y="1466213"/>
            <a:chExt cx="2125707" cy="2065125"/>
          </a:xfrm>
        </p:grpSpPr>
        <p:sp>
          <p:nvSpPr>
            <p:cNvPr id="84" name="Oval 11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5" name="Oval 12"/>
            <p:cNvSpPr>
              <a:spLocks noChangeArrowheads="1"/>
            </p:cNvSpPr>
            <p:nvPr/>
          </p:nvSpPr>
          <p:spPr bwMode="gray">
            <a:xfrm>
              <a:off x="6520426" y="1466213"/>
              <a:ext cx="2125707" cy="206512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6" name="Oval 13"/>
            <p:cNvSpPr>
              <a:spLocks noChangeArrowheads="1"/>
            </p:cNvSpPr>
            <p:nvPr/>
          </p:nvSpPr>
          <p:spPr bwMode="gray">
            <a:xfrm>
              <a:off x="6659787" y="1600503"/>
              <a:ext cx="1846985" cy="179654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7" name="Oval 14"/>
            <p:cNvSpPr>
              <a:spLocks noChangeArrowheads="1"/>
            </p:cNvSpPr>
            <p:nvPr/>
          </p:nvSpPr>
          <p:spPr bwMode="gray">
            <a:xfrm>
              <a:off x="6661552" y="1603779"/>
              <a:ext cx="1846984" cy="179490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8" name="Oval 15"/>
            <p:cNvSpPr>
              <a:spLocks noChangeArrowheads="1"/>
            </p:cNvSpPr>
            <p:nvPr/>
          </p:nvSpPr>
          <p:spPr bwMode="gray">
            <a:xfrm>
              <a:off x="6751518" y="1691469"/>
              <a:ext cx="1663523" cy="161625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89" name="Group 16"/>
            <p:cNvGrpSpPr>
              <a:grpSpLocks/>
            </p:cNvGrpSpPr>
            <p:nvPr/>
          </p:nvGrpSpPr>
          <p:grpSpPr bwMode="auto">
            <a:xfrm>
              <a:off x="6778705" y="1714488"/>
              <a:ext cx="1609148" cy="1565286"/>
              <a:chOff x="4166" y="1706"/>
              <a:chExt cx="1252" cy="1252"/>
            </a:xfrm>
          </p:grpSpPr>
          <p:sp>
            <p:nvSpPr>
              <p:cNvPr id="91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92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93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94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ru-RU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90" name="Text Box 41"/>
            <p:cNvSpPr txBox="1">
              <a:spLocks noChangeArrowheads="1"/>
            </p:cNvSpPr>
            <p:nvPr/>
          </p:nvSpPr>
          <p:spPr bwMode="gray">
            <a:xfrm>
              <a:off x="6923644" y="2047766"/>
              <a:ext cx="1491398" cy="517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ru-RU" sz="14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7. </a:t>
              </a:r>
            </a:p>
            <a:p>
              <a:pPr algn="ctr"/>
              <a:r>
                <a:rPr lang="ru-RU" sz="1200" b="1" i="1" dirty="0" smtClean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Контроль </a:t>
              </a:r>
              <a:r>
                <a:rPr lang="ru-RU" sz="1200" b="1" i="1" dirty="0">
                  <a:solidFill>
                    <a:srgbClr val="000000"/>
                  </a:solidFill>
                  <a:latin typeface="Calibri" pitchFamily="34" charset="0"/>
                  <a:cs typeface="Times New Roman" pitchFamily="18" charset="0"/>
                </a:rPr>
                <a:t>знаний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355176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523" y="71437"/>
            <a:ext cx="8229600" cy="988021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Принципы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целесообразности, системности,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научности: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24295" y="1275606"/>
            <a:ext cx="8208145" cy="3600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представленный материал должен побуждать интерес и быть пригодным для анализа;</a:t>
            </a:r>
          </a:p>
          <a:p>
            <a:pPr algn="just"/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предпочтительнее представлять к одному событию два или более подходов, различные точки зрения; стараться избегать готовых выводов;</a:t>
            </a:r>
          </a:p>
          <a:p>
            <a:pPr algn="just"/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необходимо рационально сочетать различные иллюстративные материалы: фото, плакаты, тексты, карикатуры, схемы;</a:t>
            </a:r>
          </a:p>
          <a:p>
            <a:pPr algn="just"/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материал обязательно должен быть структурирован и логически представлен: поставлена проблема, определены ключевые вопросы, предложены творческие </a:t>
            </a: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задания</a:t>
            </a:r>
            <a:endParaRPr lang="ru-RU" sz="2400" i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24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7877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7937"/>
            <a:ext cx="8640193" cy="988021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Грамотно созданная презентация позволяет реализовать дополнительные возможности на уроке:</a:t>
            </a: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5574" y="1131590"/>
            <a:ext cx="8808913" cy="38164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может быть использована на всех этапах урока;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способствует рациональному использованию времени на уроке;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делает урок динамичным, темп урока более интенсивным, позволяет охватить больший объем материала;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обеспечивает высокое качество изображение по сравнению с изображением, выполненным мелом на доске;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усиливает эффект наглядности;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обеспечивает интерактивный подход;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оказывает положительное эмоциональное воздействие на ученика;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создает высокую степень индивидуализации обучения;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позволяет устанавливать </a:t>
            </a:r>
            <a:r>
              <a:rPr lang="ru-RU" sz="1600" b="1" i="1" dirty="0" err="1">
                <a:solidFill>
                  <a:srgbClr val="0070C0"/>
                </a:solidFill>
                <a:latin typeface="Monotype Corsiva" pitchFamily="66" charset="0"/>
              </a:rPr>
              <a:t>межпредметные</a:t>
            </a:r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 связи;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задействует различные виды памяти;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обеспечивает усвоение исторических знаний при помощи всех каналов восприятия;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  <a:latin typeface="Monotype Corsiva" pitchFamily="66" charset="0"/>
              </a:rPr>
              <a:t>дает возможность достигнуть более глубокого запоминания исторического материала через образное восприятие, обеспечивает погружение в изучаемую эпоху</a:t>
            </a:r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</a:rPr>
              <a:t>.</a:t>
            </a:r>
            <a:endParaRPr lang="ru-RU" sz="16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3843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523" y="71437"/>
            <a:ext cx="8229600" cy="988021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Список использованных источников:</a:t>
            </a:r>
          </a:p>
        </p:txBody>
      </p:sp>
      <p:sp>
        <p:nvSpPr>
          <p:cNvPr id="5" name="AutoShape 4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img.staticbg.com/images/oaupload/banggood/images/6D/38/08e42225-fa10-4e57-a0cf-87493d8784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6091" y="987574"/>
            <a:ext cx="8568185" cy="3600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5600" algn="just">
              <a:buNone/>
            </a:pP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1. Александрова З.В. Мультимедийная презентация как средство обучения.</a:t>
            </a:r>
          </a:p>
          <a:p>
            <a:pPr marL="0" indent="355600" algn="just">
              <a:buNone/>
            </a:pP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2. Ефремов В.С. Методические рекомендации по созданию электронных презентаций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Запрудский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 Н.И. Современные школьные технологии - 2 / Н.И.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Запрудский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. - Минск: Сэр-Вит, 2010. - 256 с.</a:t>
            </a:r>
          </a:p>
          <a:p>
            <a:pPr marL="0" indent="355600" algn="just">
              <a:buNone/>
            </a:pP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3. Каменская Н.Е. Проблемы и перспективы использования презентаций в образовательном процессе. </a:t>
            </a:r>
          </a:p>
          <a:p>
            <a:pPr marL="0" indent="355600" algn="just">
              <a:buNone/>
            </a:pP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4.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Лоу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 Д.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Microsoft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Office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PowerPoint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 2007 для «чайников» / Д. </a:t>
            </a:r>
            <a:r>
              <a:rPr lang="ru-RU" sz="2400" b="1" i="1" dirty="0" err="1">
                <a:solidFill>
                  <a:srgbClr val="0070C0"/>
                </a:solidFill>
                <a:latin typeface="Monotype Corsiva" pitchFamily="66" charset="0"/>
              </a:rPr>
              <a:t>Лоу</a:t>
            </a: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. - М.: Диалектика, 2007. - 288 с.</a:t>
            </a:r>
          </a:p>
          <a:p>
            <a:pPr marL="0" indent="355600" algn="just">
              <a:buNone/>
            </a:pPr>
            <a:r>
              <a:rPr lang="ru-RU" sz="2400" b="1" i="1" dirty="0">
                <a:solidFill>
                  <a:srgbClr val="0070C0"/>
                </a:solidFill>
                <a:latin typeface="Monotype Corsiva" pitchFamily="66" charset="0"/>
              </a:rPr>
              <a:t>5. Особенности использования презентаций на уроках истории, электронный ресурс [режим открытого доступа https://studbooks.net/1867789/pedagogika/osobennosti_ispolzovaniya_prezentatsiy_urokah_istorii</a:t>
            </a: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]</a:t>
            </a:r>
            <a:endParaRPr lang="ru-RU" sz="24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8342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98605"/>
            <a:ext cx="8229600" cy="85725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Вебинары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портале «Мега-талант»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Sonata\Desktop\портфолио педагога Ленуся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31041"/>
            <a:ext cx="3243759" cy="22984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onata\Desktop\Школа\9 б\Олимпиады Мега-талант 2018\ЗИМА\Пересыпкина\get-cert 2017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0213"/>
            <a:ext cx="3243759" cy="2242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Sonata\Desktop\Школа\9 б\Олимпиады Мега-талант 2018\ЗИМА\Пересыпкина\ИКТ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69446"/>
            <a:ext cx="3128160" cy="20991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Sonata\Desktop\Школа\9 б\Олимпиады Мега-талант 2018\ЗИМА\Пересыпкина\сайт учителя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42064"/>
            <a:ext cx="3128159" cy="2193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onata\Desktop\Школа\9 б\Олимпиады Мега-талант 2018\ЗИМА\Пересыпкина\презентации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279" y="1149363"/>
            <a:ext cx="2300857" cy="32566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3935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Мои результаты тестирования на портале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«Мега-талант»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Sonata\Desktop\тест по ЗОЖ\ЗОЖ Ленуся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0559"/>
            <a:ext cx="2376264" cy="3361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nata\Desktop\Тест по презентации на уроке\презентация на уроке Ленуси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47614"/>
            <a:ext cx="2341502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nata\Desktop\Тест по ИКТ\тест по ИКТ-компетентности Ленуси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20559"/>
            <a:ext cx="2379753" cy="33664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1467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471</Words>
  <Application>Microsoft Office PowerPoint</Application>
  <PresentationFormat>Экран (16:9)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Особенности использования  презентации   на уроках истории   и обществознания</vt:lpstr>
      <vt:lpstr> История и обществознание</vt:lpstr>
      <vt:lpstr> Эффективность использования презентаций на уроках истории </vt:lpstr>
      <vt:lpstr> Этапы урока</vt:lpstr>
      <vt:lpstr> Принципы целесообразности, системности, научности:</vt:lpstr>
      <vt:lpstr> Грамотно созданная презентация позволяет реализовать дополнительные возможности на уроке:</vt:lpstr>
      <vt:lpstr> Список использованных источников:</vt:lpstr>
      <vt:lpstr> Вебинары на портале «Мега-талант»</vt:lpstr>
      <vt:lpstr> Мои результаты тестирования на портале  «Мега-талант»</vt:lpstr>
      <vt:lpstr>БЛАГОДАРЮ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34</cp:revision>
  <dcterms:created xsi:type="dcterms:W3CDTF">2018-06-03T04:28:27Z</dcterms:created>
  <dcterms:modified xsi:type="dcterms:W3CDTF">2019-04-04T08:20:48Z</dcterms:modified>
</cp:coreProperties>
</file>