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61" r:id="rId4"/>
    <p:sldId id="276" r:id="rId5"/>
    <p:sldId id="277" r:id="rId6"/>
    <p:sldId id="271" r:id="rId7"/>
    <p:sldId id="273" r:id="rId8"/>
    <p:sldId id="280" r:id="rId9"/>
    <p:sldId id="275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9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1966" y="692696"/>
            <a:ext cx="8440068" cy="13849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i="1" dirty="0" smtClean="0">
                <a:solidFill>
                  <a:schemeClr val="bg1"/>
                </a:solidFill>
                <a:latin typeface="Georgia" pitchFamily="18" charset="0"/>
              </a:rPr>
              <a:t>III </a:t>
            </a:r>
            <a:r>
              <a:rPr lang="ru-RU" sz="2800" b="1" i="1" dirty="0" smtClean="0">
                <a:solidFill>
                  <a:schemeClr val="bg1"/>
                </a:solidFill>
                <a:latin typeface="Georgia" pitchFamily="18" charset="0"/>
              </a:rPr>
              <a:t>Муниципальный форум педагогов «Инновационные практики                                        в образовании»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74599" y="4232612"/>
            <a:ext cx="5904656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2400" b="1" spc="50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Ольга Владимировна Маркова, учитель биологии                                       МБОУ «Кормиловская СОШ №1»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3538414" y="5877272"/>
            <a:ext cx="2061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марта 2018 г.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828835"/>
            <a:ext cx="403244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ru-RU" sz="3600" b="1" i="1" spc="50" dirty="0" smtClean="0">
                <a:ln w="11430"/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Мастер-класс</a:t>
            </a:r>
            <a:endParaRPr lang="ru-RU" sz="3600" b="1" i="1" spc="50" dirty="0">
              <a:ln w="11430"/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26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3029" y="197170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>
                <a:latin typeface="Georgia" pitchFamily="18" charset="0"/>
              </a:rPr>
              <a:t>Урок – это пробуждение собственных мыслей ученика</a:t>
            </a:r>
            <a:endParaRPr lang="ru-RU" sz="3600" b="1" i="1" dirty="0">
              <a:latin typeface="Georgia" pitchFamily="18" charset="0"/>
            </a:endParaRPr>
          </a:p>
        </p:txBody>
      </p:sp>
      <p:pic>
        <p:nvPicPr>
          <p:cNvPr id="5122" name="Picture 2" descr="http://www.vkpress.ru/upload/iblock/779/779827d84431dc4eb2b352625c14378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161" y="1628800"/>
            <a:ext cx="5832648" cy="437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2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7544" y="2420888"/>
            <a:ext cx="8208912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>
                <a:latin typeface="Georgia" pitchFamily="18" charset="0"/>
              </a:rPr>
              <a:t>Спасибо за внимание!</a:t>
            </a:r>
            <a:endParaRPr lang="ru-RU" sz="36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7220">
            <a:off x="7486360" y="900740"/>
            <a:ext cx="1666043" cy="198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444728"/>
            <a:ext cx="7115008" cy="34163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Georgia" pitchFamily="18" charset="0"/>
              </a:rPr>
              <a:t>Что должен уметь школьник, чтобы учиться без проблем, быть успешным учеником, а в дальнейшем – успешным работником?</a:t>
            </a:r>
          </a:p>
        </p:txBody>
      </p:sp>
      <p:pic>
        <p:nvPicPr>
          <p:cNvPr id="8" name="Picture 2" descr="https://ds04.infourok.ru/uploads/ex/0695/000b5134-5c50aa8b/hello_html_m727bf7f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60" y="4149080"/>
            <a:ext cx="8035588" cy="194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34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cf.ppt-online.org/files/slide/p/PF4RgIx697QN1HBcu0lLD8ZwKkCztaUT5YWGpX/slide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89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31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88640"/>
            <a:ext cx="8208912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>
                <a:latin typeface="Georgia" pitchFamily="18" charset="0"/>
              </a:rPr>
              <a:t>Причины низкого уровня УУД, связанных с работой </a:t>
            </a:r>
            <a:r>
              <a:rPr lang="ru-RU" sz="3600" b="1" i="1" dirty="0" smtClean="0">
                <a:latin typeface="Georgia" pitchFamily="18" charset="0"/>
              </a:rPr>
              <a:t>                               с текстом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060848"/>
            <a:ext cx="8208912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1.Редко создаются проблемные ситуации.   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          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 2.Практически не применяются интерактивные технологии (диалоговые, игровые, задачные, проблемные).              </a:t>
            </a:r>
          </a:p>
          <a:p>
            <a:endParaRPr lang="ru-RU" sz="20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3.Учебный материал преподносится как сумма фактов, не подвергающаяся впоследствии критической оценке.    </a:t>
            </a: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                                                                                                                          </a:t>
            </a:r>
            <a:r>
              <a:rPr lang="ru-RU" sz="2000" dirty="0" smtClean="0">
                <a:latin typeface="Georgia" pitchFamily="18" charset="0"/>
                <a:cs typeface="Times New Roman" pitchFamily="18" charset="0"/>
              </a:rPr>
              <a:t>      4.Не </a:t>
            </a:r>
            <a:r>
              <a:rPr lang="ru-RU" sz="2000" dirty="0">
                <a:latin typeface="Georgia" pitchFamily="18" charset="0"/>
                <a:cs typeface="Times New Roman" pitchFamily="18" charset="0"/>
              </a:rPr>
              <a:t>учитывается стремление выработать собственную точку зрения по определенному вопросу.       </a:t>
            </a:r>
          </a:p>
          <a:p>
            <a:endParaRPr lang="ru-RU" sz="20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Georgia" pitchFamily="18" charset="0"/>
                <a:cs typeface="Times New Roman" pitchFamily="18" charset="0"/>
              </a:rPr>
              <a:t>5. Не используются (мало используются)  исследовательские методы для доказательства  согласия/несогласия с решением выявленной проблемы. </a:t>
            </a:r>
          </a:p>
        </p:txBody>
      </p:sp>
    </p:spTree>
    <p:extLst>
      <p:ext uri="{BB962C8B-B14F-4D97-AF65-F5344CB8AC3E}">
        <p14:creationId xmlns:p14="http://schemas.microsoft.com/office/powerpoint/2010/main" val="110916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052736"/>
            <a:ext cx="8208912" cy="175432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>
                <a:latin typeface="Georgia" pitchFamily="18" charset="0"/>
              </a:rPr>
              <a:t>Приёмы развития смыслового чтения на уроках биологии в условиях реализации ФГОС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3789040"/>
            <a:ext cx="5760640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i="1" dirty="0">
                <a:latin typeface="Georgia" pitchFamily="18" charset="0"/>
                <a:cs typeface="Times New Roman" pitchFamily="18" charset="0"/>
              </a:rPr>
              <a:t>Чтение — вот лучшее 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учение.</a:t>
            </a:r>
          </a:p>
          <a:p>
            <a:pPr algn="r"/>
            <a:endParaRPr lang="ru-RU" sz="2000" i="1" dirty="0" smtClean="0">
              <a:latin typeface="Georgia" pitchFamily="18" charset="0"/>
              <a:cs typeface="Times New Roman" pitchFamily="18" charset="0"/>
            </a:endParaRPr>
          </a:p>
          <a:p>
            <a:pPr algn="r"/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Следовать </a:t>
            </a:r>
            <a:r>
              <a:rPr lang="ru-RU" sz="2000" i="1" dirty="0">
                <a:latin typeface="Georgia" pitchFamily="18" charset="0"/>
                <a:cs typeface="Times New Roman" pitchFamily="18" charset="0"/>
              </a:rPr>
              <a:t>за мыслями 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великого </a:t>
            </a:r>
            <a:r>
              <a:rPr lang="ru-RU" sz="2000" i="1" dirty="0">
                <a:latin typeface="Georgia" pitchFamily="18" charset="0"/>
                <a:cs typeface="Times New Roman" pitchFamily="18" charset="0"/>
              </a:rPr>
              <a:t>человека —</a:t>
            </a:r>
          </a:p>
          <a:p>
            <a:pPr algn="r"/>
            <a:r>
              <a:rPr lang="ru-RU" sz="2000" i="1" dirty="0">
                <a:latin typeface="Georgia" pitchFamily="18" charset="0"/>
                <a:cs typeface="Times New Roman" pitchFamily="18" charset="0"/>
              </a:rPr>
              <a:t> есть наука самая занимательная</a:t>
            </a:r>
            <a:r>
              <a:rPr lang="ru-RU" sz="2000" i="1" dirty="0" smtClean="0">
                <a:latin typeface="Georgia" pitchFamily="18" charset="0"/>
                <a:cs typeface="Times New Roman" pitchFamily="18" charset="0"/>
              </a:rPr>
              <a:t>»</a:t>
            </a:r>
          </a:p>
          <a:p>
            <a:pPr algn="r"/>
            <a:endParaRPr lang="ru-RU" sz="2000" i="1" dirty="0">
              <a:latin typeface="Georgia" pitchFamily="18" charset="0"/>
              <a:cs typeface="Times New Roman" pitchFamily="18" charset="0"/>
            </a:endParaRPr>
          </a:p>
          <a:p>
            <a:pPr algn="r"/>
            <a:r>
              <a:rPr lang="ru-RU" sz="2000" i="1" dirty="0">
                <a:latin typeface="Georgia" pitchFamily="18" charset="0"/>
                <a:cs typeface="Times New Roman" pitchFamily="18" charset="0"/>
              </a:rPr>
              <a:t> А.С. Пушкин</a:t>
            </a:r>
          </a:p>
        </p:txBody>
      </p:sp>
    </p:spTree>
    <p:extLst>
      <p:ext uri="{BB962C8B-B14F-4D97-AF65-F5344CB8AC3E}">
        <p14:creationId xmlns:p14="http://schemas.microsoft.com/office/powerpoint/2010/main" val="67627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88640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>
                <a:latin typeface="Georgia" pitchFamily="18" charset="0"/>
              </a:rPr>
              <a:t>Стратегии </a:t>
            </a:r>
            <a:r>
              <a:rPr lang="ru-RU" sz="3600" b="1" i="1" dirty="0" err="1">
                <a:latin typeface="Georgia" pitchFamily="18" charset="0"/>
              </a:rPr>
              <a:t>предтекстовой</a:t>
            </a:r>
            <a:r>
              <a:rPr lang="ru-RU" sz="3600" b="1" i="1" dirty="0">
                <a:latin typeface="Georgia" pitchFamily="18" charset="0"/>
              </a:rPr>
              <a:t>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927" y="1844824"/>
            <a:ext cx="820891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latin typeface="Georgia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 - постановка задач чтения, актуализация предшествующих знаний и опыта, понятий и словаря текста, а также создание мотивации к чтению.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82269" y="3313726"/>
            <a:ext cx="4705137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Приёмы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«Мозговой штурм»;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«Глоссарий»;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«Ориентиры предвосхищения»;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«Батарея вопросов»;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«Незнакомцы»;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«Утраченное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словечко» 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3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88640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>
                <a:latin typeface="Georgia" pitchFamily="18" charset="0"/>
              </a:rPr>
              <a:t>Стратегии текстовой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401" y="1772816"/>
            <a:ext cx="8208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latin typeface="Georgia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 – понимание текста и создание его читательской интерпретации.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4008" y="2996952"/>
            <a:ext cx="8208912" cy="34163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Приёмы: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Дневник </a:t>
            </a:r>
            <a:r>
              <a:rPr lang="ru-RU" sz="2400" dirty="0">
                <a:latin typeface="Georgia" pitchFamily="18" charset="0"/>
                <a:cs typeface="Times New Roman" pitchFamily="18" charset="0"/>
              </a:rPr>
              <a:t>двойных записей»  (данный прием можно применять как на уроке, так и при работе дома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);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Georgia" pitchFamily="18" charset="0"/>
                <a:cs typeface="Times New Roman" pitchFamily="18" charset="0"/>
              </a:rPr>
              <a:t>Чтение с остановками (технология развития критического мышления через чтение и письмо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);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Georgia" pitchFamily="18" charset="0"/>
                <a:cs typeface="Times New Roman" pitchFamily="18" charset="0"/>
              </a:rPr>
              <a:t>Чтение с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вопросами;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Georgia" pitchFamily="18" charset="0"/>
                <a:cs typeface="Times New Roman" pitchFamily="18" charset="0"/>
              </a:rPr>
              <a:t>«Сконструируй определение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»;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Georgia" pitchFamily="18" charset="0"/>
                <a:cs typeface="Times New Roman" pitchFamily="18" charset="0"/>
              </a:rPr>
              <a:t>«Составь задание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»;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Georgia" pitchFamily="18" charset="0"/>
                <a:cs typeface="Times New Roman" pitchFamily="18" charset="0"/>
              </a:rPr>
              <a:t>«Кластер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».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4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88640"/>
            <a:ext cx="820891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>
                <a:latin typeface="Georgia" pitchFamily="18" charset="0"/>
              </a:rPr>
              <a:t>Стратегии </a:t>
            </a:r>
            <a:r>
              <a:rPr lang="ru-RU" sz="3600" b="1" i="1" dirty="0" err="1">
                <a:latin typeface="Georgia" pitchFamily="18" charset="0"/>
              </a:rPr>
              <a:t>послетекстовой</a:t>
            </a:r>
            <a:r>
              <a:rPr lang="ru-RU" sz="3600" b="1" i="1" dirty="0">
                <a:latin typeface="Georgia" pitchFamily="18" charset="0"/>
              </a:rPr>
              <a:t> деятельности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556792"/>
            <a:ext cx="8208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latin typeface="Georgia" pitchFamily="18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научить вдумчиво читать текст, задавать вопросы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9873" y="2708920"/>
            <a:ext cx="8208912" cy="29854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Приёмы: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«Тонкие» и «толстые вопросы»;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«Лови ошибку»;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«Дополни схему»;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«Верные и неверные </a:t>
            </a:r>
            <a:r>
              <a:rPr lang="ru-RU" sz="2400" smtClean="0">
                <a:latin typeface="Georgia" pitchFamily="18" charset="0"/>
                <a:cs typeface="Times New Roman" pitchFamily="18" charset="0"/>
              </a:rPr>
              <a:t>утверждения»;</a:t>
            </a:r>
            <a:endParaRPr lang="ru-RU" sz="2400" dirty="0" smtClean="0">
              <a:latin typeface="Georgia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«Восстанови логическую последовательность текста»;</a:t>
            </a:r>
          </a:p>
          <a:p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Georgia" pitchFamily="18" charset="0"/>
                <a:cs typeface="Times New Roman" pitchFamily="18" charset="0"/>
              </a:rPr>
              <a:t>Синквейн»и</a:t>
            </a:r>
            <a:r>
              <a:rPr lang="ru-RU" sz="2400" dirty="0" smtClean="0">
                <a:latin typeface="Georgia" pitchFamily="18" charset="0"/>
                <a:cs typeface="Times New Roman" pitchFamily="18" charset="0"/>
              </a:rPr>
              <a:t> др.</a:t>
            </a:r>
          </a:p>
          <a:p>
            <a:endParaRPr lang="ru-RU" sz="2000" dirty="0" smtClean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73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4008" y="188640"/>
            <a:ext cx="8208912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i="1" dirty="0" smtClean="0">
                <a:latin typeface="Georgia" pitchFamily="18" charset="0"/>
              </a:rPr>
              <a:t>Работа с текстом</a:t>
            </a:r>
            <a:endParaRPr lang="ru-RU" sz="3600" b="1" i="1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5764" y="1047750"/>
            <a:ext cx="409803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Рассказ Татьяны Гесс </a:t>
            </a:r>
          </a:p>
          <a:p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«Голубая ель»</a:t>
            </a:r>
            <a:endParaRPr lang="ru-RU" sz="2000" dirty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095" y="1047750"/>
            <a:ext cx="39338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229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Маркова</dc:creator>
  <cp:lastModifiedBy>user</cp:lastModifiedBy>
  <cp:revision>22</cp:revision>
  <dcterms:created xsi:type="dcterms:W3CDTF">2018-03-28T11:35:34Z</dcterms:created>
  <dcterms:modified xsi:type="dcterms:W3CDTF">2019-04-17T13:29:47Z</dcterms:modified>
</cp:coreProperties>
</file>