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5" r:id="rId11"/>
    <p:sldId id="274" r:id="rId12"/>
    <p:sldId id="265" r:id="rId13"/>
    <p:sldId id="276" r:id="rId14"/>
    <p:sldId id="266" r:id="rId15"/>
    <p:sldId id="268" r:id="rId16"/>
    <p:sldId id="270" r:id="rId17"/>
    <p:sldId id="278" r:id="rId18"/>
    <p:sldId id="271" r:id="rId19"/>
    <p:sldId id="272" r:id="rId20"/>
    <p:sldId id="273" r:id="rId2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02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7F36F-76A6-465A-A1B8-0593BF10F47A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6346D-5F7F-4EEB-8160-5EEA029106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903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39" cy="44669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77649" y="744498"/>
            <a:ext cx="6042378" cy="37224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58819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39" cy="44669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77649" y="744498"/>
            <a:ext cx="6042378" cy="37224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89213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01885E-2C49-468D-AA59-52847C114EE1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C69E1F-2E93-4FDD-96EF-9E6EF81EF6C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1885E-2C49-468D-AA59-52847C114EE1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9E1F-2E93-4FDD-96EF-9E6EF81EF6C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1885E-2C49-468D-AA59-52847C114EE1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9E1F-2E93-4FDD-96EF-9E6EF81EF6C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1885E-2C49-468D-AA59-52847C114EE1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9E1F-2E93-4FDD-96EF-9E6EF81EF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1885E-2C49-468D-AA59-52847C114EE1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9E1F-2E93-4FDD-96EF-9E6EF81EF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1885E-2C49-468D-AA59-52847C114EE1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9E1F-2E93-4FDD-96EF-9E6EF81EF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1885E-2C49-468D-AA59-52847C114EE1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9E1F-2E93-4FDD-96EF-9E6EF81EF6C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1885E-2C49-468D-AA59-52847C114EE1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9E1F-2E93-4FDD-96EF-9E6EF81EF6C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1885E-2C49-468D-AA59-52847C114EE1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9E1F-2E93-4FDD-96EF-9E6EF81EF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1885E-2C49-468D-AA59-52847C114EE1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9E1F-2E93-4FDD-96EF-9E6EF81EF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1885E-2C49-468D-AA59-52847C114EE1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69E1F-2E93-4FDD-96EF-9E6EF81EF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F01885E-2C49-468D-AA59-52847C114EE1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9C69E1F-2E93-4FDD-96EF-9E6EF81EF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764704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«Кто постигает новое, лелея старое, тот может быть учителем»</a:t>
            </a:r>
          </a:p>
          <a:p>
            <a:pPr algn="r"/>
            <a:r>
              <a:rPr lang="ru-RU" sz="4800" b="1" dirty="0" smtClean="0">
                <a:solidFill>
                  <a:srgbClr val="FF0000"/>
                </a:solidFill>
              </a:rPr>
              <a:t>Конфуций</a:t>
            </a:r>
          </a:p>
        </p:txBody>
      </p:sp>
    </p:spTree>
    <p:extLst>
      <p:ext uri="{BB962C8B-B14F-4D97-AF65-F5344CB8AC3E}">
        <p14:creationId xmlns:p14="http://schemas.microsoft.com/office/powerpoint/2010/main" val="328094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 l="20050" t="51170" r="21885" b="17509"/>
          <a:stretch/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07" name="Shape 107"/>
          <p:cNvSpPr txBox="1"/>
          <p:nvPr/>
        </p:nvSpPr>
        <p:spPr>
          <a:xfrm>
            <a:off x="4745060" y="1844825"/>
            <a:ext cx="3255939" cy="76944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ru-RU" sz="4400" b="1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«встать – сесть»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5141" y="725210"/>
            <a:ext cx="717946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Фрагмент урока: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проверка домашнего задания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Если учащиеся считают утверждение верным, то они встают, в противном случае они остаются на местах.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1.Я справилась(</a:t>
            </a:r>
            <a:r>
              <a:rPr lang="ru-RU" sz="28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ся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 с домашним заданием.</a:t>
            </a: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2. Домашнее задание было трудным.</a:t>
            </a: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3.Мне родители оказывали помощь при приготовлении домашнего задания.</a:t>
            </a: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4.Я в хорошем настроении.</a:t>
            </a: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5.Я готов к уроку.</a:t>
            </a: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86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27280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5. «</a:t>
            </a:r>
            <a:r>
              <a:rPr lang="ru-RU" sz="2800" b="1" dirty="0" err="1" smtClean="0"/>
              <a:t>Конэрс</a:t>
            </a:r>
            <a:r>
              <a:rPr lang="ru-RU" sz="2800" b="1" dirty="0" smtClean="0"/>
              <a:t>» </a:t>
            </a:r>
            <a:endParaRPr lang="ru-RU" sz="2800" dirty="0" smtClean="0"/>
          </a:p>
          <a:p>
            <a:pPr algn="just"/>
            <a:r>
              <a:rPr lang="ru-RU" sz="2800" dirty="0" smtClean="0"/>
              <a:t>обучающая структура, в которой ученики распределяются по разным углам в зависимости от выбранного ими варианта ответа.</a:t>
            </a:r>
          </a:p>
          <a:p>
            <a:endParaRPr lang="ru-RU" dirty="0"/>
          </a:p>
        </p:txBody>
      </p:sp>
      <p:pic>
        <p:nvPicPr>
          <p:cNvPr id="3" name="Рисунок 5" descr="C:\Users\user\Desktop\Df8Y1ZFPr6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84416"/>
            <a:ext cx="13192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2" y="3501008"/>
            <a:ext cx="2057400" cy="1524000"/>
          </a:xfrm>
          <a:prstGeom prst="rect">
            <a:avLst/>
          </a:prstGeom>
          <a:solidFill>
            <a:srgbClr val="DCEF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Классная комната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4" descr="C:\Users\user\Desktop\depositphotos_1058786-Uni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799561"/>
            <a:ext cx="1346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7" descr="C:\Users\user\Desktop\i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219565"/>
            <a:ext cx="13144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6" descr="C:\Users\user\Desktop\opreste-l-pe-clien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159" y="5211046"/>
            <a:ext cx="13716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810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Shape 127"/>
          <p:cNvPicPr preferRelativeResize="0"/>
          <p:nvPr/>
        </p:nvPicPr>
        <p:blipFill rotWithShape="1">
          <a:blip r:embed="rId3">
            <a:alphaModFix/>
          </a:blip>
          <a:srcRect l="19077" t="50699" r="22246" b="18297"/>
          <a:stretch/>
        </p:blipFill>
        <p:spPr>
          <a:xfrm>
            <a:off x="1143000" y="2"/>
            <a:ext cx="6858000" cy="6857999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" name="Прямоугольник 1"/>
          <p:cNvSpPr/>
          <p:nvPr/>
        </p:nvSpPr>
        <p:spPr>
          <a:xfrm>
            <a:off x="5846425" y="5703987"/>
            <a:ext cx="19780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«углы»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515820" y="836712"/>
            <a:ext cx="8088628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457200" eaLnBrk="1" hangingPunct="1"/>
            <a:r>
              <a:rPr lang="ru-RU" sz="2800" b="1" dirty="0" smtClean="0">
                <a:latin typeface="+mn-lt"/>
              </a:rPr>
              <a:t>6</a:t>
            </a:r>
            <a:r>
              <a:rPr lang="ru-RU" sz="2800" b="1" dirty="0" smtClean="0">
                <a:latin typeface="+mn-lt"/>
              </a:rPr>
              <a:t>. </a:t>
            </a:r>
            <a:r>
              <a:rPr lang="ru-RU" sz="2800" b="1" dirty="0" smtClean="0">
                <a:latin typeface="+mn-lt"/>
              </a:rPr>
              <a:t>«Инсайд - </a:t>
            </a:r>
            <a:r>
              <a:rPr lang="ru-RU" sz="2800" b="1" dirty="0" err="1" smtClean="0">
                <a:latin typeface="+mn-lt"/>
              </a:rPr>
              <a:t>Аутсайд</a:t>
            </a:r>
            <a:r>
              <a:rPr lang="ru-RU" sz="2800" b="1" dirty="0" smtClean="0">
                <a:latin typeface="+mn-lt"/>
              </a:rPr>
              <a:t> </a:t>
            </a:r>
            <a:r>
              <a:rPr lang="ru-RU" sz="2800" b="1" dirty="0" err="1" smtClean="0">
                <a:latin typeface="+mn-lt"/>
              </a:rPr>
              <a:t>Секл</a:t>
            </a:r>
            <a:r>
              <a:rPr lang="ru-RU" sz="2800" b="1" dirty="0" smtClean="0">
                <a:latin typeface="+mn-lt"/>
              </a:rPr>
              <a:t>» </a:t>
            </a:r>
          </a:p>
          <a:p>
            <a:pPr indent="457200" algn="just" eaLnBrk="1" hangingPunct="1"/>
            <a:r>
              <a:rPr lang="ru-RU" sz="2800" dirty="0" smtClean="0">
                <a:latin typeface="+mn-lt"/>
              </a:rPr>
              <a:t>«внутренний и внешний круг» - обучающая структура, в которой ученики формируют внутренний и внешний круги и делятся своими мнениями с разными партнерами.</a:t>
            </a:r>
          </a:p>
          <a:p>
            <a:pPr indent="457200" eaLnBrk="1" hangingPunct="1"/>
            <a:r>
              <a:rPr lang="ru-RU" sz="2800" b="1" dirty="0">
                <a:latin typeface="+mn-lt"/>
              </a:rPr>
              <a:t>7</a:t>
            </a:r>
            <a:r>
              <a:rPr lang="ru-RU" sz="2800" b="1" dirty="0" smtClean="0">
                <a:latin typeface="+mn-lt"/>
              </a:rPr>
              <a:t>.«</a:t>
            </a:r>
            <a:r>
              <a:rPr lang="ru-RU" sz="2800" b="1" dirty="0" smtClean="0">
                <a:latin typeface="+mn-lt"/>
              </a:rPr>
              <a:t>Куиз-Куиз-Трэйд» (опроси, опроси, обменяйся карточками)</a:t>
            </a:r>
          </a:p>
          <a:p>
            <a:pPr indent="457200" algn="just" eaLnBrk="1" hangingPunct="1"/>
            <a:r>
              <a:rPr lang="ru-RU" sz="2800" dirty="0" smtClean="0">
                <a:latin typeface="+mn-lt"/>
              </a:rPr>
              <a:t>Учащиеся проверяют и обучают друг друга по пройденному материалу, используя карточки с вопросами и ответами по теме</a:t>
            </a:r>
          </a:p>
          <a:p>
            <a:pPr indent="457200" algn="just" eaLnBrk="1" hangingPunct="1"/>
            <a:endParaRPr lang="ru-RU" sz="2000" b="1" dirty="0" smtClean="0">
              <a:latin typeface="+mn-lt"/>
            </a:endParaRPr>
          </a:p>
          <a:p>
            <a:pPr indent="457200" eaLnBrk="1" hangingPunct="1"/>
            <a:endParaRPr lang="ru-RU" sz="2000" b="1" dirty="0" smtClean="0">
              <a:latin typeface="+mn-lt"/>
            </a:endParaRPr>
          </a:p>
          <a:p>
            <a:pPr indent="457200" eaLnBrk="1" hangingPunct="1"/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latin typeface="+mn-lt"/>
            </a:endParaRPr>
          </a:p>
          <a:p>
            <a:pPr eaLnBrk="1" hangingPunct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23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69913"/>
            <a:ext cx="7756525" cy="10541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8</a:t>
            </a:r>
            <a:r>
              <a:rPr lang="ru-RU" sz="2400" b="1" dirty="0" smtClean="0">
                <a:solidFill>
                  <a:schemeClr val="tx1"/>
                </a:solidFill>
              </a:rPr>
              <a:t>. </a:t>
            </a:r>
            <a:r>
              <a:rPr lang="ru-RU" sz="2400" b="1" dirty="0" smtClean="0">
                <a:solidFill>
                  <a:schemeClr val="tx1"/>
                </a:solidFill>
              </a:rPr>
              <a:t>«Тик – </a:t>
            </a:r>
            <a:r>
              <a:rPr lang="ru-RU" sz="2400" b="1" dirty="0" err="1" smtClean="0">
                <a:solidFill>
                  <a:schemeClr val="tx1"/>
                </a:solidFill>
              </a:rPr>
              <a:t>Тэк</a:t>
            </a:r>
            <a:r>
              <a:rPr lang="ru-RU" sz="2400" b="1" dirty="0" smtClean="0">
                <a:solidFill>
                  <a:schemeClr val="tx1"/>
                </a:solidFill>
              </a:rPr>
              <a:t> – </a:t>
            </a:r>
            <a:r>
              <a:rPr lang="ru-RU" sz="2400" b="1" dirty="0" err="1" smtClean="0">
                <a:solidFill>
                  <a:schemeClr val="tx1"/>
                </a:solidFill>
              </a:rPr>
              <a:t>Тоу</a:t>
            </a:r>
            <a:r>
              <a:rPr lang="ru-RU" sz="2400" b="1" dirty="0" smtClean="0">
                <a:solidFill>
                  <a:schemeClr val="tx1"/>
                </a:solidFill>
              </a:rPr>
              <a:t>» (крестики – нолики) </a:t>
            </a:r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395536" y="1807220"/>
            <a:ext cx="4536504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457200" algn="just" eaLnBrk="1" hangingPunct="1"/>
            <a:r>
              <a:rPr lang="ru-RU" sz="2400" dirty="0">
                <a:latin typeface="+mn-lt"/>
              </a:rPr>
              <a:t>Структура, используемая для развития критического и креативного мышления, в которой участники составляют предложения, используя три слова, расположенных в любом ряду по вертикали, горизонтали и диагонали. Учитель готовит  9 карточек,  с одним словом на каждом листочке, смешивает их и раскладывает в формате 3Х3</a:t>
            </a:r>
            <a:r>
              <a:rPr lang="ru-RU" sz="2000" dirty="0">
                <a:latin typeface="+mn-lt"/>
              </a:rPr>
              <a:t/>
            </a:r>
            <a:br>
              <a:rPr lang="ru-RU" sz="2000" dirty="0">
                <a:latin typeface="+mn-lt"/>
              </a:rPr>
            </a:br>
            <a:endParaRPr lang="ru-RU" sz="2000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10200" y="2209800"/>
            <a:ext cx="3200400" cy="3581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1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410200" y="4724400"/>
            <a:ext cx="32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410200" y="3352800"/>
            <a:ext cx="3200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410200" y="4572000"/>
            <a:ext cx="3200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400800" y="2209800"/>
            <a:ext cx="0" cy="3581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543800" y="2209800"/>
            <a:ext cx="0" cy="3657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8" name="TextBox 23"/>
          <p:cNvSpPr txBox="1">
            <a:spLocks noChangeArrowheads="1"/>
          </p:cNvSpPr>
          <p:nvPr/>
        </p:nvSpPr>
        <p:spPr bwMode="auto">
          <a:xfrm>
            <a:off x="5638800" y="26670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/>
              <a:t>1</a:t>
            </a:r>
          </a:p>
        </p:txBody>
      </p:sp>
      <p:sp>
        <p:nvSpPr>
          <p:cNvPr id="22539" name="TextBox 24"/>
          <p:cNvSpPr txBox="1">
            <a:spLocks noChangeArrowheads="1"/>
          </p:cNvSpPr>
          <p:nvPr/>
        </p:nvSpPr>
        <p:spPr bwMode="auto">
          <a:xfrm>
            <a:off x="6705600" y="26670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/>
              <a:t>2</a:t>
            </a:r>
          </a:p>
        </p:txBody>
      </p:sp>
      <p:sp>
        <p:nvSpPr>
          <p:cNvPr id="22540" name="TextBox 25"/>
          <p:cNvSpPr txBox="1">
            <a:spLocks noChangeArrowheads="1"/>
          </p:cNvSpPr>
          <p:nvPr/>
        </p:nvSpPr>
        <p:spPr bwMode="auto">
          <a:xfrm>
            <a:off x="7924800" y="2667000"/>
            <a:ext cx="60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/>
              <a:t>3</a:t>
            </a:r>
          </a:p>
        </p:txBody>
      </p:sp>
      <p:sp>
        <p:nvSpPr>
          <p:cNvPr id="22541" name="TextBox 26"/>
          <p:cNvSpPr txBox="1">
            <a:spLocks noChangeArrowheads="1"/>
          </p:cNvSpPr>
          <p:nvPr/>
        </p:nvSpPr>
        <p:spPr bwMode="auto">
          <a:xfrm>
            <a:off x="5638800" y="3810000"/>
            <a:ext cx="45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/>
              <a:t>4</a:t>
            </a:r>
          </a:p>
        </p:txBody>
      </p:sp>
      <p:sp>
        <p:nvSpPr>
          <p:cNvPr id="22542" name="TextBox 27"/>
          <p:cNvSpPr txBox="1">
            <a:spLocks noChangeArrowheads="1"/>
          </p:cNvSpPr>
          <p:nvPr/>
        </p:nvSpPr>
        <p:spPr bwMode="auto">
          <a:xfrm>
            <a:off x="6781800" y="3810000"/>
            <a:ext cx="60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/>
              <a:t>5</a:t>
            </a:r>
          </a:p>
        </p:txBody>
      </p:sp>
      <p:sp>
        <p:nvSpPr>
          <p:cNvPr id="22543" name="TextBox 28"/>
          <p:cNvSpPr txBox="1">
            <a:spLocks noChangeArrowheads="1"/>
          </p:cNvSpPr>
          <p:nvPr/>
        </p:nvSpPr>
        <p:spPr bwMode="auto">
          <a:xfrm>
            <a:off x="7848600" y="3810000"/>
            <a:ext cx="60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/>
              <a:t>6</a:t>
            </a:r>
          </a:p>
        </p:txBody>
      </p:sp>
      <p:sp>
        <p:nvSpPr>
          <p:cNvPr id="22544" name="TextBox 29"/>
          <p:cNvSpPr txBox="1">
            <a:spLocks noChangeArrowheads="1"/>
          </p:cNvSpPr>
          <p:nvPr/>
        </p:nvSpPr>
        <p:spPr bwMode="auto">
          <a:xfrm>
            <a:off x="5715000" y="4953000"/>
            <a:ext cx="60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/>
              <a:t>7</a:t>
            </a:r>
          </a:p>
        </p:txBody>
      </p:sp>
      <p:sp>
        <p:nvSpPr>
          <p:cNvPr id="22545" name="TextBox 31"/>
          <p:cNvSpPr txBox="1">
            <a:spLocks noChangeArrowheads="1"/>
          </p:cNvSpPr>
          <p:nvPr/>
        </p:nvSpPr>
        <p:spPr bwMode="auto">
          <a:xfrm>
            <a:off x="6781800" y="4953000"/>
            <a:ext cx="60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/>
              <a:t>8</a:t>
            </a:r>
          </a:p>
        </p:txBody>
      </p:sp>
      <p:sp>
        <p:nvSpPr>
          <p:cNvPr id="22546" name="TextBox 32"/>
          <p:cNvSpPr txBox="1">
            <a:spLocks noChangeArrowheads="1"/>
          </p:cNvSpPr>
          <p:nvPr/>
        </p:nvSpPr>
        <p:spPr bwMode="auto">
          <a:xfrm>
            <a:off x="7924800" y="4953000"/>
            <a:ext cx="685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36030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69913"/>
            <a:ext cx="7756525" cy="10541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9</a:t>
            </a:r>
            <a:r>
              <a:rPr lang="ru-RU" sz="2400" b="1" dirty="0" smtClean="0">
                <a:solidFill>
                  <a:schemeClr val="tx1"/>
                </a:solidFill>
              </a:rPr>
              <a:t>. </a:t>
            </a:r>
            <a:r>
              <a:rPr lang="ru-RU" sz="2400" b="1" dirty="0" smtClean="0">
                <a:solidFill>
                  <a:schemeClr val="tx1"/>
                </a:solidFill>
              </a:rPr>
              <a:t>«Эй Ар </a:t>
            </a:r>
            <a:r>
              <a:rPr lang="ru-RU" sz="2400" b="1" dirty="0" err="1" smtClean="0">
                <a:solidFill>
                  <a:schemeClr val="tx1"/>
                </a:solidFill>
              </a:rPr>
              <a:t>Гайд</a:t>
            </a:r>
            <a:r>
              <a:rPr lang="ru-RU" sz="2400" b="1" dirty="0" smtClean="0">
                <a:solidFill>
                  <a:schemeClr val="tx1"/>
                </a:solidFill>
              </a:rPr>
              <a:t>» (до и после)</a:t>
            </a: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3048000" y="1828800"/>
            <a:ext cx="30480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>
                <a:latin typeface="+mn-lt"/>
              </a:rPr>
              <a:t>Изучи самостоятельно новую тему, используя раннее приобретенные знания. </a:t>
            </a:r>
          </a:p>
          <a:p>
            <a:pPr algn="ctr" eaLnBrk="1" hangingPunct="1"/>
            <a:r>
              <a:rPr lang="ru-RU" sz="2000" dirty="0">
                <a:latin typeface="+mn-lt"/>
              </a:rPr>
              <a:t>Что ты знал?</a:t>
            </a:r>
          </a:p>
          <a:p>
            <a:pPr algn="ctr" eaLnBrk="1" hangingPunct="1"/>
            <a:r>
              <a:rPr lang="ru-RU" sz="2000" dirty="0">
                <a:latin typeface="+mn-lt"/>
              </a:rPr>
              <a:t> Что узнал?</a:t>
            </a:r>
          </a:p>
        </p:txBody>
      </p:sp>
      <p:pic>
        <p:nvPicPr>
          <p:cNvPr id="24580" name="Рисунок 5" descr="C:\Users\user\Desktop\canstockphoto62582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276600"/>
            <a:ext cx="157162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Рисунок 6" descr="C:\Users\user\Desktop\a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724400"/>
            <a:ext cx="22383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Рисунок 7" descr="C:\Users\user\Desktop\129441198-vnimanie_s_belim_ce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429000"/>
            <a:ext cx="157162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66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14480" y="3429000"/>
          <a:ext cx="6095999" cy="3435096"/>
        </p:xfrm>
        <a:graphic>
          <a:graphicData uri="http://schemas.openxmlformats.org/drawingml/2006/table">
            <a:tbl>
              <a:tblPr/>
              <a:tblGrid>
                <a:gridCol w="741515"/>
                <a:gridCol w="4530449"/>
                <a:gridCol w="824035"/>
              </a:tblGrid>
              <a:tr h="192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ДО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УТВЕРЖДЕНИЯ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ПОСЛЕ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Процесс превращения жидкости в пар, называют парообразованием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Процесс превращения пара в жидкость, называют конденсацией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Испарение происходит при любой температуре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Скорость испарение зависит от наличия ветра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Чем выше температура, тем больше скорость «быстрых» молекул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Скорость испарения зависит от площади поверхности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 ненасыщенного пара нет динамического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равновесия с</a:t>
                      </a:r>
                      <a:r>
                        <a:rPr lang="ru-RU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жидкостью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Скорость испарения зависит от рода жидкости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Насыщенный пар находится в динамическом равновесии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85828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 по теме: Испарение и конденсация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Руководство предложения/реакции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столбике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поставьте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если вы согласны с утверждением, или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если вы не согласны с утверждением.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принять решение, учитывайте свои знания, личный опыт, убеждения.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Просмотрите видеоролики.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Теперь, по завершению просмотра видео, еще раз прочтите все утверждения.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столбике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поставьте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если вы согласны с утверждением, или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если вы не согласны с утверждением.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СРАВНИТЕ столбики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Изменились ли ваши утверждения. Если изменились, то какие и почему?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Какие из этих утверждений являются самыми главными для вас (для изучения данной темы)? Почему?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28600"/>
            <a:ext cx="8229600" cy="1143000"/>
          </a:xfrm>
        </p:spPr>
        <p:txBody>
          <a:bodyPr/>
          <a:lstStyle/>
          <a:p>
            <a:r>
              <a:rPr lang="ru-RU" sz="3200" b="1" dirty="0" smtClean="0"/>
              <a:t>Оценивание на уроках по сингапурской методике</a:t>
            </a: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304800" y="1255713"/>
            <a:ext cx="8839200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457200" algn="just" eaLnBrk="1" hangingPunct="1"/>
            <a:r>
              <a:rPr lang="ru-RU" sz="2000" dirty="0" smtClean="0">
                <a:latin typeface="+mn-lt"/>
              </a:rPr>
              <a:t>Обучающие </a:t>
            </a:r>
            <a:r>
              <a:rPr lang="ru-RU" sz="2000" dirty="0">
                <a:latin typeface="+mn-lt"/>
              </a:rPr>
              <a:t>структуры контролируют участие, взаимное уважение и  общую вовлеченность учащихся. Отметки же можно выставлять следующим   образом: учащиеся пишут свои ответы в начале работы по структуре; на одном из последующих этапов они записывают информацию, услышанную от партнера; в конце урока </a:t>
            </a:r>
            <a:r>
              <a:rPr lang="ru-RU" sz="2000" dirty="0" smtClean="0">
                <a:latin typeface="+mn-lt"/>
              </a:rPr>
              <a:t>учащиеся </a:t>
            </a:r>
            <a:r>
              <a:rPr lang="ru-RU" sz="2000" dirty="0">
                <a:latin typeface="+mn-lt"/>
              </a:rPr>
              <a:t>ставят себе отметку за работу; учитель собирает письменные работы и сравнивает самооценку с правильностью выполненных заданий.</a:t>
            </a:r>
          </a:p>
          <a:p>
            <a:pPr indent="457200" algn="just" eaLnBrk="1" hangingPunct="1"/>
            <a:r>
              <a:rPr lang="ru-RU" sz="2000" dirty="0">
                <a:latin typeface="+mn-lt"/>
              </a:rPr>
              <a:t>Важно объяснить критерии </a:t>
            </a:r>
            <a:r>
              <a:rPr lang="ru-RU" sz="2000" dirty="0" smtClean="0">
                <a:latin typeface="+mn-lt"/>
              </a:rPr>
              <a:t>оценивания. </a:t>
            </a:r>
            <a:endParaRPr lang="ru-RU" sz="2000" dirty="0">
              <a:latin typeface="+mn-lt"/>
            </a:endParaRPr>
          </a:p>
          <a:p>
            <a:pPr indent="457200" algn="just" eaLnBrk="1" hangingPunct="1"/>
            <a:r>
              <a:rPr lang="ru-RU" sz="2000" dirty="0">
                <a:latin typeface="+mn-lt"/>
              </a:rPr>
              <a:t>Учащиеся должны понимать, что нужно внимательно слушать друг друга, особенно </a:t>
            </a:r>
            <a:r>
              <a:rPr lang="ru-RU" sz="2000" dirty="0" smtClean="0">
                <a:latin typeface="+mn-lt"/>
              </a:rPr>
              <a:t>ответы, где были допущены ошибки.</a:t>
            </a:r>
            <a:endParaRPr lang="ru-RU" sz="2000" dirty="0">
              <a:latin typeface="+mn-lt"/>
            </a:endParaRPr>
          </a:p>
          <a:p>
            <a:pPr indent="457200" algn="just" eaLnBrk="1" hangingPunct="1"/>
            <a:endParaRPr lang="ru-RU" sz="2000" dirty="0">
              <a:latin typeface="+mn-lt"/>
            </a:endParaRPr>
          </a:p>
          <a:p>
            <a:pPr indent="457200" algn="just" eaLnBrk="1" hangingPunct="1"/>
            <a:r>
              <a:rPr lang="ru-RU" sz="2000" dirty="0">
                <a:latin typeface="+mn-lt"/>
              </a:rPr>
              <a:t> Кроме того, </a:t>
            </a:r>
            <a:r>
              <a:rPr lang="ru-RU" sz="2000" i="1" dirty="0">
                <a:latin typeface="+mn-lt"/>
              </a:rPr>
              <a:t>когда ученики знают, что их самооценка подтверждается учителем, перед тем, как отметка будет выставлена в журнал, они оценивают себя даже строже, чем сам учитель.</a:t>
            </a:r>
            <a:endParaRPr lang="ru-RU" sz="2000" dirty="0">
              <a:latin typeface="+mn-lt"/>
            </a:endParaRPr>
          </a:p>
          <a:p>
            <a:pPr eaLnBrk="1" hangingPunct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40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Педагогические эффекты</a:t>
            </a:r>
          </a:p>
        </p:txBody>
      </p:sp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179512" y="1219200"/>
            <a:ext cx="8712968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>
                <a:latin typeface="+mn-lt"/>
                <a:cs typeface="Times New Roman" pitchFamily="18" charset="0"/>
              </a:rPr>
              <a:t> </a:t>
            </a:r>
            <a:r>
              <a:rPr lang="ru-RU" dirty="0" smtClean="0">
                <a:latin typeface="+mn-lt"/>
                <a:cs typeface="Times New Roman" pitchFamily="18" charset="0"/>
              </a:rPr>
              <a:t> </a:t>
            </a:r>
            <a:r>
              <a:rPr lang="ru-RU" sz="2000" dirty="0">
                <a:latin typeface="+mn-lt"/>
              </a:rPr>
              <a:t>Около половины детей в классе учатся одновременно говорить и слышать, </a:t>
            </a:r>
            <a:r>
              <a:rPr lang="ru-RU" sz="2000" dirty="0" smtClean="0">
                <a:latin typeface="+mn-lt"/>
              </a:rPr>
              <a:t>  </a:t>
            </a:r>
          </a:p>
          <a:p>
            <a:pPr lvl="0" algn="just"/>
            <a:r>
              <a:rPr lang="ru-RU" sz="2000" dirty="0" smtClean="0">
                <a:latin typeface="+mn-lt"/>
              </a:rPr>
              <a:t>исправлять </a:t>
            </a:r>
            <a:r>
              <a:rPr lang="ru-RU" sz="2000" dirty="0">
                <a:latin typeface="+mn-lt"/>
              </a:rPr>
              <a:t>чужие ошибки, таким образом, закрепляя, корректируя и дополняя свои </a:t>
            </a:r>
            <a:r>
              <a:rPr lang="ru-RU" sz="2000" dirty="0" smtClean="0">
                <a:latin typeface="+mn-lt"/>
              </a:rPr>
              <a:t>знания.</a:t>
            </a: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000" dirty="0" smtClean="0">
                <a:latin typeface="+mn-lt"/>
              </a:rPr>
              <a:t>Резко </a:t>
            </a:r>
            <a:r>
              <a:rPr lang="ru-RU" sz="2000" dirty="0">
                <a:latin typeface="+mn-lt"/>
              </a:rPr>
              <a:t>возрастает активность каждого ученика в процессе, особенно в </a:t>
            </a:r>
            <a:endParaRPr lang="ru-RU" sz="2000" dirty="0" smtClean="0">
              <a:latin typeface="+mn-lt"/>
            </a:endParaRPr>
          </a:p>
          <a:p>
            <a:pPr lvl="0" algn="just"/>
            <a:r>
              <a:rPr lang="ru-RU" sz="2000" dirty="0" smtClean="0">
                <a:latin typeface="+mn-lt"/>
              </a:rPr>
              <a:t>функции «</a:t>
            </a:r>
            <a:r>
              <a:rPr lang="ru-RU" sz="2000" dirty="0">
                <a:latin typeface="+mn-lt"/>
              </a:rPr>
              <a:t>учитель</a:t>
            </a:r>
            <a:r>
              <a:rPr lang="ru-RU" sz="2000" dirty="0" smtClean="0">
                <a:latin typeface="+mn-lt"/>
              </a:rPr>
              <a:t>».</a:t>
            </a: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000" dirty="0" smtClean="0">
                <a:latin typeface="+mn-lt"/>
              </a:rPr>
              <a:t>Каждый </a:t>
            </a:r>
            <a:r>
              <a:rPr lang="ru-RU" sz="2000" dirty="0">
                <a:latin typeface="+mn-lt"/>
              </a:rPr>
              <a:t>ученик оказывается в центре вопроса, ему необходимо общаться, </a:t>
            </a:r>
            <a:endParaRPr lang="ru-RU" sz="2000" dirty="0" smtClean="0">
              <a:latin typeface="+mn-lt"/>
            </a:endParaRPr>
          </a:p>
          <a:p>
            <a:pPr lvl="0" algn="just"/>
            <a:r>
              <a:rPr lang="ru-RU" sz="2000" dirty="0" smtClean="0">
                <a:latin typeface="+mn-lt"/>
              </a:rPr>
              <a:t>чтобы научить </a:t>
            </a:r>
            <a:r>
              <a:rPr lang="ru-RU" sz="2000" dirty="0">
                <a:latin typeface="+mn-lt"/>
              </a:rPr>
              <a:t>товарища тому, что знаешь сам, тем самым создается положительное отношение к процессу </a:t>
            </a:r>
            <a:r>
              <a:rPr lang="ru-RU" sz="2000" dirty="0" smtClean="0">
                <a:latin typeface="+mn-lt"/>
              </a:rPr>
              <a:t>обучения.</a:t>
            </a: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000" dirty="0" smtClean="0">
                <a:latin typeface="+mn-lt"/>
              </a:rPr>
              <a:t>Обучение </a:t>
            </a:r>
            <a:r>
              <a:rPr lang="ru-RU" sz="2000" dirty="0">
                <a:latin typeface="+mn-lt"/>
              </a:rPr>
              <a:t>для каждого ребенка без исключения становится интересным и </a:t>
            </a:r>
            <a:endParaRPr lang="ru-RU" sz="2000" dirty="0" smtClean="0">
              <a:latin typeface="+mn-lt"/>
            </a:endParaRPr>
          </a:p>
          <a:p>
            <a:pPr lvl="0" algn="just"/>
            <a:r>
              <a:rPr lang="ru-RU" sz="2000" dirty="0" smtClean="0">
                <a:latin typeface="+mn-lt"/>
              </a:rPr>
              <a:t>Результативным.</a:t>
            </a: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000" dirty="0" smtClean="0">
                <a:latin typeface="+mn-lt"/>
              </a:rPr>
              <a:t>У </a:t>
            </a:r>
            <a:r>
              <a:rPr lang="ru-RU" sz="2000" dirty="0">
                <a:latin typeface="+mn-lt"/>
              </a:rPr>
              <a:t>учеников развиваются коммуникативные качества, креативное мышление, </a:t>
            </a:r>
            <a:endParaRPr lang="ru-RU" sz="2000" dirty="0" smtClean="0">
              <a:latin typeface="+mn-lt"/>
            </a:endParaRPr>
          </a:p>
          <a:p>
            <a:pPr lvl="0" algn="just"/>
            <a:r>
              <a:rPr lang="ru-RU" sz="2000" dirty="0" smtClean="0">
                <a:latin typeface="+mn-lt"/>
              </a:rPr>
              <a:t>они учатся </a:t>
            </a:r>
            <a:r>
              <a:rPr lang="ru-RU" sz="2000" dirty="0">
                <a:latin typeface="+mn-lt"/>
              </a:rPr>
              <a:t>сотрудничать, критиковать и принимать </a:t>
            </a:r>
            <a:r>
              <a:rPr lang="ru-RU" sz="2000" dirty="0" smtClean="0">
                <a:latin typeface="+mn-lt"/>
              </a:rPr>
              <a:t>критику.</a:t>
            </a: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000" dirty="0" smtClean="0">
                <a:latin typeface="+mn-lt"/>
              </a:rPr>
              <a:t>Любой </a:t>
            </a:r>
            <a:r>
              <a:rPr lang="ru-RU" sz="2000" dirty="0">
                <a:latin typeface="+mn-lt"/>
              </a:rPr>
              <a:t>урок становится похожим на увлекательную и насыщенную игру </a:t>
            </a:r>
            <a:r>
              <a:rPr lang="ru-RU" sz="2000" dirty="0" smtClean="0">
                <a:latin typeface="+mn-lt"/>
              </a:rPr>
              <a:t>и </a:t>
            </a:r>
          </a:p>
          <a:p>
            <a:pPr lvl="0" algn="just"/>
            <a:r>
              <a:rPr lang="ru-RU" sz="2000" dirty="0" smtClean="0">
                <a:latin typeface="+mn-lt"/>
              </a:rPr>
              <a:t>несет </a:t>
            </a:r>
            <a:r>
              <a:rPr lang="ru-RU" sz="2000" dirty="0">
                <a:latin typeface="+mn-lt"/>
              </a:rPr>
              <a:t>в </a:t>
            </a:r>
            <a:r>
              <a:rPr lang="ru-RU" sz="2000" dirty="0" smtClean="0">
                <a:latin typeface="+mn-lt"/>
              </a:rPr>
              <a:t>себе </a:t>
            </a:r>
            <a:r>
              <a:rPr lang="ru-RU" sz="2000" dirty="0">
                <a:latin typeface="+mn-lt"/>
              </a:rPr>
              <a:t>исключительно положительные </a:t>
            </a:r>
            <a:r>
              <a:rPr lang="ru-RU" sz="2000" dirty="0" smtClean="0">
                <a:latin typeface="+mn-lt"/>
              </a:rPr>
              <a:t>эмоции</a:t>
            </a: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000" dirty="0" err="1" smtClean="0">
                <a:latin typeface="+mn-lt"/>
              </a:rPr>
              <a:t>Здоровьесберегающая</a:t>
            </a:r>
            <a:r>
              <a:rPr lang="ru-RU" sz="2000" dirty="0" smtClean="0">
                <a:latin typeface="+mn-lt"/>
              </a:rPr>
              <a:t> направленность.</a:t>
            </a:r>
            <a:endParaRPr lang="ru-RU" sz="2000" dirty="0">
              <a:latin typeface="+mn-lt"/>
            </a:endParaRPr>
          </a:p>
        </p:txBody>
      </p:sp>
      <p:pic>
        <p:nvPicPr>
          <p:cNvPr id="27652" name="Рисунок 3" descr="C:\Users\user\Desktop\i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400675"/>
            <a:ext cx="20574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013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Сингапурская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методика обучения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86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297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77048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dirty="0"/>
              <a:t>В основе методики лежит система корпоративного обучения доктора Спенсера Кагана, бывшего советского, а ныне американского специалиста. Также, в основу методики  заложены идеи известного русского психолога </a:t>
            </a:r>
            <a:r>
              <a:rPr lang="ru-RU" sz="2800" dirty="0" smtClean="0"/>
              <a:t>Л.С. </a:t>
            </a:r>
            <a:r>
              <a:rPr lang="ru-RU" sz="2800" dirty="0"/>
              <a:t>Выготского и советских педагогов </a:t>
            </a:r>
            <a:r>
              <a:rPr lang="ru-RU" sz="2800" dirty="0" smtClean="0"/>
              <a:t>В.В. Давыдова </a:t>
            </a:r>
            <a:r>
              <a:rPr lang="ru-RU" sz="2800" dirty="0"/>
              <a:t>и </a:t>
            </a:r>
            <a:r>
              <a:rPr lang="ru-RU" sz="2800" dirty="0" smtClean="0"/>
              <a:t>Д.Б. </a:t>
            </a:r>
            <a:r>
              <a:rPr lang="ru-RU" sz="2800" dirty="0" err="1" smtClean="0"/>
              <a:t>Эльконина</a:t>
            </a:r>
            <a:r>
              <a:rPr lang="ru-RU" sz="2800" dirty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240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5571" y="385500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dirty="0" smtClean="0"/>
              <a:t>Обучающая структура </a:t>
            </a:r>
            <a:endParaRPr lang="ru-RU" sz="2800" dirty="0"/>
          </a:p>
        </p:txBody>
      </p:sp>
      <p:sp>
        <p:nvSpPr>
          <p:cNvPr id="3" name="Стрелка вниз 2"/>
          <p:cNvSpPr/>
          <p:nvPr/>
        </p:nvSpPr>
        <p:spPr>
          <a:xfrm rot="13896782">
            <a:off x="3835121" y="853619"/>
            <a:ext cx="918806" cy="43681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flipH="1" flipV="1">
            <a:off x="1173201" y="1136683"/>
            <a:ext cx="86431" cy="445255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259632" y="5589240"/>
            <a:ext cx="7050795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5229" y="2922818"/>
            <a:ext cx="2386009" cy="806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>
            <a:off x="1043608" y="2564904"/>
            <a:ext cx="360040" cy="288032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043608" y="2852936"/>
            <a:ext cx="0" cy="576064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1043608" y="3429000"/>
            <a:ext cx="360040" cy="43204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 rot="16200000">
            <a:off x="875842" y="2956302"/>
            <a:ext cx="1792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Взаимодействие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29274" y="4970066"/>
            <a:ext cx="14378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Взаимодействие</a:t>
            </a:r>
            <a:endParaRPr lang="ru-RU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313015"/>
            <a:ext cx="32480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Прямая со стрелкой 18"/>
          <p:cNvCxnSpPr/>
          <p:nvPr/>
        </p:nvCxnSpPr>
        <p:spPr>
          <a:xfrm>
            <a:off x="3339581" y="5463359"/>
            <a:ext cx="5040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992820" y="2999629"/>
            <a:ext cx="26574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817" y="6093296"/>
            <a:ext cx="904875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274" y="6159971"/>
            <a:ext cx="122872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988" y="6164733"/>
            <a:ext cx="13239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Прямая со стрелкой 20"/>
          <p:cNvCxnSpPr>
            <a:stCxn id="1029" idx="3"/>
          </p:cNvCxnSpPr>
          <p:nvPr/>
        </p:nvCxnSpPr>
        <p:spPr>
          <a:xfrm flipV="1">
            <a:off x="2485692" y="6302845"/>
            <a:ext cx="706560" cy="1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030" idx="3"/>
            <a:endCxn id="1031" idx="1"/>
          </p:cNvCxnSpPr>
          <p:nvPr/>
        </p:nvCxnSpPr>
        <p:spPr>
          <a:xfrm>
            <a:off x="4457999" y="6302846"/>
            <a:ext cx="775989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Прямая соединительная линия 1031"/>
          <p:cNvCxnSpPr/>
          <p:nvPr/>
        </p:nvCxnSpPr>
        <p:spPr>
          <a:xfrm flipV="1">
            <a:off x="2339752" y="5805264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Прямая соединительная линия 1033"/>
          <p:cNvCxnSpPr/>
          <p:nvPr/>
        </p:nvCxnSpPr>
        <p:spPr>
          <a:xfrm>
            <a:off x="2339752" y="5805264"/>
            <a:ext cx="31683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Прямая со стрелкой 1035"/>
          <p:cNvCxnSpPr/>
          <p:nvPr/>
        </p:nvCxnSpPr>
        <p:spPr>
          <a:xfrm>
            <a:off x="5508104" y="5805264"/>
            <a:ext cx="0" cy="35470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Прямая соединительная линия 1037"/>
          <p:cNvCxnSpPr/>
          <p:nvPr/>
        </p:nvCxnSpPr>
        <p:spPr>
          <a:xfrm>
            <a:off x="5508104" y="6445721"/>
            <a:ext cx="0" cy="2236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0" name="Прямая соединительная линия 1039"/>
          <p:cNvCxnSpPr/>
          <p:nvPr/>
        </p:nvCxnSpPr>
        <p:spPr>
          <a:xfrm flipH="1">
            <a:off x="2339752" y="6685198"/>
            <a:ext cx="31683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4" name="Прямая со стрелкой 1043"/>
          <p:cNvCxnSpPr/>
          <p:nvPr/>
        </p:nvCxnSpPr>
        <p:spPr>
          <a:xfrm flipV="1">
            <a:off x="2339752" y="6512396"/>
            <a:ext cx="0" cy="17280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4984474" y="3211027"/>
            <a:ext cx="385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ru-RU" sz="2400" dirty="0" smtClean="0"/>
              <a:t>Коммуникация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400" dirty="0" smtClean="0"/>
              <a:t>Сотрудничество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400" dirty="0" smtClean="0"/>
              <a:t>Критическое мышление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400" dirty="0" smtClean="0"/>
              <a:t>Креативность </a:t>
            </a:r>
            <a:endParaRPr lang="ru-RU" sz="2400" dirty="0"/>
          </a:p>
        </p:txBody>
      </p:sp>
      <p:sp>
        <p:nvSpPr>
          <p:cNvPr id="1047" name="Прямоугольник 1046"/>
          <p:cNvSpPr/>
          <p:nvPr/>
        </p:nvSpPr>
        <p:spPr>
          <a:xfrm>
            <a:off x="1173201" y="4580258"/>
            <a:ext cx="2353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Пассивные ученики </a:t>
            </a:r>
            <a:endParaRPr lang="ru-RU" dirty="0"/>
          </a:p>
        </p:txBody>
      </p:sp>
      <p:sp>
        <p:nvSpPr>
          <p:cNvPr id="1048" name="Прямоугольник 1047"/>
          <p:cNvSpPr/>
          <p:nvPr/>
        </p:nvSpPr>
        <p:spPr>
          <a:xfrm>
            <a:off x="4984474" y="1136683"/>
            <a:ext cx="3675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Заинтересованные обучающиеся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6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6632"/>
            <a:ext cx="7704856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 smtClean="0"/>
              <a:t>Современный урок по Сингапурской методике – это</a:t>
            </a:r>
            <a:r>
              <a:rPr lang="ru-RU" sz="2800" dirty="0" smtClean="0"/>
              <a:t>:</a:t>
            </a:r>
          </a:p>
          <a:p>
            <a:pPr indent="457200" algn="just"/>
            <a:endParaRPr lang="ru-RU" sz="2800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/>
              <a:t>урок, на котором осуществляется индивидуальный подход каждому ученику.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/>
              <a:t>урок, содержащий разные виды деятельности.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/>
              <a:t>урок, на котором ученику комфортно.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/>
              <a:t>урок, на котором деятельность стимулирует развитие познавательной активности ученика.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/>
              <a:t>урок развивает у детей креативное мышление.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/>
              <a:t>урок воспитывает думающего ученика-интеллектуала.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/>
              <a:t>урок предполагает сотрудничество, взаимопонимание, атмосферу радости и увлеченности. </a:t>
            </a:r>
          </a:p>
          <a:p>
            <a:pPr algn="just"/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695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51344"/>
            <a:ext cx="806489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Описание Сингапурской методики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000" dirty="0" smtClean="0"/>
              <a:t>1. Расположение парт: парты должны быть расставлены так, чтобы ученики не сидели спиной к учителю.</a:t>
            </a:r>
          </a:p>
          <a:p>
            <a:pPr algn="ctr"/>
            <a:endParaRPr lang="ru-RU" dirty="0" smtClean="0"/>
          </a:p>
          <a:p>
            <a:endParaRPr lang="ru-RU" dirty="0" smtClean="0"/>
          </a:p>
        </p:txBody>
      </p:sp>
      <p:pic>
        <p:nvPicPr>
          <p:cNvPr id="2050" name="Picture 2" descr="H:\DCIM\101MSDCF\DSC001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399362"/>
            <a:ext cx="4928096" cy="369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17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51344"/>
            <a:ext cx="806489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2. Класс разбивается на группы по 4 человека или по парам.</a:t>
            </a:r>
          </a:p>
          <a:p>
            <a:pPr algn="just"/>
            <a:r>
              <a:rPr lang="ru-RU" sz="2800" dirty="0" smtClean="0"/>
              <a:t>Каждая команда должна быть оснащена всем рабочим материалом, который потребуется на уроке.</a:t>
            </a:r>
          </a:p>
          <a:p>
            <a:pPr algn="just"/>
            <a:r>
              <a:rPr lang="ru-RU" sz="2800" dirty="0" smtClean="0"/>
              <a:t>3. Команды, работая над заданиями, могут обмениваться информацией, помогать друг другу, по сигналу учителя менять  состав команды.</a:t>
            </a:r>
          </a:p>
          <a:p>
            <a:pPr algn="just"/>
            <a:r>
              <a:rPr lang="ru-RU" sz="2800" dirty="0" smtClean="0"/>
              <a:t>4. После каждого самообучения должно быть подведение итогов.</a:t>
            </a:r>
          </a:p>
          <a:p>
            <a:pPr algn="ctr"/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6915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51344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Виды обучающих структур:</a:t>
            </a:r>
          </a:p>
          <a:p>
            <a:pPr algn="ctr"/>
            <a:endParaRPr lang="ru-RU" dirty="0" smtClean="0"/>
          </a:p>
          <a:p>
            <a:r>
              <a:rPr lang="ru-RU" sz="2400" dirty="0" smtClean="0"/>
              <a:t>1. «</a:t>
            </a:r>
            <a:r>
              <a:rPr lang="ru-RU" sz="2400" dirty="0" err="1" smtClean="0"/>
              <a:t>Мэнэдж</a:t>
            </a:r>
            <a:r>
              <a:rPr lang="ru-RU" sz="2400" dirty="0" smtClean="0"/>
              <a:t> </a:t>
            </a:r>
            <a:r>
              <a:rPr lang="ru-RU" sz="2400" dirty="0" err="1" smtClean="0"/>
              <a:t>Мэт</a:t>
            </a:r>
            <a:r>
              <a:rPr lang="ru-RU" sz="2400" dirty="0" smtClean="0"/>
              <a:t>» - управление классом, распределение учеников одной команды.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04864"/>
            <a:ext cx="4653764" cy="4465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009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620688"/>
            <a:ext cx="7992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2. «Хай Фай»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(сигнал тишины) </a:t>
            </a:r>
          </a:p>
          <a:p>
            <a:r>
              <a:rPr lang="ru-RU" sz="2400" dirty="0" smtClean="0"/>
              <a:t>концентрация внимания на поднятой ладони или хлопке учителя.</a:t>
            </a:r>
          </a:p>
          <a:p>
            <a:r>
              <a:rPr lang="ru-RU" sz="2400" b="1" dirty="0" smtClean="0"/>
              <a:t>3. «Клок </a:t>
            </a:r>
            <a:r>
              <a:rPr lang="ru-RU" sz="2400" b="1" dirty="0" err="1" smtClean="0"/>
              <a:t>Баддис</a:t>
            </a:r>
            <a:r>
              <a:rPr lang="ru-RU" sz="2400" b="1" dirty="0" smtClean="0"/>
              <a:t>» - «друзья по времени»</a:t>
            </a:r>
          </a:p>
          <a:p>
            <a:r>
              <a:rPr lang="ru-RU" sz="2400" dirty="0" smtClean="0"/>
              <a:t>Выполнение задания за определенный промежуток времени, после окончания времени состав команды меняется.</a:t>
            </a:r>
          </a:p>
          <a:p>
            <a:r>
              <a:rPr lang="ru-RU" sz="2400" b="1" dirty="0" smtClean="0"/>
              <a:t>4. «</a:t>
            </a:r>
            <a:r>
              <a:rPr lang="ru-RU" sz="2400" b="1" dirty="0" err="1" smtClean="0"/>
              <a:t>Джот</a:t>
            </a:r>
            <a:r>
              <a:rPr lang="ru-RU" sz="2400" b="1" dirty="0" smtClean="0"/>
              <a:t> Тост» - «запишите мысль»</a:t>
            </a:r>
          </a:p>
          <a:p>
            <a:r>
              <a:rPr lang="ru-RU" sz="2400" dirty="0" smtClean="0"/>
              <a:t>Оперативное выполнение задания в письменном виде, проговаривая его вслух. 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6467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233</TotalTime>
  <Words>862</Words>
  <Application>Microsoft Office PowerPoint</Application>
  <PresentationFormat>Экран (4:3)</PresentationFormat>
  <Paragraphs>110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Твердый переплет</vt:lpstr>
      <vt:lpstr>Презентация PowerPoint</vt:lpstr>
      <vt:lpstr>Сингапурская методика обучения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8. «Тик – Тэк – Тоу» (крестики – нолики) </vt:lpstr>
      <vt:lpstr>9. «Эй Ар Гайд» (до и после)</vt:lpstr>
      <vt:lpstr>Презентация PowerPoint</vt:lpstr>
      <vt:lpstr>Оценивание на уроках по сингапурской методике</vt:lpstr>
      <vt:lpstr>Педагогические эффекты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Ушмун</dc:creator>
  <cp:lastModifiedBy>user</cp:lastModifiedBy>
  <cp:revision>19</cp:revision>
  <cp:lastPrinted>2016-11-18T09:57:53Z</cp:lastPrinted>
  <dcterms:created xsi:type="dcterms:W3CDTF">2016-11-18T08:16:27Z</dcterms:created>
  <dcterms:modified xsi:type="dcterms:W3CDTF">2018-11-29T15:15:46Z</dcterms:modified>
</cp:coreProperties>
</file>