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7" r:id="rId12"/>
    <p:sldId id="268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2BEA0BF-CED2-4CD2-835E-901E27EB5C6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C03DC4-1010-4203-AE31-4F8B706A4C1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A0BF-CED2-4CD2-835E-901E27EB5C6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03DC4-1010-4203-AE31-4F8B706A4C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A0BF-CED2-4CD2-835E-901E27EB5C6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03DC4-1010-4203-AE31-4F8B706A4C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2BEA0BF-CED2-4CD2-835E-901E27EB5C6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BC03DC4-1010-4203-AE31-4F8B706A4C1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2BEA0BF-CED2-4CD2-835E-901E27EB5C6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C03DC4-1010-4203-AE31-4F8B706A4C1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A0BF-CED2-4CD2-835E-901E27EB5C6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03DC4-1010-4203-AE31-4F8B706A4C1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A0BF-CED2-4CD2-835E-901E27EB5C6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03DC4-1010-4203-AE31-4F8B706A4C1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2BEA0BF-CED2-4CD2-835E-901E27EB5C6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BC03DC4-1010-4203-AE31-4F8B706A4C1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A0BF-CED2-4CD2-835E-901E27EB5C6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03DC4-1010-4203-AE31-4F8B706A4C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2BEA0BF-CED2-4CD2-835E-901E27EB5C6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BC03DC4-1010-4203-AE31-4F8B706A4C1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2BEA0BF-CED2-4CD2-835E-901E27EB5C6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BC03DC4-1010-4203-AE31-4F8B706A4C1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2BEA0BF-CED2-4CD2-835E-901E27EB5C60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BC03DC4-1010-4203-AE31-4F8B706A4C1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785794"/>
            <a:ext cx="6172200" cy="2643206"/>
          </a:xfrm>
        </p:spPr>
        <p:txBody>
          <a:bodyPr>
            <a:normAutofit/>
          </a:bodyPr>
          <a:lstStyle/>
          <a:p>
            <a:pPr algn="ctr"/>
            <a:r>
              <a:rPr lang="tt-RU" sz="5400" b="1" dirty="0" smtClean="0">
                <a:solidFill>
                  <a:srgbClr val="00B050"/>
                </a:solidFill>
              </a:rPr>
              <a:t>Минем шәҗәрәм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3500438"/>
            <a:ext cx="6172200" cy="2874484"/>
          </a:xfrm>
        </p:spPr>
        <p:txBody>
          <a:bodyPr>
            <a:normAutofit fontScale="62500" lnSpcReduction="20000"/>
          </a:bodyPr>
          <a:lstStyle/>
          <a:p>
            <a:r>
              <a:rPr lang="tt-RU" sz="3800" dirty="0" smtClean="0"/>
              <a:t>Теләче муниципаль районы Алан урта гомумбелем бирү мәктәбенең 4 нче сыйныф укучысы Биккинина Гөлсем Марат  кызының эше.</a:t>
            </a:r>
            <a:endParaRPr lang="ru-RU" sz="3800" dirty="0" smtClean="0"/>
          </a:p>
          <a:p>
            <a:r>
              <a:rPr lang="tt-RU" sz="3800" dirty="0" smtClean="0"/>
              <a:t>Фәнни җитәкче: </a:t>
            </a:r>
            <a:r>
              <a:rPr lang="tt-RU" sz="3800" dirty="0" smtClean="0"/>
              <a:t> Кыямова </a:t>
            </a:r>
            <a:r>
              <a:rPr lang="tt-RU" sz="3800" dirty="0" smtClean="0"/>
              <a:t>Гөлсинә </a:t>
            </a:r>
            <a:r>
              <a:rPr lang="tt-RU" sz="3800" dirty="0" smtClean="0"/>
              <a:t>Рашит кызы</a:t>
            </a:r>
            <a:r>
              <a:rPr lang="tt-RU" sz="3800" dirty="0" smtClean="0"/>
              <a:t>, </a:t>
            </a:r>
            <a:r>
              <a:rPr lang="tt-RU" sz="3800" dirty="0" smtClean="0"/>
              <a:t>югары категорияле    </a:t>
            </a:r>
            <a:r>
              <a:rPr lang="tt-RU" sz="3800" dirty="0" smtClean="0"/>
              <a:t>татар  теле һәм әдәбияты укытучысы</a:t>
            </a:r>
            <a:r>
              <a:rPr lang="tt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 l="23625" t="9988" r="21566" b="68703"/>
          <a:stretch>
            <a:fillRect/>
          </a:stretch>
        </p:blipFill>
        <p:spPr bwMode="auto">
          <a:xfrm>
            <a:off x="3571868" y="428604"/>
            <a:ext cx="414340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 l="23647" t="12606" r="28502" b="41954"/>
          <a:stretch>
            <a:fillRect/>
          </a:stretch>
        </p:blipFill>
        <p:spPr bwMode="auto">
          <a:xfrm>
            <a:off x="1285852" y="642918"/>
            <a:ext cx="164307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000100" y="3071808"/>
            <a:ext cx="700092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t-RU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Дәү </a:t>
            </a:r>
            <a:r>
              <a:rPr lang="tt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әтием Биккинин Рәшит, </a:t>
            </a:r>
            <a:r>
              <a:rPr lang="tt-RU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үз чорының һәрбер егете кебек үк, солдат хезмәтен үткән, танкист булып хезмәт иткән һәм кече сержант    званиясен алуга ирешкән.  Авыл хуҗалыгы институтының агрономия бүлеген тәмамлаган дәү әти </a:t>
            </a:r>
            <a:r>
              <a:rPr lang="tt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башта “</a:t>
            </a:r>
            <a:r>
              <a:rPr lang="tt-RU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Родина” колхозында агроном, аннары Алан авыл советы рәисе булып эшләгән. Аның хезмәт юлы безнең өчен үрнәк булып тора. </a:t>
            </a:r>
            <a:endParaRPr lang="tt-RU" sz="24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tt-RU" dirty="0"/>
          </a:p>
          <a:p>
            <a:endParaRPr lang="tt-RU" dirty="0" smtClean="0"/>
          </a:p>
          <a:p>
            <a:endParaRPr lang="tt-RU" dirty="0"/>
          </a:p>
          <a:p>
            <a:endParaRPr lang="tt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23717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9484" y="1571612"/>
            <a:ext cx="242696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857628"/>
            <a:ext cx="228601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1500174"/>
            <a:ext cx="221457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3857628"/>
            <a:ext cx="2447928" cy="176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12" y="3786190"/>
            <a:ext cx="214314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tt-RU" dirty="0" smtClean="0"/>
              <a:t>Ә бүгенге көндә әлеге тарихны барларга, эзләргә, саклап калдырырга алынган дәү әтигә бу эштә көчемнән килгәнчә ярдәм итәргә тырышам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tt-RU" b="1" dirty="0" smtClean="0">
                <a:solidFill>
                  <a:schemeClr val="accent3"/>
                </a:solidFill>
              </a:rPr>
              <a:t>     Һәр </a:t>
            </a:r>
            <a:r>
              <a:rPr lang="tt-RU" b="1" dirty="0" smtClean="0">
                <a:solidFill>
                  <a:schemeClr val="accent3"/>
                </a:solidFill>
              </a:rPr>
              <a:t>нигезнең, һәр </a:t>
            </a:r>
            <a:r>
              <a:rPr lang="tt-RU" b="1" dirty="0" smtClean="0">
                <a:solidFill>
                  <a:schemeClr val="accent3"/>
                </a:solidFill>
              </a:rPr>
              <a:t>авылның,</a:t>
            </a:r>
          </a:p>
          <a:p>
            <a:pPr algn="r">
              <a:buNone/>
            </a:pPr>
            <a:r>
              <a:rPr lang="tt-RU" b="1" dirty="0" smtClean="0">
                <a:solidFill>
                  <a:schemeClr val="accent3"/>
                </a:solidFill>
              </a:rPr>
              <a:t>Һәр </a:t>
            </a:r>
            <a:r>
              <a:rPr lang="tt-RU" b="1" dirty="0" smtClean="0">
                <a:solidFill>
                  <a:schemeClr val="accent3"/>
                </a:solidFill>
              </a:rPr>
              <a:t>каланың үткәне бар...</a:t>
            </a:r>
            <a:endParaRPr lang="ru-RU" dirty="0" smtClean="0">
              <a:solidFill>
                <a:schemeClr val="accent3"/>
              </a:solidFill>
            </a:endParaRPr>
          </a:p>
          <a:p>
            <a:pPr algn="r">
              <a:buNone/>
            </a:pPr>
            <a:r>
              <a:rPr lang="tt-RU" b="1" dirty="0" smtClean="0">
                <a:solidFill>
                  <a:schemeClr val="accent3"/>
                </a:solidFill>
              </a:rPr>
              <a:t>    </a:t>
            </a:r>
            <a:r>
              <a:rPr lang="tt-RU" b="1" dirty="0" smtClean="0">
                <a:solidFill>
                  <a:schemeClr val="accent3"/>
                </a:solidFill>
              </a:rPr>
              <a:t>   Гыйбрәт </a:t>
            </a:r>
            <a:r>
              <a:rPr lang="tt-RU" b="1" dirty="0" smtClean="0">
                <a:solidFill>
                  <a:schemeClr val="accent3"/>
                </a:solidFill>
              </a:rPr>
              <a:t>алырлык мирасның</a:t>
            </a:r>
            <a:endParaRPr lang="ru-RU" dirty="0" smtClean="0">
              <a:solidFill>
                <a:schemeClr val="accent3"/>
              </a:solidFill>
            </a:endParaRPr>
          </a:p>
          <a:p>
            <a:pPr algn="r">
              <a:buNone/>
            </a:pPr>
            <a:r>
              <a:rPr lang="tt-RU" b="1" dirty="0" smtClean="0">
                <a:solidFill>
                  <a:schemeClr val="accent3"/>
                </a:solidFill>
              </a:rPr>
              <a:t> </a:t>
            </a:r>
            <a:r>
              <a:rPr lang="tt-RU" b="1" dirty="0" smtClean="0">
                <a:solidFill>
                  <a:schemeClr val="accent3"/>
                </a:solidFill>
              </a:rPr>
              <a:t>Калганы бар, киткәне бар</a:t>
            </a:r>
            <a:r>
              <a:rPr lang="tt-RU" b="1" dirty="0" smtClean="0">
                <a:solidFill>
                  <a:schemeClr val="accent3"/>
                </a:solidFill>
              </a:rPr>
              <a:t>.</a:t>
            </a:r>
            <a:endParaRPr lang="ru-RU" dirty="0" smtClean="0">
              <a:solidFill>
                <a:schemeClr val="accent3"/>
              </a:solidFill>
            </a:endParaRPr>
          </a:p>
          <a:p>
            <a:pPr algn="r">
              <a:buNone/>
            </a:pPr>
            <a:r>
              <a:rPr lang="tt-RU" b="1" dirty="0" smtClean="0">
                <a:solidFill>
                  <a:schemeClr val="accent3"/>
                </a:solidFill>
              </a:rPr>
              <a:t> </a:t>
            </a:r>
            <a:r>
              <a:rPr lang="tt-RU" b="1" dirty="0" smtClean="0">
                <a:solidFill>
                  <a:schemeClr val="accent3"/>
                </a:solidFill>
              </a:rPr>
              <a:t>Горур сүз әйт, сорасалар:</a:t>
            </a:r>
            <a:endParaRPr lang="ru-RU" dirty="0" smtClean="0">
              <a:solidFill>
                <a:schemeClr val="accent3"/>
              </a:solidFill>
            </a:endParaRPr>
          </a:p>
          <a:p>
            <a:pPr algn="r">
              <a:buNone/>
            </a:pPr>
            <a:r>
              <a:rPr lang="tt-RU" b="1" dirty="0" smtClean="0">
                <a:solidFill>
                  <a:schemeClr val="accent3"/>
                </a:solidFill>
              </a:rPr>
              <a:t>      </a:t>
            </a:r>
            <a:r>
              <a:rPr lang="tt-RU" b="1" dirty="0" smtClean="0">
                <a:solidFill>
                  <a:schemeClr val="accent3"/>
                </a:solidFill>
              </a:rPr>
              <a:t>    </a:t>
            </a:r>
            <a:r>
              <a:rPr lang="tt-RU" b="1" dirty="0" smtClean="0">
                <a:solidFill>
                  <a:schemeClr val="accent3"/>
                </a:solidFill>
              </a:rPr>
              <a:t>Ни кавемнән? Нинди җирдән</a:t>
            </a:r>
            <a:r>
              <a:rPr lang="tt-RU" b="1" dirty="0" smtClean="0">
                <a:solidFill>
                  <a:schemeClr val="accent3"/>
                </a:solidFill>
              </a:rPr>
              <a:t>?</a:t>
            </a:r>
            <a:endParaRPr lang="ru-RU" dirty="0" smtClean="0">
              <a:solidFill>
                <a:schemeClr val="accent3"/>
              </a:solidFill>
            </a:endParaRPr>
          </a:p>
          <a:p>
            <a:pPr algn="r">
              <a:buNone/>
            </a:pPr>
            <a:r>
              <a:rPr lang="tt-RU" b="1" dirty="0" smtClean="0">
                <a:solidFill>
                  <a:schemeClr val="accent3"/>
                </a:solidFill>
              </a:rPr>
              <a:t> </a:t>
            </a:r>
            <a:r>
              <a:rPr lang="tt-RU" b="1" dirty="0" smtClean="0">
                <a:solidFill>
                  <a:schemeClr val="accent3"/>
                </a:solidFill>
              </a:rPr>
              <a:t>Киләчәккә аек карар</a:t>
            </a:r>
            <a:endParaRPr lang="ru-RU" dirty="0" smtClean="0">
              <a:solidFill>
                <a:schemeClr val="accent3"/>
              </a:solidFill>
            </a:endParaRPr>
          </a:p>
          <a:p>
            <a:pPr algn="r">
              <a:buNone/>
            </a:pPr>
            <a:r>
              <a:rPr lang="tt-RU" b="1" dirty="0" smtClean="0">
                <a:solidFill>
                  <a:schemeClr val="accent3"/>
                </a:solidFill>
              </a:rPr>
              <a:t> </a:t>
            </a:r>
            <a:r>
              <a:rPr lang="tt-RU" b="1" dirty="0" smtClean="0">
                <a:solidFill>
                  <a:schemeClr val="accent3"/>
                </a:solidFill>
              </a:rPr>
              <a:t>  </a:t>
            </a:r>
            <a:r>
              <a:rPr lang="tt-RU" b="1" dirty="0" smtClean="0">
                <a:solidFill>
                  <a:schemeClr val="accent3"/>
                </a:solidFill>
              </a:rPr>
              <a:t>Үз тарихын анык белгән!</a:t>
            </a:r>
            <a:endParaRPr lang="ru-RU" dirty="0" smtClean="0">
              <a:solidFill>
                <a:schemeClr val="accent3"/>
              </a:solidFill>
            </a:endParaRPr>
          </a:p>
          <a:p>
            <a:pPr algn="r">
              <a:buNone/>
            </a:pPr>
            <a:r>
              <a:rPr lang="tt-RU" b="1" dirty="0" smtClean="0">
                <a:solidFill>
                  <a:schemeClr val="accent3"/>
                </a:solidFill>
              </a:rPr>
              <a:t>                                       Р.Фәйзуллин</a:t>
            </a:r>
            <a:r>
              <a:rPr lang="tt-RU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t-RU" b="1" dirty="0" smtClean="0">
                <a:solidFill>
                  <a:srgbClr val="002060"/>
                </a:solidFill>
              </a:rPr>
              <a:t>Максаты</a:t>
            </a:r>
            <a:r>
              <a:rPr lang="tt-RU" dirty="0" smtClean="0">
                <a:solidFill>
                  <a:srgbClr val="002060"/>
                </a:solidFill>
              </a:rPr>
              <a:t>: үз эченә 165 гаиләне сыйдырган нәселебез шәҗәрәсендәге үз гаиләбез урынын билгеләү. </a:t>
            </a:r>
            <a:endParaRPr lang="tt-RU" dirty="0" smtClean="0">
              <a:solidFill>
                <a:srgbClr val="002060"/>
              </a:solidFill>
            </a:endParaRPr>
          </a:p>
          <a:p>
            <a:r>
              <a:rPr lang="tt-RU" dirty="0" smtClean="0">
                <a:solidFill>
                  <a:srgbClr val="002060"/>
                </a:solidFill>
              </a:rPr>
              <a:t> </a:t>
            </a:r>
            <a:r>
              <a:rPr lang="tt-RU" b="1" dirty="0" smtClean="0">
                <a:solidFill>
                  <a:srgbClr val="002060"/>
                </a:solidFill>
              </a:rPr>
              <a:t>Бурычлар</a:t>
            </a:r>
            <a:r>
              <a:rPr lang="tt-RU" dirty="0" smtClean="0">
                <a:solidFill>
                  <a:srgbClr val="002060"/>
                </a:solidFill>
              </a:rPr>
              <a:t>: </a:t>
            </a:r>
            <a:r>
              <a:rPr lang="tt-RU" dirty="0" smtClean="0">
                <a:solidFill>
                  <a:srgbClr val="002060"/>
                </a:solidFill>
              </a:rPr>
              <a:t> нәселебез шәҗәрәсен өйрәнү, </a:t>
            </a:r>
            <a:r>
              <a:rPr lang="tt-RU" dirty="0" smtClean="0">
                <a:solidFill>
                  <a:srgbClr val="002060"/>
                </a:solidFill>
              </a:rPr>
              <a:t>шәҗәрәдәге кешеләрнең  </a:t>
            </a:r>
            <a:r>
              <a:rPr lang="tt-RU" dirty="0" smtClean="0">
                <a:solidFill>
                  <a:srgbClr val="002060"/>
                </a:solidFill>
              </a:rPr>
              <a:t> тормышы хакында мәг</a:t>
            </a:r>
            <a:r>
              <a:rPr lang="ru-RU" dirty="0" err="1" smtClean="0">
                <a:solidFill>
                  <a:srgbClr val="002060"/>
                </a:solidFill>
              </a:rPr>
              <a:t>ъ</a:t>
            </a:r>
            <a:r>
              <a:rPr lang="tt-RU" dirty="0" smtClean="0">
                <a:solidFill>
                  <a:srgbClr val="002060"/>
                </a:solidFill>
              </a:rPr>
              <a:t>лүмат туплау.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pPr algn="ctr"/>
            <a:r>
              <a:rPr lang="tt-RU" b="1" dirty="0" smtClean="0">
                <a:solidFill>
                  <a:schemeClr val="accent3">
                    <a:lumMod val="75000"/>
                  </a:schemeClr>
                </a:solidFill>
              </a:rPr>
              <a:t>Шәҗәрәнең төп тармагы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7467600" cy="5402406"/>
          </a:xfrm>
        </p:spPr>
        <p:txBody>
          <a:bodyPr>
            <a:normAutofit fontScale="25000" lnSpcReduction="20000"/>
          </a:bodyPr>
          <a:lstStyle/>
          <a:p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Исмәгыйл</a:t>
            </a:r>
            <a:r>
              <a:rPr lang="ru-RU" sz="5600" b="1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 (1815-1878)</a:t>
            </a: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(Галия)</a:t>
            </a: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↓</a:t>
            </a: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Бикмөхәммәт</a:t>
            </a: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(Сәхипҗамал)</a:t>
            </a: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↓</a:t>
            </a: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Биккенә</a:t>
            </a: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(Фатыйма)</a:t>
            </a: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↓</a:t>
            </a: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Низаметдин (1952 нче елда үлгән)</a:t>
            </a: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(Миңҗамал)</a:t>
            </a: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↓</a:t>
            </a: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Әмирзаһит (1910-1954)</a:t>
            </a: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(Хәкимә 1911-2007</a:t>
            </a:r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↓</a:t>
            </a: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Рашит(1947)</a:t>
            </a: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(Рашидә 1951</a:t>
            </a:r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↓</a:t>
            </a: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Дамир (1976) </a:t>
            </a: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(Венера  1976</a:t>
            </a:r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↓</a:t>
            </a: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5600" b="1" dirty="0" smtClean="0">
                <a:latin typeface="Times New Roman" pitchFamily="18" charset="0"/>
                <a:cs typeface="Times New Roman" pitchFamily="18" charset="0"/>
              </a:rPr>
              <a:t>Раил (2009)</a:t>
            </a: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20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Гиләбез:</a:t>
            </a:r>
            <a:br>
              <a:rPr lang="tt-RU" sz="20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20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Әмирзаһит бабам белән Хәкимә әбием, Рәшит дәү әтием белән Рәшидә дәү әнием һәм әнием Римма һәм мин.</a:t>
            </a:r>
            <a:endParaRPr lang="ru-RU" sz="2000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21566" t="8744" r="30582" b="43167"/>
          <a:stretch>
            <a:fillRect/>
          </a:stretch>
        </p:blipFill>
        <p:spPr bwMode="auto">
          <a:xfrm>
            <a:off x="857224" y="1643050"/>
            <a:ext cx="164307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 l="37778" t="16632" r="35762" b="62726"/>
          <a:stretch>
            <a:fillRect/>
          </a:stretch>
        </p:blipFill>
        <p:spPr bwMode="auto">
          <a:xfrm>
            <a:off x="3143240" y="1714488"/>
            <a:ext cx="200026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/>
          <a:srcRect l="29273" t="15315" r="42377" b="63376"/>
          <a:stretch>
            <a:fillRect/>
          </a:stretch>
        </p:blipFill>
        <p:spPr bwMode="auto">
          <a:xfrm>
            <a:off x="5715008" y="1643050"/>
            <a:ext cx="214314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 cstate="print"/>
          <a:srcRect l="20768" t="19296" r="33872" b="60728"/>
          <a:stretch>
            <a:fillRect/>
          </a:stretch>
        </p:blipFill>
        <p:spPr bwMode="auto">
          <a:xfrm>
            <a:off x="1357290" y="4286256"/>
            <a:ext cx="342902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Рисунок 8" descr="C:\Users\Comp\AppData\Local\Temp\Rar$DIa0.990\2VSyP3_j5j4.jpg"/>
          <p:cNvPicPr/>
          <p:nvPr/>
        </p:nvPicPr>
        <p:blipFill>
          <a:blip r:embed="rId6"/>
          <a:srcRect l="31794" r="39909" b="28313"/>
          <a:stretch>
            <a:fillRect/>
          </a:stretch>
        </p:blipFill>
        <p:spPr bwMode="auto">
          <a:xfrm>
            <a:off x="5643570" y="4214818"/>
            <a:ext cx="168065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tt-RU" dirty="0" smtClean="0"/>
              <a:t>                                   </a:t>
            </a:r>
            <a:r>
              <a:rPr lang="tt-RU" dirty="0" smtClean="0">
                <a:solidFill>
                  <a:schemeClr val="accent3">
                    <a:lumMod val="50000"/>
                  </a:schemeClr>
                </a:solidFill>
              </a:rPr>
              <a:t>Тарих </a:t>
            </a:r>
            <a:r>
              <a:rPr lang="tt-RU" dirty="0" smtClean="0">
                <a:solidFill>
                  <a:schemeClr val="accent3">
                    <a:lumMod val="50000"/>
                  </a:schemeClr>
                </a:solidFill>
              </a:rPr>
              <a:t>мең дә сигез йөздә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tt-RU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</a:t>
            </a:r>
            <a:r>
              <a:rPr lang="tt-RU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tt-RU" dirty="0" smtClean="0">
                <a:solidFill>
                  <a:schemeClr val="accent3">
                    <a:lumMod val="50000"/>
                  </a:schemeClr>
                </a:solidFill>
              </a:rPr>
              <a:t>Җитмеш сигезенче елда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tt-RU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 Газиз башым харап булды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tt-RU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 Алтмыш өченче яшемдә.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tt-RU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 Урыс кяфер килгәндер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tt-RU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</a:t>
            </a:r>
            <a:r>
              <a:rPr lang="tt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tt-RU" dirty="0" smtClean="0">
                <a:solidFill>
                  <a:schemeClr val="accent3">
                    <a:lumMod val="50000"/>
                  </a:schemeClr>
                </a:solidFill>
              </a:rPr>
              <a:t>Елыш авылы иленә.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tt-RU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 </a:t>
            </a:r>
            <a:r>
              <a:rPr lang="tt-RU" dirty="0" smtClean="0">
                <a:solidFill>
                  <a:schemeClr val="accent3">
                    <a:lumMod val="50000"/>
                  </a:schemeClr>
                </a:solidFill>
              </a:rPr>
              <a:t>Кяфер </a:t>
            </a:r>
            <a:r>
              <a:rPr lang="tt-RU" dirty="0" smtClean="0">
                <a:solidFill>
                  <a:schemeClr val="accent3">
                    <a:lumMod val="50000"/>
                  </a:schemeClr>
                </a:solidFill>
              </a:rPr>
              <a:t>урыс каршы килде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tt-RU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 Хак мөселман диненә.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tt-RU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      (“Исмәгыйл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ь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б</a:t>
            </a:r>
            <a:r>
              <a:rPr lang="tt-RU" dirty="0" smtClean="0">
                <a:solidFill>
                  <a:schemeClr val="accent3">
                    <a:lumMod val="50000"/>
                  </a:schemeClr>
                </a:solidFill>
              </a:rPr>
              <a:t>әете”)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96842"/>
          </a:xfrm>
        </p:spPr>
        <p:txBody>
          <a:bodyPr>
            <a:normAutofit fontScale="90000"/>
          </a:bodyPr>
          <a:lstStyle/>
          <a:p>
            <a:pPr algn="ctr"/>
            <a:r>
              <a:rPr lang="tt-RU" b="1" dirty="0" smtClean="0"/>
              <a:t>Исмәгыйл</a:t>
            </a:r>
            <a:r>
              <a:rPr lang="ru-RU" b="1" dirty="0" err="1" smtClean="0"/>
              <a:t>ь</a:t>
            </a:r>
            <a:r>
              <a:rPr lang="tt-RU" b="1" dirty="0" smtClean="0"/>
              <a:t> бәете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714356"/>
            <a:ext cx="7467600" cy="5759596"/>
          </a:xfrm>
        </p:spPr>
        <p:txBody>
          <a:bodyPr numCol="2">
            <a:normAutofit fontScale="25000" lnSpcReduction="20000"/>
          </a:bodyPr>
          <a:lstStyle/>
          <a:p>
            <a:pPr>
              <a:buNone/>
            </a:pPr>
            <a:endParaRPr lang="tt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Тарих мең дә сигез йөздә                                                                  </a:t>
            </a: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Җитмеш сигезенче елда</a:t>
            </a: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Газиз башым харап булды</a:t>
            </a: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Алтмыш өченче яшемдә.</a:t>
            </a:r>
          </a:p>
          <a:p>
            <a:pPr>
              <a:buNone/>
            </a:pPr>
            <a:endParaRPr lang="tt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Аркан </a:t>
            </a: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җирдә ком, тирәк,</a:t>
            </a: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Уйсу җирдә күп җиләк.</a:t>
            </a: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Баш киткәннең хәлләре ни</a:t>
            </a: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Бәян итмәгә кирәк.</a:t>
            </a:r>
          </a:p>
          <a:p>
            <a:pPr>
              <a:buNone/>
            </a:pPr>
            <a:endParaRPr lang="tt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Көмеш башлы ияремне</a:t>
            </a: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Салдым туры ат биленә.</a:t>
            </a: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Тагын да кайтып керәм микән</a:t>
            </a: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Туган-үскән илемә?</a:t>
            </a:r>
          </a:p>
          <a:p>
            <a:pPr>
              <a:buNone/>
            </a:pPr>
            <a:endParaRPr lang="tt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Исмәгыйл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бара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конторга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өал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- җавап бирмәгә.</a:t>
            </a: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Ислам дине хакы өчен</a:t>
            </a: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Хак юлында үлмәгә.</a:t>
            </a:r>
          </a:p>
          <a:p>
            <a:pPr>
              <a:buNone/>
            </a:pPr>
            <a:endParaRPr lang="tt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tt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tt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tt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tt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tt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Урыс кяфер килгәндер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Елыш авылы иленә.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Кяфер мәлгунь каршы килде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Хак мөселман диненә.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И дусларым, тыңлагыз,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Бер генә көй көйләем.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Елыш авылы иленә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Бер хикәят сөйләем.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tt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Балаларым</a:t>
            </a: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, бәхил булыгыз,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Намаз укый күрегез.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Насыйп булса, күрешербез,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Бергә-бергә йөрербез.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Тарих мең дә сигез йөз дә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Җитмеш сигезенче елда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Гаять каты җәфа төште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5600" dirty="0" smtClean="0">
                <a:latin typeface="Times New Roman" pitchFamily="18" charset="0"/>
                <a:cs typeface="Times New Roman" pitchFamily="18" charset="0"/>
              </a:rPr>
              <a:t>Елыш авылы ил</a:t>
            </a:r>
            <a:r>
              <a:rPr lang="tt-RU" sz="3500" dirty="0" smtClean="0">
                <a:latin typeface="Times New Roman" pitchFamily="18" charset="0"/>
                <a:cs typeface="Times New Roman" pitchFamily="18" charset="0"/>
              </a:rPr>
              <a:t>енә</a:t>
            </a:r>
            <a:r>
              <a:rPr lang="tt-RU" sz="3500" dirty="0" smtClean="0">
                <a:latin typeface="Times New Roman" pitchFamily="18" charset="0"/>
                <a:cs typeface="Times New Roman" pitchFamily="18" charset="0"/>
              </a:rPr>
              <a:t>...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5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tt-RU" sz="1400" dirty="0" smtClean="0"/>
          </a:p>
          <a:p>
            <a:pPr>
              <a:buNone/>
            </a:pPr>
            <a:r>
              <a:rPr lang="tt-RU" sz="1400" dirty="0" smtClean="0"/>
              <a:t> </a:t>
            </a:r>
            <a:endParaRPr lang="ru-RU" sz="1400" dirty="0" smtClean="0"/>
          </a:p>
          <a:p>
            <a:pPr>
              <a:buNone/>
            </a:pPr>
            <a:r>
              <a:rPr lang="tt-RU" sz="1400" dirty="0" smtClean="0"/>
              <a:t> </a:t>
            </a:r>
            <a:endParaRPr lang="ru-RU" sz="1400" dirty="0" smtClean="0"/>
          </a:p>
          <a:p>
            <a:pPr>
              <a:buNone/>
            </a:pPr>
            <a:r>
              <a:rPr lang="tt-RU" sz="1400" dirty="0" smtClean="0"/>
              <a:t> </a:t>
            </a:r>
            <a:endParaRPr lang="ru-RU" sz="1400" dirty="0" smtClean="0"/>
          </a:p>
          <a:p>
            <a:pPr>
              <a:buNone/>
            </a:pPr>
            <a:endParaRPr lang="tt-RU" sz="1400" dirty="0" smtClean="0"/>
          </a:p>
          <a:p>
            <a:pPr>
              <a:buNone/>
            </a:pPr>
            <a:endParaRPr lang="tt-RU" sz="14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tt-RU" sz="2800" dirty="0" smtClean="0">
                <a:solidFill>
                  <a:schemeClr val="accent1"/>
                </a:solidFill>
              </a:rPr>
              <a:t>Бәетнең </a:t>
            </a:r>
            <a:r>
              <a:rPr lang="tt-RU" sz="2800" dirty="0" smtClean="0">
                <a:solidFill>
                  <a:schemeClr val="accent1"/>
                </a:solidFill>
              </a:rPr>
              <a:t>1947 елның 18 нче ноябрендә Ханова Гаҗилә күчереп алган варианты сакланган. Бәет тагын 1991 нче елның 22 июнендә һәм 2018 елның июлендә кабат </a:t>
            </a:r>
            <a:r>
              <a:rPr lang="tt-RU" sz="2800" dirty="0" smtClean="0">
                <a:solidFill>
                  <a:schemeClr val="accent1"/>
                </a:solidFill>
              </a:rPr>
              <a:t>күчерелгән.</a:t>
            </a:r>
            <a:endParaRPr lang="ru-RU" sz="2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t-RU" dirty="0" smtClean="0"/>
              <a:t>Исмәгыйльнең  уку – язу осталыгы </a:t>
            </a:r>
            <a:r>
              <a:rPr lang="tt-RU" dirty="0" smtClean="0"/>
              <a:t>була. Урысча сөйләшә алган.</a:t>
            </a:r>
          </a:p>
          <a:p>
            <a:r>
              <a:rPr lang="tt-RU" dirty="0" smtClean="0"/>
              <a:t> </a:t>
            </a:r>
            <a:r>
              <a:rPr lang="tt-RU" dirty="0" smtClean="0"/>
              <a:t>Бикмөхәммәт Казан белән ике арада сәүдә эше белән шөгыльләнгән. </a:t>
            </a:r>
            <a:endParaRPr lang="tt-RU" dirty="0" smtClean="0"/>
          </a:p>
          <a:p>
            <a:r>
              <a:rPr lang="tt-RU" dirty="0" smtClean="0"/>
              <a:t>Нәселдә шулай ук төрле һөнәр ияләре: 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176</TotalTime>
  <Words>450</Words>
  <Application>Microsoft Office PowerPoint</Application>
  <PresentationFormat>Экран (4:3)</PresentationFormat>
  <Paragraphs>107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Минем шәҗәрәм </vt:lpstr>
      <vt:lpstr>Слайд 2</vt:lpstr>
      <vt:lpstr>Слайд 3</vt:lpstr>
      <vt:lpstr>Шәҗәрәнең төп тармагы</vt:lpstr>
      <vt:lpstr>Гиләбез:  Әмирзаһит бабам белән Хәкимә әбием, Рәшит дәү әтием белән Рәшидә дәү әнием һәм әнием Римма һәм мин.</vt:lpstr>
      <vt:lpstr>Слайд 6</vt:lpstr>
      <vt:lpstr>Исмәгыйль бәете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Comp</cp:lastModifiedBy>
  <cp:revision>18</cp:revision>
  <dcterms:created xsi:type="dcterms:W3CDTF">2019-03-18T14:38:11Z</dcterms:created>
  <dcterms:modified xsi:type="dcterms:W3CDTF">2019-03-18T17:34:51Z</dcterms:modified>
</cp:coreProperties>
</file>