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7" r:id="rId4"/>
    <p:sldId id="261" r:id="rId5"/>
    <p:sldId id="258" r:id="rId6"/>
    <p:sldId id="262" r:id="rId7"/>
    <p:sldId id="263" r:id="rId8"/>
    <p:sldId id="264" r:id="rId9"/>
    <p:sldId id="265" r:id="rId10"/>
    <p:sldId id="266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00" autoAdjust="0"/>
  </p:normalViewPr>
  <p:slideViewPr>
    <p:cSldViewPr>
      <p:cViewPr varScale="1">
        <p:scale>
          <a:sx n="110" d="100"/>
          <a:sy n="110" d="100"/>
        </p:scale>
        <p:origin x="126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555610-1AD6-4288-BA5E-7943E1C621F5}" type="doc">
      <dgm:prSet loTypeId="urn:microsoft.com/office/officeart/2005/8/layout/hierarchy4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D2B59CE2-D87A-4504-8B6E-E62050023E9F}">
      <dgm:prSet phldrT="[Текст]"/>
      <dgm:spPr/>
      <dgm:t>
        <a:bodyPr/>
        <a:lstStyle/>
        <a:p>
          <a:r>
            <a:rPr lang="ru-RU" dirty="0" smtClean="0">
              <a:solidFill>
                <a:schemeClr val="accent2">
                  <a:lumMod val="50000"/>
                </a:schemeClr>
              </a:solidFill>
            </a:rPr>
            <a:t>Социальное партнерство семьи и ДОО сегодня определенно как серьезный  резерв развития ребенка дошкольного возраста, НО: </a:t>
          </a: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E58B1253-17FA-479A-A414-472F20988DB1}" type="parTrans" cxnId="{34552316-070E-4669-B3C4-227B52A3C12A}">
      <dgm:prSet/>
      <dgm:spPr/>
      <dgm:t>
        <a:bodyPr/>
        <a:lstStyle/>
        <a:p>
          <a:endParaRPr lang="ru-RU"/>
        </a:p>
      </dgm:t>
    </dgm:pt>
    <dgm:pt modelId="{F4B7113D-D33E-487D-B551-BFD62F938CE2}" type="sibTrans" cxnId="{34552316-070E-4669-B3C4-227B52A3C12A}">
      <dgm:prSet/>
      <dgm:spPr/>
      <dgm:t>
        <a:bodyPr/>
        <a:lstStyle/>
        <a:p>
          <a:endParaRPr lang="ru-RU"/>
        </a:p>
      </dgm:t>
    </dgm:pt>
    <dgm:pt modelId="{68DECC5A-1E3C-45B9-BA21-56B5F8D90B44}">
      <dgm:prSet phldrT="[Текст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В этой связи родителей важно включать в процесс воспитания и развития их детей. Родителей нужно готовить к будущему школьному обучению ребенка, используя деятельностный подход, научить родителей взаимодействовать с собственным ребенком.   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4C1FEE76-2AD9-4AF7-A946-7BD09B3A91BA}" type="parTrans" cxnId="{B798E765-E03D-43D4-BDCF-6F9642803711}">
      <dgm:prSet/>
      <dgm:spPr/>
      <dgm:t>
        <a:bodyPr/>
        <a:lstStyle/>
        <a:p>
          <a:endParaRPr lang="ru-RU"/>
        </a:p>
      </dgm:t>
    </dgm:pt>
    <dgm:pt modelId="{CEB31635-237A-44A9-92E6-BDCA2092215D}" type="sibTrans" cxnId="{B798E765-E03D-43D4-BDCF-6F9642803711}">
      <dgm:prSet/>
      <dgm:spPr/>
      <dgm:t>
        <a:bodyPr/>
        <a:lstStyle/>
        <a:p>
          <a:endParaRPr lang="ru-RU"/>
        </a:p>
      </dgm:t>
    </dgm:pt>
    <dgm:pt modelId="{DF68DEB0-4EE2-491F-8B3D-1376266E50A4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/>
            <a:t>1. В настоящее время система подготовки специалистов не помогает решать эту задачу, потому что  данное направление отсутствует  в системе повышения квалификации. </a:t>
          </a:r>
          <a:endParaRPr lang="ru-RU" dirty="0"/>
        </a:p>
      </dgm:t>
    </dgm:pt>
    <dgm:pt modelId="{A855DD37-2EFC-459B-AD60-2F736C49FD36}" type="parTrans" cxnId="{9777E0F9-B9CD-4ADF-9430-E725ED7FF782}">
      <dgm:prSet/>
      <dgm:spPr/>
      <dgm:t>
        <a:bodyPr/>
        <a:lstStyle/>
        <a:p>
          <a:endParaRPr lang="ru-RU"/>
        </a:p>
      </dgm:t>
    </dgm:pt>
    <dgm:pt modelId="{D1282A64-1703-4CD8-AA45-20363A4C4079}" type="sibTrans" cxnId="{9777E0F9-B9CD-4ADF-9430-E725ED7FF782}">
      <dgm:prSet/>
      <dgm:spPr/>
      <dgm:t>
        <a:bodyPr/>
        <a:lstStyle/>
        <a:p>
          <a:endParaRPr lang="ru-RU"/>
        </a:p>
      </dgm:t>
    </dgm:pt>
    <dgm:pt modelId="{8A938A67-7067-4C60-A45A-7C99A8343C99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2. Разрыв между образованием и культурой воспитателей и родителей. В крупных городах родители многие превосходят воспитателей  (ИКТ и </a:t>
          </a:r>
          <a:r>
            <a:rPr lang="ru-RU" dirty="0" err="1" smtClean="0"/>
            <a:t>т.д</a:t>
          </a:r>
          <a:r>
            <a:rPr lang="ru-RU" dirty="0" smtClean="0"/>
            <a:t>).</a:t>
          </a:r>
          <a:endParaRPr lang="ru-RU" dirty="0"/>
        </a:p>
      </dgm:t>
    </dgm:pt>
    <dgm:pt modelId="{5B506BB0-DF3E-42DF-A910-142251F500C3}" type="parTrans" cxnId="{43354057-C37C-485D-9418-3C5645E0A907}">
      <dgm:prSet/>
      <dgm:spPr/>
      <dgm:t>
        <a:bodyPr/>
        <a:lstStyle/>
        <a:p>
          <a:endParaRPr lang="ru-RU"/>
        </a:p>
      </dgm:t>
    </dgm:pt>
    <dgm:pt modelId="{4ECC3255-9EED-4F7F-B7B1-53DA55CBD97F}" type="sibTrans" cxnId="{43354057-C37C-485D-9418-3C5645E0A907}">
      <dgm:prSet/>
      <dgm:spPr/>
      <dgm:t>
        <a:bodyPr/>
        <a:lstStyle/>
        <a:p>
          <a:endParaRPr lang="ru-RU"/>
        </a:p>
      </dgm:t>
    </dgm:pt>
    <dgm:pt modelId="{1F8877E1-FD34-4E85-A51D-B2B1CAB10DB1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4.Родитель не может оценить и правильно использовать возможности ребенка.  Иногда по отношению к ребенку неуспешному у родителей проявляется агрессия. </a:t>
          </a:r>
          <a:endParaRPr lang="ru-RU" dirty="0"/>
        </a:p>
      </dgm:t>
    </dgm:pt>
    <dgm:pt modelId="{FEAB2E16-4F85-4D13-AB20-A85EA062FA00}" type="parTrans" cxnId="{62D215BE-F192-4A7E-A993-3696D2DDACCC}">
      <dgm:prSet/>
      <dgm:spPr/>
      <dgm:t>
        <a:bodyPr/>
        <a:lstStyle/>
        <a:p>
          <a:endParaRPr lang="ru-RU"/>
        </a:p>
      </dgm:t>
    </dgm:pt>
    <dgm:pt modelId="{36142B04-2D18-46EC-A18A-C0F56B65E042}" type="sibTrans" cxnId="{62D215BE-F192-4A7E-A993-3696D2DDACCC}">
      <dgm:prSet/>
      <dgm:spPr/>
      <dgm:t>
        <a:bodyPr/>
        <a:lstStyle/>
        <a:p>
          <a:endParaRPr lang="ru-RU"/>
        </a:p>
      </dgm:t>
    </dgm:pt>
    <dgm:pt modelId="{484FE6C3-8968-4162-B665-E804B7337948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smtClean="0"/>
            <a:t>3. В процессе пребывания ребенка в ДОО у родителей возникает отчуждение к его образованию, развитию, которое родители стихийно готовы наверстать, когда ребенок начинает обучаться в школе. </a:t>
          </a:r>
          <a:endParaRPr lang="ru-RU" dirty="0"/>
        </a:p>
      </dgm:t>
    </dgm:pt>
    <dgm:pt modelId="{05E9A285-A5C9-419A-BAED-B85C45D9B94A}" type="parTrans" cxnId="{60F31F37-EA61-48D7-B041-306E0A2057F2}">
      <dgm:prSet/>
      <dgm:spPr/>
      <dgm:t>
        <a:bodyPr/>
        <a:lstStyle/>
        <a:p>
          <a:endParaRPr lang="ru-RU"/>
        </a:p>
      </dgm:t>
    </dgm:pt>
    <dgm:pt modelId="{7C18235C-A2E8-48C2-8FF1-C60C95441E0C}" type="sibTrans" cxnId="{60F31F37-EA61-48D7-B041-306E0A2057F2}">
      <dgm:prSet/>
      <dgm:spPr/>
      <dgm:t>
        <a:bodyPr/>
        <a:lstStyle/>
        <a:p>
          <a:endParaRPr lang="ru-RU"/>
        </a:p>
      </dgm:t>
    </dgm:pt>
    <dgm:pt modelId="{1C13478E-5DBF-4A2B-ADB4-64739A1D9A66}" type="pres">
      <dgm:prSet presAssocID="{46555610-1AD6-4288-BA5E-7943E1C621F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7FEB51F-E170-4802-87FE-182E912E5E44}" type="pres">
      <dgm:prSet presAssocID="{D2B59CE2-D87A-4504-8B6E-E62050023E9F}" presName="vertOne" presStyleCnt="0"/>
      <dgm:spPr/>
    </dgm:pt>
    <dgm:pt modelId="{EF7D42BC-2FB0-4D1A-A42A-4E26113D2B73}" type="pres">
      <dgm:prSet presAssocID="{D2B59CE2-D87A-4504-8B6E-E62050023E9F}" presName="txOne" presStyleLbl="node0" presStyleIdx="0" presStyleCnt="1" custScaleY="738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698A1DA-0004-4EEF-BA15-135763BA387E}" type="pres">
      <dgm:prSet presAssocID="{D2B59CE2-D87A-4504-8B6E-E62050023E9F}" presName="parTransOne" presStyleCnt="0"/>
      <dgm:spPr/>
    </dgm:pt>
    <dgm:pt modelId="{D48587AC-FD96-421C-A1EB-714A5F42E28C}" type="pres">
      <dgm:prSet presAssocID="{D2B59CE2-D87A-4504-8B6E-E62050023E9F}" presName="horzOne" presStyleCnt="0"/>
      <dgm:spPr/>
    </dgm:pt>
    <dgm:pt modelId="{6B0D5C5E-D9CC-4DAC-9974-9BA84AE2130D}" type="pres">
      <dgm:prSet presAssocID="{68DECC5A-1E3C-45B9-BA21-56B5F8D90B44}" presName="vertTwo" presStyleCnt="0"/>
      <dgm:spPr/>
    </dgm:pt>
    <dgm:pt modelId="{1B40C4F0-55C1-48EC-954A-44678A1C18A3}" type="pres">
      <dgm:prSet presAssocID="{68DECC5A-1E3C-45B9-BA21-56B5F8D90B44}" presName="txTwo" presStyleLbl="node2" presStyleIdx="0" presStyleCnt="2" custLinFactY="99704" custLinFactNeighborX="52426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387C96-B603-431A-AA7E-646482E372BC}" type="pres">
      <dgm:prSet presAssocID="{68DECC5A-1E3C-45B9-BA21-56B5F8D90B44}" presName="parTransTwo" presStyleCnt="0"/>
      <dgm:spPr/>
    </dgm:pt>
    <dgm:pt modelId="{35E4CD44-5F8A-455F-A090-2DBD1390E4F2}" type="pres">
      <dgm:prSet presAssocID="{68DECC5A-1E3C-45B9-BA21-56B5F8D90B44}" presName="horzTwo" presStyleCnt="0"/>
      <dgm:spPr/>
    </dgm:pt>
    <dgm:pt modelId="{39FA799E-C876-42B9-99E6-63C96001591C}" type="pres">
      <dgm:prSet presAssocID="{DF68DEB0-4EE2-491F-8B3D-1376266E50A4}" presName="vertThree" presStyleCnt="0"/>
      <dgm:spPr/>
    </dgm:pt>
    <dgm:pt modelId="{E5E3B3F9-EBA8-49EB-8A78-CB1A7B2ADE29}" type="pres">
      <dgm:prSet presAssocID="{DF68DEB0-4EE2-491F-8B3D-1376266E50A4}" presName="txThree" presStyleLbl="node3" presStyleIdx="0" presStyleCnt="3" custLinFactY="-14365" custLinFactNeighborX="3093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6C54EF-46FA-4340-9EB1-7E7B8F33AF12}" type="pres">
      <dgm:prSet presAssocID="{DF68DEB0-4EE2-491F-8B3D-1376266E50A4}" presName="horzThree" presStyleCnt="0"/>
      <dgm:spPr/>
    </dgm:pt>
    <dgm:pt modelId="{CC22ED8F-6A91-4CAF-B97F-D1468B776B7B}" type="pres">
      <dgm:prSet presAssocID="{D1282A64-1703-4CD8-AA45-20363A4C4079}" presName="sibSpaceThree" presStyleCnt="0"/>
      <dgm:spPr/>
    </dgm:pt>
    <dgm:pt modelId="{A1F6D071-69FA-4A9F-9649-12455D925BF3}" type="pres">
      <dgm:prSet presAssocID="{8A938A67-7067-4C60-A45A-7C99A8343C99}" presName="vertThree" presStyleCnt="0"/>
      <dgm:spPr/>
    </dgm:pt>
    <dgm:pt modelId="{8D9ECB82-6152-4E58-9DF2-2982183131E5}" type="pres">
      <dgm:prSet presAssocID="{8A938A67-7067-4C60-A45A-7C99A8343C99}" presName="txThree" presStyleLbl="node3" presStyleIdx="1" presStyleCnt="3" custLinFactY="-14365" custLinFactNeighborX="2855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E13235-64DC-4CDC-8FB2-AF59979E8FB0}" type="pres">
      <dgm:prSet presAssocID="{8A938A67-7067-4C60-A45A-7C99A8343C99}" presName="horzThree" presStyleCnt="0"/>
      <dgm:spPr/>
    </dgm:pt>
    <dgm:pt modelId="{40FFD138-92CA-42E2-82BF-65272D9AFD7E}" type="pres">
      <dgm:prSet presAssocID="{CEB31635-237A-44A9-92E6-BDCA2092215D}" presName="sibSpaceTwo" presStyleCnt="0"/>
      <dgm:spPr/>
    </dgm:pt>
    <dgm:pt modelId="{33F4B93B-056B-49B0-A063-3056D0C81F2C}" type="pres">
      <dgm:prSet presAssocID="{1F8877E1-FD34-4E85-A51D-B2B1CAB10DB1}" presName="vertTwo" presStyleCnt="0"/>
      <dgm:spPr/>
    </dgm:pt>
    <dgm:pt modelId="{F9AC5A36-B1C9-4675-9F70-B1FEA64E647A}" type="pres">
      <dgm:prSet presAssocID="{1F8877E1-FD34-4E85-A51D-B2B1CAB10DB1}" presName="txTwo" presStyleLbl="node2" presStyleIdx="1" presStyleCnt="2" custLinFactX="-100000" custLinFactY="99704" custLinFactNeighborX="-109507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31981C-96FD-451E-9A14-F32A3A7D1E75}" type="pres">
      <dgm:prSet presAssocID="{1F8877E1-FD34-4E85-A51D-B2B1CAB10DB1}" presName="parTransTwo" presStyleCnt="0"/>
      <dgm:spPr/>
    </dgm:pt>
    <dgm:pt modelId="{67435FDF-10C0-4528-9630-7FA4A428171F}" type="pres">
      <dgm:prSet presAssocID="{1F8877E1-FD34-4E85-A51D-B2B1CAB10DB1}" presName="horzTwo" presStyleCnt="0"/>
      <dgm:spPr/>
    </dgm:pt>
    <dgm:pt modelId="{00A0E213-23EA-490D-A19B-946C5754472A}" type="pres">
      <dgm:prSet presAssocID="{484FE6C3-8968-4162-B665-E804B7337948}" presName="vertThree" presStyleCnt="0"/>
      <dgm:spPr/>
    </dgm:pt>
    <dgm:pt modelId="{46649132-5151-4008-BFBE-E69786AD9F4F}" type="pres">
      <dgm:prSet presAssocID="{484FE6C3-8968-4162-B665-E804B7337948}" presName="txThree" presStyleLbl="node3" presStyleIdx="2" presStyleCnt="3" custLinFactY="-14365" custLinFactNeighborX="-1583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7B90F5-F93A-49FE-A2B2-AB56574BEF7B}" type="pres">
      <dgm:prSet presAssocID="{484FE6C3-8968-4162-B665-E804B7337948}" presName="horzThree" presStyleCnt="0"/>
      <dgm:spPr/>
    </dgm:pt>
  </dgm:ptLst>
  <dgm:cxnLst>
    <dgm:cxn modelId="{34552316-070E-4669-B3C4-227B52A3C12A}" srcId="{46555610-1AD6-4288-BA5E-7943E1C621F5}" destId="{D2B59CE2-D87A-4504-8B6E-E62050023E9F}" srcOrd="0" destOrd="0" parTransId="{E58B1253-17FA-479A-A414-472F20988DB1}" sibTransId="{F4B7113D-D33E-487D-B551-BFD62F938CE2}"/>
    <dgm:cxn modelId="{D637C255-8B91-42C4-91FF-4DA5190705AB}" type="presOf" srcId="{484FE6C3-8968-4162-B665-E804B7337948}" destId="{46649132-5151-4008-BFBE-E69786AD9F4F}" srcOrd="0" destOrd="0" presId="urn:microsoft.com/office/officeart/2005/8/layout/hierarchy4"/>
    <dgm:cxn modelId="{D5B8B056-104A-4012-8A72-398DF54B965C}" type="presOf" srcId="{1F8877E1-FD34-4E85-A51D-B2B1CAB10DB1}" destId="{F9AC5A36-B1C9-4675-9F70-B1FEA64E647A}" srcOrd="0" destOrd="0" presId="urn:microsoft.com/office/officeart/2005/8/layout/hierarchy4"/>
    <dgm:cxn modelId="{9777E0F9-B9CD-4ADF-9430-E725ED7FF782}" srcId="{68DECC5A-1E3C-45B9-BA21-56B5F8D90B44}" destId="{DF68DEB0-4EE2-491F-8B3D-1376266E50A4}" srcOrd="0" destOrd="0" parTransId="{A855DD37-2EFC-459B-AD60-2F736C49FD36}" sibTransId="{D1282A64-1703-4CD8-AA45-20363A4C4079}"/>
    <dgm:cxn modelId="{2B72F5B7-8353-4B34-93BE-69C8FB89C843}" type="presOf" srcId="{DF68DEB0-4EE2-491F-8B3D-1376266E50A4}" destId="{E5E3B3F9-EBA8-49EB-8A78-CB1A7B2ADE29}" srcOrd="0" destOrd="0" presId="urn:microsoft.com/office/officeart/2005/8/layout/hierarchy4"/>
    <dgm:cxn modelId="{43354057-C37C-485D-9418-3C5645E0A907}" srcId="{68DECC5A-1E3C-45B9-BA21-56B5F8D90B44}" destId="{8A938A67-7067-4C60-A45A-7C99A8343C99}" srcOrd="1" destOrd="0" parTransId="{5B506BB0-DF3E-42DF-A910-142251F500C3}" sibTransId="{4ECC3255-9EED-4F7F-B7B1-53DA55CBD97F}"/>
    <dgm:cxn modelId="{2F965130-C4C1-4897-814B-D401EEC89D4C}" type="presOf" srcId="{68DECC5A-1E3C-45B9-BA21-56B5F8D90B44}" destId="{1B40C4F0-55C1-48EC-954A-44678A1C18A3}" srcOrd="0" destOrd="0" presId="urn:microsoft.com/office/officeart/2005/8/layout/hierarchy4"/>
    <dgm:cxn modelId="{60F31F37-EA61-48D7-B041-306E0A2057F2}" srcId="{1F8877E1-FD34-4E85-A51D-B2B1CAB10DB1}" destId="{484FE6C3-8968-4162-B665-E804B7337948}" srcOrd="0" destOrd="0" parTransId="{05E9A285-A5C9-419A-BAED-B85C45D9B94A}" sibTransId="{7C18235C-A2E8-48C2-8FF1-C60C95441E0C}"/>
    <dgm:cxn modelId="{275FB66E-C79C-46B5-9911-6E58AB8F1706}" type="presOf" srcId="{46555610-1AD6-4288-BA5E-7943E1C621F5}" destId="{1C13478E-5DBF-4A2B-ADB4-64739A1D9A66}" srcOrd="0" destOrd="0" presId="urn:microsoft.com/office/officeart/2005/8/layout/hierarchy4"/>
    <dgm:cxn modelId="{B798E765-E03D-43D4-BDCF-6F9642803711}" srcId="{D2B59CE2-D87A-4504-8B6E-E62050023E9F}" destId="{68DECC5A-1E3C-45B9-BA21-56B5F8D90B44}" srcOrd="0" destOrd="0" parTransId="{4C1FEE76-2AD9-4AF7-A946-7BD09B3A91BA}" sibTransId="{CEB31635-237A-44A9-92E6-BDCA2092215D}"/>
    <dgm:cxn modelId="{62D215BE-F192-4A7E-A993-3696D2DDACCC}" srcId="{D2B59CE2-D87A-4504-8B6E-E62050023E9F}" destId="{1F8877E1-FD34-4E85-A51D-B2B1CAB10DB1}" srcOrd="1" destOrd="0" parTransId="{FEAB2E16-4F85-4D13-AB20-A85EA062FA00}" sibTransId="{36142B04-2D18-46EC-A18A-C0F56B65E042}"/>
    <dgm:cxn modelId="{D92240D8-B07A-44D0-B527-8F020F943FE5}" type="presOf" srcId="{8A938A67-7067-4C60-A45A-7C99A8343C99}" destId="{8D9ECB82-6152-4E58-9DF2-2982183131E5}" srcOrd="0" destOrd="0" presId="urn:microsoft.com/office/officeart/2005/8/layout/hierarchy4"/>
    <dgm:cxn modelId="{73C75900-F2BE-4F7A-B60F-84EDF17CB3F5}" type="presOf" srcId="{D2B59CE2-D87A-4504-8B6E-E62050023E9F}" destId="{EF7D42BC-2FB0-4D1A-A42A-4E26113D2B73}" srcOrd="0" destOrd="0" presId="urn:microsoft.com/office/officeart/2005/8/layout/hierarchy4"/>
    <dgm:cxn modelId="{59EB3F9B-9D31-413B-AD37-D68907576F72}" type="presParOf" srcId="{1C13478E-5DBF-4A2B-ADB4-64739A1D9A66}" destId="{97FEB51F-E170-4802-87FE-182E912E5E44}" srcOrd="0" destOrd="0" presId="urn:microsoft.com/office/officeart/2005/8/layout/hierarchy4"/>
    <dgm:cxn modelId="{1B112676-2223-43A7-AD32-6A225087A1CC}" type="presParOf" srcId="{97FEB51F-E170-4802-87FE-182E912E5E44}" destId="{EF7D42BC-2FB0-4D1A-A42A-4E26113D2B73}" srcOrd="0" destOrd="0" presId="urn:microsoft.com/office/officeart/2005/8/layout/hierarchy4"/>
    <dgm:cxn modelId="{8C57EA1A-A4C5-4259-9DBB-9ED544A8AA85}" type="presParOf" srcId="{97FEB51F-E170-4802-87FE-182E912E5E44}" destId="{7698A1DA-0004-4EEF-BA15-135763BA387E}" srcOrd="1" destOrd="0" presId="urn:microsoft.com/office/officeart/2005/8/layout/hierarchy4"/>
    <dgm:cxn modelId="{389FF371-6A3F-40F0-BA88-58756D793578}" type="presParOf" srcId="{97FEB51F-E170-4802-87FE-182E912E5E44}" destId="{D48587AC-FD96-421C-A1EB-714A5F42E28C}" srcOrd="2" destOrd="0" presId="urn:microsoft.com/office/officeart/2005/8/layout/hierarchy4"/>
    <dgm:cxn modelId="{D194D853-9F0E-4E24-9195-3B2C54389DF1}" type="presParOf" srcId="{D48587AC-FD96-421C-A1EB-714A5F42E28C}" destId="{6B0D5C5E-D9CC-4DAC-9974-9BA84AE2130D}" srcOrd="0" destOrd="0" presId="urn:microsoft.com/office/officeart/2005/8/layout/hierarchy4"/>
    <dgm:cxn modelId="{6F0495A3-DC99-4F4A-A146-8112D1ACEC14}" type="presParOf" srcId="{6B0D5C5E-D9CC-4DAC-9974-9BA84AE2130D}" destId="{1B40C4F0-55C1-48EC-954A-44678A1C18A3}" srcOrd="0" destOrd="0" presId="urn:microsoft.com/office/officeart/2005/8/layout/hierarchy4"/>
    <dgm:cxn modelId="{591A37F2-FAEB-4C59-B17D-E2C84EA4CBCD}" type="presParOf" srcId="{6B0D5C5E-D9CC-4DAC-9974-9BA84AE2130D}" destId="{31387C96-B603-431A-AA7E-646482E372BC}" srcOrd="1" destOrd="0" presId="urn:microsoft.com/office/officeart/2005/8/layout/hierarchy4"/>
    <dgm:cxn modelId="{F45FA7F4-2C71-4EF4-9980-7CFC41A42B7A}" type="presParOf" srcId="{6B0D5C5E-D9CC-4DAC-9974-9BA84AE2130D}" destId="{35E4CD44-5F8A-455F-A090-2DBD1390E4F2}" srcOrd="2" destOrd="0" presId="urn:microsoft.com/office/officeart/2005/8/layout/hierarchy4"/>
    <dgm:cxn modelId="{FC85EFCD-D283-4AD6-BC6D-CC7B25BE89CE}" type="presParOf" srcId="{35E4CD44-5F8A-455F-A090-2DBD1390E4F2}" destId="{39FA799E-C876-42B9-99E6-63C96001591C}" srcOrd="0" destOrd="0" presId="urn:microsoft.com/office/officeart/2005/8/layout/hierarchy4"/>
    <dgm:cxn modelId="{939B9AE7-28F5-4090-AAA0-4C962D7F9A5B}" type="presParOf" srcId="{39FA799E-C876-42B9-99E6-63C96001591C}" destId="{E5E3B3F9-EBA8-49EB-8A78-CB1A7B2ADE29}" srcOrd="0" destOrd="0" presId="urn:microsoft.com/office/officeart/2005/8/layout/hierarchy4"/>
    <dgm:cxn modelId="{5A9A37CE-A974-4A82-BD65-E0848B972E8A}" type="presParOf" srcId="{39FA799E-C876-42B9-99E6-63C96001591C}" destId="{E56C54EF-46FA-4340-9EB1-7E7B8F33AF12}" srcOrd="1" destOrd="0" presId="urn:microsoft.com/office/officeart/2005/8/layout/hierarchy4"/>
    <dgm:cxn modelId="{46DE5BDC-4F98-4375-A8F3-E59059B48E34}" type="presParOf" srcId="{35E4CD44-5F8A-455F-A090-2DBD1390E4F2}" destId="{CC22ED8F-6A91-4CAF-B97F-D1468B776B7B}" srcOrd="1" destOrd="0" presId="urn:microsoft.com/office/officeart/2005/8/layout/hierarchy4"/>
    <dgm:cxn modelId="{62209880-CF46-4078-9808-2F04EAF6D368}" type="presParOf" srcId="{35E4CD44-5F8A-455F-A090-2DBD1390E4F2}" destId="{A1F6D071-69FA-4A9F-9649-12455D925BF3}" srcOrd="2" destOrd="0" presId="urn:microsoft.com/office/officeart/2005/8/layout/hierarchy4"/>
    <dgm:cxn modelId="{CEE939E6-9118-4F4F-8ACB-E56E30C9442E}" type="presParOf" srcId="{A1F6D071-69FA-4A9F-9649-12455D925BF3}" destId="{8D9ECB82-6152-4E58-9DF2-2982183131E5}" srcOrd="0" destOrd="0" presId="urn:microsoft.com/office/officeart/2005/8/layout/hierarchy4"/>
    <dgm:cxn modelId="{06D27AB2-AC24-4554-90E4-5B08DEA79624}" type="presParOf" srcId="{A1F6D071-69FA-4A9F-9649-12455D925BF3}" destId="{3CE13235-64DC-4CDC-8FB2-AF59979E8FB0}" srcOrd="1" destOrd="0" presId="urn:microsoft.com/office/officeart/2005/8/layout/hierarchy4"/>
    <dgm:cxn modelId="{8E337D19-4F01-42DB-A0B9-085585559F1F}" type="presParOf" srcId="{D48587AC-FD96-421C-A1EB-714A5F42E28C}" destId="{40FFD138-92CA-42E2-82BF-65272D9AFD7E}" srcOrd="1" destOrd="0" presId="urn:microsoft.com/office/officeart/2005/8/layout/hierarchy4"/>
    <dgm:cxn modelId="{D6AF9D38-FEF0-4B9A-9AFC-60C9E61FB7E6}" type="presParOf" srcId="{D48587AC-FD96-421C-A1EB-714A5F42E28C}" destId="{33F4B93B-056B-49B0-A063-3056D0C81F2C}" srcOrd="2" destOrd="0" presId="urn:microsoft.com/office/officeart/2005/8/layout/hierarchy4"/>
    <dgm:cxn modelId="{4AB6894D-45FF-4737-9ED2-838282F20C5D}" type="presParOf" srcId="{33F4B93B-056B-49B0-A063-3056D0C81F2C}" destId="{F9AC5A36-B1C9-4675-9F70-B1FEA64E647A}" srcOrd="0" destOrd="0" presId="urn:microsoft.com/office/officeart/2005/8/layout/hierarchy4"/>
    <dgm:cxn modelId="{760D527E-8867-4191-B4B3-53EFC87B37E2}" type="presParOf" srcId="{33F4B93B-056B-49B0-A063-3056D0C81F2C}" destId="{BB31981C-96FD-451E-9A14-F32A3A7D1E75}" srcOrd="1" destOrd="0" presId="urn:microsoft.com/office/officeart/2005/8/layout/hierarchy4"/>
    <dgm:cxn modelId="{A57CE23C-1A79-419F-A149-FAC67A9BD3CD}" type="presParOf" srcId="{33F4B93B-056B-49B0-A063-3056D0C81F2C}" destId="{67435FDF-10C0-4528-9630-7FA4A428171F}" srcOrd="2" destOrd="0" presId="urn:microsoft.com/office/officeart/2005/8/layout/hierarchy4"/>
    <dgm:cxn modelId="{85166C3E-1B2D-455A-A5D8-7CEB2C10BDBE}" type="presParOf" srcId="{67435FDF-10C0-4528-9630-7FA4A428171F}" destId="{00A0E213-23EA-490D-A19B-946C5754472A}" srcOrd="0" destOrd="0" presId="urn:microsoft.com/office/officeart/2005/8/layout/hierarchy4"/>
    <dgm:cxn modelId="{A1271EDF-2A5A-4E03-ABA7-B7E204BE4621}" type="presParOf" srcId="{00A0E213-23EA-490D-A19B-946C5754472A}" destId="{46649132-5151-4008-BFBE-E69786AD9F4F}" srcOrd="0" destOrd="0" presId="urn:microsoft.com/office/officeart/2005/8/layout/hierarchy4"/>
    <dgm:cxn modelId="{7976501A-1065-4A04-9E54-3D9C5D7C6E39}" type="presParOf" srcId="{00A0E213-23EA-490D-A19B-946C5754472A}" destId="{567B90F5-F93A-49FE-A2B2-AB56574BEF7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4D72FC-AA21-4CC4-85DB-9DF917483361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8D4413-E307-44E0-A312-319ECC42BA86}">
      <dgm:prSet custT="1"/>
      <dgm:spPr/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активизировать воспитательные возможности родителей</a:t>
          </a:r>
          <a:endParaRPr lang="ru-RU" sz="1600" dirty="0">
            <a:solidFill>
              <a:schemeClr val="tx1"/>
            </a:solidFill>
            <a:latin typeface="+mn-lt"/>
            <a:cs typeface="Times New Roman" pitchFamily="18" charset="0"/>
          </a:endParaRPr>
        </a:p>
      </dgm:t>
    </dgm:pt>
    <dgm:pt modelId="{C3EF24A2-7DFA-4D89-9BAD-9799752E82CE}" type="parTrans" cxnId="{E459970D-56C7-4A6C-9CC4-C4A4F6CB8E71}">
      <dgm:prSet/>
      <dgm:spPr/>
      <dgm:t>
        <a:bodyPr/>
        <a:lstStyle/>
        <a:p>
          <a:endParaRPr lang="ru-RU"/>
        </a:p>
      </dgm:t>
    </dgm:pt>
    <dgm:pt modelId="{C893FE63-7A4A-4F16-95BF-BBD2A5B49B91}" type="sibTrans" cxnId="{E459970D-56C7-4A6C-9CC4-C4A4F6CB8E71}">
      <dgm:prSet/>
      <dgm:spPr/>
      <dgm:t>
        <a:bodyPr/>
        <a:lstStyle/>
        <a:p>
          <a:endParaRPr lang="ru-RU"/>
        </a:p>
      </dgm:t>
    </dgm:pt>
    <dgm:pt modelId="{8FDC6BAD-F553-4B38-8FAF-ED1A7A45CA24}">
      <dgm:prSet custT="1"/>
      <dgm:spPr/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</a:rPr>
            <a:t>привлечь </a:t>
          </a:r>
        </a:p>
        <a:p>
          <a:pPr rtl="0"/>
          <a:r>
            <a:rPr lang="ru-RU" sz="1600" dirty="0" smtClean="0">
              <a:solidFill>
                <a:schemeClr val="tx1"/>
              </a:solidFill>
            </a:rPr>
            <a:t> родителей к участию  в образовательном процессе дошкольного учреждения</a:t>
          </a:r>
          <a:endParaRPr lang="ru-RU" sz="1600" dirty="0">
            <a:solidFill>
              <a:schemeClr val="tx1"/>
            </a:solidFill>
          </a:endParaRPr>
        </a:p>
      </dgm:t>
    </dgm:pt>
    <dgm:pt modelId="{5A303F07-405B-4210-8845-911775F3338F}" type="parTrans" cxnId="{78A31CC2-B5B5-41FF-B426-ECC7ADD8DA6C}">
      <dgm:prSet/>
      <dgm:spPr/>
      <dgm:t>
        <a:bodyPr/>
        <a:lstStyle/>
        <a:p>
          <a:endParaRPr lang="ru-RU"/>
        </a:p>
      </dgm:t>
    </dgm:pt>
    <dgm:pt modelId="{93F37D72-86A1-479F-B9F8-D3A8913BC72C}" type="sibTrans" cxnId="{78A31CC2-B5B5-41FF-B426-ECC7ADD8DA6C}">
      <dgm:prSet/>
      <dgm:spPr/>
      <dgm:t>
        <a:bodyPr/>
        <a:lstStyle/>
        <a:p>
          <a:endParaRPr lang="ru-RU"/>
        </a:p>
      </dgm:t>
    </dgm:pt>
    <dgm:pt modelId="{091BFC04-500F-4A36-89AB-0A17B4231110}">
      <dgm:prSet custT="1"/>
      <dgm:spPr/>
      <dgm:t>
        <a:bodyPr/>
        <a:lstStyle/>
        <a:p>
          <a:pPr rtl="0"/>
          <a:r>
            <a:rPr lang="ru-RU" sz="1400" dirty="0" smtClean="0">
              <a:solidFill>
                <a:srgbClr val="002060"/>
              </a:solidFill>
            </a:rPr>
            <a:t> </a:t>
          </a:r>
          <a:r>
            <a:rPr lang="ru-RU" sz="1400" dirty="0" smtClean="0">
              <a:solidFill>
                <a:schemeClr val="tx1"/>
              </a:solidFill>
            </a:rPr>
            <a:t>использовать опыт семейного воспитания для реализации образовательных программ</a:t>
          </a:r>
          <a:endParaRPr lang="ru-RU" sz="1400" dirty="0">
            <a:solidFill>
              <a:schemeClr val="tx1"/>
            </a:solidFill>
          </a:endParaRPr>
        </a:p>
      </dgm:t>
    </dgm:pt>
    <dgm:pt modelId="{D559B6F5-B5E5-4F61-B010-9616FA240094}" type="parTrans" cxnId="{BD2231BC-175C-497D-9996-2788D8A2C93E}">
      <dgm:prSet/>
      <dgm:spPr/>
      <dgm:t>
        <a:bodyPr/>
        <a:lstStyle/>
        <a:p>
          <a:endParaRPr lang="ru-RU"/>
        </a:p>
      </dgm:t>
    </dgm:pt>
    <dgm:pt modelId="{A0C18A66-FE9C-40DB-A7F0-BC03C88040BB}" type="sibTrans" cxnId="{BD2231BC-175C-497D-9996-2788D8A2C93E}">
      <dgm:prSet/>
      <dgm:spPr/>
      <dgm:t>
        <a:bodyPr/>
        <a:lstStyle/>
        <a:p>
          <a:endParaRPr lang="ru-RU"/>
        </a:p>
      </dgm:t>
    </dgm:pt>
    <dgm:pt modelId="{103FB77B-14A3-42AC-8D4C-81E961C1BBCA}">
      <dgm:prSet custT="1"/>
      <dgm:spPr/>
      <dgm:t>
        <a:bodyPr/>
        <a:lstStyle/>
        <a:p>
          <a:pPr rtl="0"/>
          <a:r>
            <a:rPr lang="ru-RU" sz="1400" dirty="0" smtClean="0">
              <a:solidFill>
                <a:srgbClr val="002060"/>
              </a:solidFill>
            </a:rPr>
            <a:t> </a:t>
          </a:r>
          <a:r>
            <a:rPr lang="ru-RU" sz="1400" dirty="0" smtClean="0">
              <a:solidFill>
                <a:schemeClr val="tx1"/>
              </a:solidFill>
            </a:rPr>
            <a:t>способствовать личностному обогащению всех участников взаимодействия посредством деятельности,  ее преобразования и изменения</a:t>
          </a:r>
          <a:endParaRPr lang="ru-RU" sz="1400" dirty="0">
            <a:solidFill>
              <a:schemeClr val="tx1"/>
            </a:solidFill>
          </a:endParaRPr>
        </a:p>
      </dgm:t>
    </dgm:pt>
    <dgm:pt modelId="{9FBD8306-F837-464D-AEAA-F1D01CD615EC}" type="parTrans" cxnId="{0239F15B-33F7-433E-8FB5-041E5C56312F}">
      <dgm:prSet/>
      <dgm:spPr/>
      <dgm:t>
        <a:bodyPr/>
        <a:lstStyle/>
        <a:p>
          <a:endParaRPr lang="ru-RU"/>
        </a:p>
      </dgm:t>
    </dgm:pt>
    <dgm:pt modelId="{ECF063A8-F332-4F47-B78E-4E0294AE5CDA}" type="sibTrans" cxnId="{0239F15B-33F7-433E-8FB5-041E5C56312F}">
      <dgm:prSet/>
      <dgm:spPr/>
      <dgm:t>
        <a:bodyPr/>
        <a:lstStyle/>
        <a:p>
          <a:endParaRPr lang="ru-RU"/>
        </a:p>
      </dgm:t>
    </dgm:pt>
    <dgm:pt modelId="{1EBB6C73-F477-4D43-A24F-4BBBC1104B5E}">
      <dgm:prSet/>
      <dgm:spPr/>
      <dgm:t>
        <a:bodyPr/>
        <a:lstStyle/>
        <a:p>
          <a:endParaRPr lang="ru-RU" dirty="0"/>
        </a:p>
      </dgm:t>
    </dgm:pt>
    <dgm:pt modelId="{65106796-25DA-44CC-B031-ECFA436B2AF2}" type="parTrans" cxnId="{E060CE60-3F18-40F6-8574-77176B868703}">
      <dgm:prSet/>
      <dgm:spPr/>
      <dgm:t>
        <a:bodyPr/>
        <a:lstStyle/>
        <a:p>
          <a:endParaRPr lang="ru-RU"/>
        </a:p>
      </dgm:t>
    </dgm:pt>
    <dgm:pt modelId="{2DB63FE6-B02C-4E57-BA86-3C868299BE87}" type="sibTrans" cxnId="{E060CE60-3F18-40F6-8574-77176B868703}">
      <dgm:prSet/>
      <dgm:spPr/>
      <dgm:t>
        <a:bodyPr/>
        <a:lstStyle/>
        <a:p>
          <a:endParaRPr lang="ru-RU"/>
        </a:p>
      </dgm:t>
    </dgm:pt>
    <dgm:pt modelId="{5E354F32-677D-44BE-802A-6AD8388D9A2F}">
      <dgm:prSet/>
      <dgm:spPr/>
      <dgm:t>
        <a:bodyPr/>
        <a:lstStyle/>
        <a:p>
          <a:pPr rtl="0"/>
          <a:endParaRPr lang="ru-RU" dirty="0"/>
        </a:p>
      </dgm:t>
    </dgm:pt>
    <dgm:pt modelId="{9216C7C3-53A1-4FD9-AD0A-AC144F5210CD}" type="parTrans" cxnId="{2B614A16-73D7-4875-A630-12A7A0A718C1}">
      <dgm:prSet/>
      <dgm:spPr/>
      <dgm:t>
        <a:bodyPr/>
        <a:lstStyle/>
        <a:p>
          <a:endParaRPr lang="ru-RU"/>
        </a:p>
      </dgm:t>
    </dgm:pt>
    <dgm:pt modelId="{72627361-279B-4DDA-8D5E-5F64E416D9C4}" type="sibTrans" cxnId="{2B614A16-73D7-4875-A630-12A7A0A718C1}">
      <dgm:prSet/>
      <dgm:spPr/>
      <dgm:t>
        <a:bodyPr/>
        <a:lstStyle/>
        <a:p>
          <a:endParaRPr lang="ru-RU"/>
        </a:p>
      </dgm:t>
    </dgm:pt>
    <dgm:pt modelId="{3990FE6A-D2E6-412A-AC9C-489ED1E48DE7}" type="pres">
      <dgm:prSet presAssocID="{014D72FC-AA21-4CC4-85DB-9DF917483361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1BB7DE-3518-41D4-BDFA-36A17222B0FA}" type="pres">
      <dgm:prSet presAssocID="{014D72FC-AA21-4CC4-85DB-9DF917483361}" presName="diamond" presStyleLbl="bgShp" presStyleIdx="0" presStyleCnt="1"/>
      <dgm:spPr/>
    </dgm:pt>
    <dgm:pt modelId="{057E6E49-F3C4-414A-B60F-C69AC9BD14BE}" type="pres">
      <dgm:prSet presAssocID="{014D72FC-AA21-4CC4-85DB-9DF917483361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76A7DD-7F30-462C-8024-91FA2540C323}" type="pres">
      <dgm:prSet presAssocID="{014D72FC-AA21-4CC4-85DB-9DF917483361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65BF18-6C68-4C46-B952-C86E53CF1C47}" type="pres">
      <dgm:prSet presAssocID="{014D72FC-AA21-4CC4-85DB-9DF917483361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C2ABDD-F90D-45D4-8F7B-6DAAC66C53F4}" type="pres">
      <dgm:prSet presAssocID="{014D72FC-AA21-4CC4-85DB-9DF917483361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60CE60-3F18-40F6-8574-77176B868703}" srcId="{014D72FC-AA21-4CC4-85DB-9DF917483361}" destId="{1EBB6C73-F477-4D43-A24F-4BBBC1104B5E}" srcOrd="4" destOrd="0" parTransId="{65106796-25DA-44CC-B031-ECFA436B2AF2}" sibTransId="{2DB63FE6-B02C-4E57-BA86-3C868299BE87}"/>
    <dgm:cxn modelId="{0239F15B-33F7-433E-8FB5-041E5C56312F}" srcId="{014D72FC-AA21-4CC4-85DB-9DF917483361}" destId="{103FB77B-14A3-42AC-8D4C-81E961C1BBCA}" srcOrd="3" destOrd="0" parTransId="{9FBD8306-F837-464D-AEAA-F1D01CD615EC}" sibTransId="{ECF063A8-F332-4F47-B78E-4E0294AE5CDA}"/>
    <dgm:cxn modelId="{78A31CC2-B5B5-41FF-B426-ECC7ADD8DA6C}" srcId="{014D72FC-AA21-4CC4-85DB-9DF917483361}" destId="{8FDC6BAD-F553-4B38-8FAF-ED1A7A45CA24}" srcOrd="1" destOrd="0" parTransId="{5A303F07-405B-4210-8845-911775F3338F}" sibTransId="{93F37D72-86A1-479F-B9F8-D3A8913BC72C}"/>
    <dgm:cxn modelId="{42456567-68C4-4B08-A159-A681F6C3987A}" type="presOf" srcId="{C98D4413-E307-44E0-A312-319ECC42BA86}" destId="{057E6E49-F3C4-414A-B60F-C69AC9BD14BE}" srcOrd="0" destOrd="0" presId="urn:microsoft.com/office/officeart/2005/8/layout/matrix3"/>
    <dgm:cxn modelId="{2B614A16-73D7-4875-A630-12A7A0A718C1}" srcId="{014D72FC-AA21-4CC4-85DB-9DF917483361}" destId="{5E354F32-677D-44BE-802A-6AD8388D9A2F}" srcOrd="5" destOrd="0" parTransId="{9216C7C3-53A1-4FD9-AD0A-AC144F5210CD}" sibTransId="{72627361-279B-4DDA-8D5E-5F64E416D9C4}"/>
    <dgm:cxn modelId="{358B058A-7ECD-4D10-B91D-D1434914D896}" type="presOf" srcId="{103FB77B-14A3-42AC-8D4C-81E961C1BBCA}" destId="{27C2ABDD-F90D-45D4-8F7B-6DAAC66C53F4}" srcOrd="0" destOrd="0" presId="urn:microsoft.com/office/officeart/2005/8/layout/matrix3"/>
    <dgm:cxn modelId="{721C5371-6DB3-4D59-8F18-02C9BA2D7151}" type="presOf" srcId="{014D72FC-AA21-4CC4-85DB-9DF917483361}" destId="{3990FE6A-D2E6-412A-AC9C-489ED1E48DE7}" srcOrd="0" destOrd="0" presId="urn:microsoft.com/office/officeart/2005/8/layout/matrix3"/>
    <dgm:cxn modelId="{E459970D-56C7-4A6C-9CC4-C4A4F6CB8E71}" srcId="{014D72FC-AA21-4CC4-85DB-9DF917483361}" destId="{C98D4413-E307-44E0-A312-319ECC42BA86}" srcOrd="0" destOrd="0" parTransId="{C3EF24A2-7DFA-4D89-9BAD-9799752E82CE}" sibTransId="{C893FE63-7A4A-4F16-95BF-BBD2A5B49B91}"/>
    <dgm:cxn modelId="{928EF6CB-D647-46F3-82A6-79FBA5637A96}" type="presOf" srcId="{8FDC6BAD-F553-4B38-8FAF-ED1A7A45CA24}" destId="{5A76A7DD-7F30-462C-8024-91FA2540C323}" srcOrd="0" destOrd="0" presId="urn:microsoft.com/office/officeart/2005/8/layout/matrix3"/>
    <dgm:cxn modelId="{BD2231BC-175C-497D-9996-2788D8A2C93E}" srcId="{014D72FC-AA21-4CC4-85DB-9DF917483361}" destId="{091BFC04-500F-4A36-89AB-0A17B4231110}" srcOrd="2" destOrd="0" parTransId="{D559B6F5-B5E5-4F61-B010-9616FA240094}" sibTransId="{A0C18A66-FE9C-40DB-A7F0-BC03C88040BB}"/>
    <dgm:cxn modelId="{30259B4B-B542-4AE9-88E5-44E7A545B4E2}" type="presOf" srcId="{091BFC04-500F-4A36-89AB-0A17B4231110}" destId="{5165BF18-6C68-4C46-B952-C86E53CF1C47}" srcOrd="0" destOrd="0" presId="urn:microsoft.com/office/officeart/2005/8/layout/matrix3"/>
    <dgm:cxn modelId="{0563179C-7137-4626-8E54-828C436123E0}" type="presParOf" srcId="{3990FE6A-D2E6-412A-AC9C-489ED1E48DE7}" destId="{291BB7DE-3518-41D4-BDFA-36A17222B0FA}" srcOrd="0" destOrd="0" presId="urn:microsoft.com/office/officeart/2005/8/layout/matrix3"/>
    <dgm:cxn modelId="{8E7AD16A-68FF-40C8-90FC-9C9D5FCDE31B}" type="presParOf" srcId="{3990FE6A-D2E6-412A-AC9C-489ED1E48DE7}" destId="{057E6E49-F3C4-414A-B60F-C69AC9BD14BE}" srcOrd="1" destOrd="0" presId="urn:microsoft.com/office/officeart/2005/8/layout/matrix3"/>
    <dgm:cxn modelId="{1FE649E7-4FE3-4E98-B52E-35DBAB20BEE5}" type="presParOf" srcId="{3990FE6A-D2E6-412A-AC9C-489ED1E48DE7}" destId="{5A76A7DD-7F30-462C-8024-91FA2540C323}" srcOrd="2" destOrd="0" presId="urn:microsoft.com/office/officeart/2005/8/layout/matrix3"/>
    <dgm:cxn modelId="{653F1F2F-AEEE-47B9-A1BC-C81DAE854F5D}" type="presParOf" srcId="{3990FE6A-D2E6-412A-AC9C-489ED1E48DE7}" destId="{5165BF18-6C68-4C46-B952-C86E53CF1C47}" srcOrd="3" destOrd="0" presId="urn:microsoft.com/office/officeart/2005/8/layout/matrix3"/>
    <dgm:cxn modelId="{4AE9121F-6F63-4660-B4DF-74E5BDCC1A34}" type="presParOf" srcId="{3990FE6A-D2E6-412A-AC9C-489ED1E48DE7}" destId="{27C2ABDD-F90D-45D4-8F7B-6DAAC66C53F4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5561CD4-EA61-4580-84D2-DD54A04B3F2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3E96777-5C06-45C3-8D8B-A20EDAF211A1}">
      <dgm:prSet custT="1"/>
      <dgm:spPr/>
      <dgm:t>
        <a:bodyPr/>
        <a:lstStyle/>
        <a:p>
          <a:pPr rtl="0"/>
          <a:r>
            <a:rPr lang="ru-RU" sz="1600" dirty="0" smtClean="0">
              <a:solidFill>
                <a:schemeClr val="tx1"/>
              </a:solidFill>
            </a:rPr>
            <a:t>Первый этап - трансляция родителям положительного образа ребенка</a:t>
          </a:r>
          <a:endParaRPr lang="ru-RU" sz="1600" dirty="0">
            <a:solidFill>
              <a:schemeClr val="tx1"/>
            </a:solidFill>
          </a:endParaRPr>
        </a:p>
      </dgm:t>
    </dgm:pt>
    <dgm:pt modelId="{3F9DC627-6FE6-421C-B7ED-076587943CE8}" type="parTrans" cxnId="{F6F0A479-72DF-43D0-AC05-91C9337C6298}">
      <dgm:prSet/>
      <dgm:spPr/>
      <dgm:t>
        <a:bodyPr/>
        <a:lstStyle/>
        <a:p>
          <a:endParaRPr lang="ru-RU"/>
        </a:p>
      </dgm:t>
    </dgm:pt>
    <dgm:pt modelId="{CAB56532-622B-41C0-B301-4BA0D4D60E6B}" type="sibTrans" cxnId="{F6F0A479-72DF-43D0-AC05-91C9337C6298}">
      <dgm:prSet/>
      <dgm:spPr/>
      <dgm:t>
        <a:bodyPr/>
        <a:lstStyle/>
        <a:p>
          <a:endParaRPr lang="ru-RU"/>
        </a:p>
      </dgm:t>
    </dgm:pt>
    <dgm:pt modelId="{8FE75579-F387-467B-B44E-561119447759}">
      <dgm:prSet custT="1"/>
      <dgm:spPr/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</a:rPr>
            <a:t>Второй этап – трансляция родителям знаний, которые могли быть получены ими в семье (особенности общения ребенка со сверстниками)</a:t>
          </a:r>
          <a:endParaRPr lang="ru-RU" sz="1200" dirty="0">
            <a:solidFill>
              <a:schemeClr val="tx1"/>
            </a:solidFill>
          </a:endParaRPr>
        </a:p>
      </dgm:t>
    </dgm:pt>
    <dgm:pt modelId="{94BB8C87-0818-4C7C-96D5-6EF886702E29}" type="parTrans" cxnId="{53D24771-0D86-445D-BD46-D6E575F3BF6B}">
      <dgm:prSet/>
      <dgm:spPr/>
      <dgm:t>
        <a:bodyPr/>
        <a:lstStyle/>
        <a:p>
          <a:endParaRPr lang="ru-RU"/>
        </a:p>
      </dgm:t>
    </dgm:pt>
    <dgm:pt modelId="{626B0370-FB12-45FA-BA30-A5DCB2547DED}" type="sibTrans" cxnId="{53D24771-0D86-445D-BD46-D6E575F3BF6B}">
      <dgm:prSet/>
      <dgm:spPr/>
      <dgm:t>
        <a:bodyPr/>
        <a:lstStyle/>
        <a:p>
          <a:endParaRPr lang="ru-RU"/>
        </a:p>
      </dgm:t>
    </dgm:pt>
    <dgm:pt modelId="{B360ADBC-562F-4303-9DA7-B94CAE3625D3}">
      <dgm:prSet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Третий этап - ознакомление педагогов с проблемами семьи в воспитании ребенка </a:t>
          </a:r>
          <a:endParaRPr lang="ru-RU" dirty="0">
            <a:solidFill>
              <a:schemeClr val="tx1"/>
            </a:solidFill>
          </a:endParaRPr>
        </a:p>
      </dgm:t>
    </dgm:pt>
    <dgm:pt modelId="{8754AEE8-39F5-44B7-A2D8-0893FDB0FDB9}" type="parTrans" cxnId="{6A549BCF-90DA-4162-880E-C6DAFAC536FF}">
      <dgm:prSet/>
      <dgm:spPr/>
      <dgm:t>
        <a:bodyPr/>
        <a:lstStyle/>
        <a:p>
          <a:endParaRPr lang="ru-RU"/>
        </a:p>
      </dgm:t>
    </dgm:pt>
    <dgm:pt modelId="{95F1A996-9FA5-4305-BE39-FB57FB1741DF}" type="sibTrans" cxnId="{6A549BCF-90DA-4162-880E-C6DAFAC536FF}">
      <dgm:prSet/>
      <dgm:spPr/>
      <dgm:t>
        <a:bodyPr/>
        <a:lstStyle/>
        <a:p>
          <a:endParaRPr lang="ru-RU"/>
        </a:p>
      </dgm:t>
    </dgm:pt>
    <dgm:pt modelId="{A39ACC80-8719-40F4-B375-291D34E1B089}">
      <dgm:prSet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Четвертый этап - совместное исследование и формирование личности ребенка</a:t>
          </a:r>
          <a:endParaRPr lang="ru-RU" dirty="0">
            <a:solidFill>
              <a:schemeClr val="tx1"/>
            </a:solidFill>
          </a:endParaRPr>
        </a:p>
      </dgm:t>
    </dgm:pt>
    <dgm:pt modelId="{DED25719-80B6-4B62-9EB2-CDC69C55ED0D}" type="parTrans" cxnId="{27660F6E-BCA4-4843-B484-C15162E93068}">
      <dgm:prSet/>
      <dgm:spPr/>
      <dgm:t>
        <a:bodyPr/>
        <a:lstStyle/>
        <a:p>
          <a:endParaRPr lang="ru-RU"/>
        </a:p>
      </dgm:t>
    </dgm:pt>
    <dgm:pt modelId="{5D09E3EB-2687-471F-85D9-BC230ECC8298}" type="sibTrans" cxnId="{27660F6E-BCA4-4843-B484-C15162E93068}">
      <dgm:prSet/>
      <dgm:spPr/>
      <dgm:t>
        <a:bodyPr/>
        <a:lstStyle/>
        <a:p>
          <a:endParaRPr lang="ru-RU"/>
        </a:p>
      </dgm:t>
    </dgm:pt>
    <dgm:pt modelId="{B04CAD21-3763-4871-86B5-74A4C3BE9E6F}" type="pres">
      <dgm:prSet presAssocID="{A5561CD4-EA61-4580-84D2-DD54A04B3F2A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95EF33-1B3C-46F0-AD8A-267AA1FCD461}" type="pres">
      <dgm:prSet presAssocID="{A5561CD4-EA61-4580-84D2-DD54A04B3F2A}" presName="arrow" presStyleLbl="bgShp" presStyleIdx="0" presStyleCnt="1"/>
      <dgm:spPr/>
    </dgm:pt>
    <dgm:pt modelId="{1D27ACA8-2C0D-4284-A67E-58DF7CA790D8}" type="pres">
      <dgm:prSet presAssocID="{A5561CD4-EA61-4580-84D2-DD54A04B3F2A}" presName="linearProcess" presStyleCnt="0"/>
      <dgm:spPr/>
    </dgm:pt>
    <dgm:pt modelId="{C9E00334-16FA-4F58-8776-C49971AEDD41}" type="pres">
      <dgm:prSet presAssocID="{E3E96777-5C06-45C3-8D8B-A20EDAF211A1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26CB27-0AA6-4848-8C1B-B7441177B98D}" type="pres">
      <dgm:prSet presAssocID="{CAB56532-622B-41C0-B301-4BA0D4D60E6B}" presName="sibTrans" presStyleCnt="0"/>
      <dgm:spPr/>
    </dgm:pt>
    <dgm:pt modelId="{69ED1153-E5E5-4C1E-AB28-BC8F87CB95EF}" type="pres">
      <dgm:prSet presAssocID="{8FE75579-F387-467B-B44E-561119447759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76F23B-C28A-4A99-B0AD-66750232A3C0}" type="pres">
      <dgm:prSet presAssocID="{626B0370-FB12-45FA-BA30-A5DCB2547DED}" presName="sibTrans" presStyleCnt="0"/>
      <dgm:spPr/>
    </dgm:pt>
    <dgm:pt modelId="{F1D4336C-91F9-4364-AF10-898134B3020B}" type="pres">
      <dgm:prSet presAssocID="{B360ADBC-562F-4303-9DA7-B94CAE3625D3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093B97-E53B-4289-85B1-9DFB9384A1D1}" type="pres">
      <dgm:prSet presAssocID="{95F1A996-9FA5-4305-BE39-FB57FB1741DF}" presName="sibTrans" presStyleCnt="0"/>
      <dgm:spPr/>
    </dgm:pt>
    <dgm:pt modelId="{2D5312F3-07A3-4536-BEE8-22D6B9D8C868}" type="pres">
      <dgm:prSet presAssocID="{A39ACC80-8719-40F4-B375-291D34E1B089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A50985-5508-4135-8182-15C989B934B2}" type="presOf" srcId="{B360ADBC-562F-4303-9DA7-B94CAE3625D3}" destId="{F1D4336C-91F9-4364-AF10-898134B3020B}" srcOrd="0" destOrd="0" presId="urn:microsoft.com/office/officeart/2005/8/layout/hProcess9"/>
    <dgm:cxn modelId="{53D24771-0D86-445D-BD46-D6E575F3BF6B}" srcId="{A5561CD4-EA61-4580-84D2-DD54A04B3F2A}" destId="{8FE75579-F387-467B-B44E-561119447759}" srcOrd="1" destOrd="0" parTransId="{94BB8C87-0818-4C7C-96D5-6EF886702E29}" sibTransId="{626B0370-FB12-45FA-BA30-A5DCB2547DED}"/>
    <dgm:cxn modelId="{2212B2FF-BD3C-47DA-85C9-8BBBB9110CF2}" type="presOf" srcId="{A5561CD4-EA61-4580-84D2-DD54A04B3F2A}" destId="{B04CAD21-3763-4871-86B5-74A4C3BE9E6F}" srcOrd="0" destOrd="0" presId="urn:microsoft.com/office/officeart/2005/8/layout/hProcess9"/>
    <dgm:cxn modelId="{27F649E9-1628-4EA9-BCEB-97950FB7F895}" type="presOf" srcId="{E3E96777-5C06-45C3-8D8B-A20EDAF211A1}" destId="{C9E00334-16FA-4F58-8776-C49971AEDD41}" srcOrd="0" destOrd="0" presId="urn:microsoft.com/office/officeart/2005/8/layout/hProcess9"/>
    <dgm:cxn modelId="{F6F0A479-72DF-43D0-AC05-91C9337C6298}" srcId="{A5561CD4-EA61-4580-84D2-DD54A04B3F2A}" destId="{E3E96777-5C06-45C3-8D8B-A20EDAF211A1}" srcOrd="0" destOrd="0" parTransId="{3F9DC627-6FE6-421C-B7ED-076587943CE8}" sibTransId="{CAB56532-622B-41C0-B301-4BA0D4D60E6B}"/>
    <dgm:cxn modelId="{FDD58104-ECFF-41D9-9FE8-41A8940A825A}" type="presOf" srcId="{8FE75579-F387-467B-B44E-561119447759}" destId="{69ED1153-E5E5-4C1E-AB28-BC8F87CB95EF}" srcOrd="0" destOrd="0" presId="urn:microsoft.com/office/officeart/2005/8/layout/hProcess9"/>
    <dgm:cxn modelId="{000C5B9C-AF82-4D83-A1D2-E8EEA83FCB78}" type="presOf" srcId="{A39ACC80-8719-40F4-B375-291D34E1B089}" destId="{2D5312F3-07A3-4536-BEE8-22D6B9D8C868}" srcOrd="0" destOrd="0" presId="urn:microsoft.com/office/officeart/2005/8/layout/hProcess9"/>
    <dgm:cxn modelId="{6A549BCF-90DA-4162-880E-C6DAFAC536FF}" srcId="{A5561CD4-EA61-4580-84D2-DD54A04B3F2A}" destId="{B360ADBC-562F-4303-9DA7-B94CAE3625D3}" srcOrd="2" destOrd="0" parTransId="{8754AEE8-39F5-44B7-A2D8-0893FDB0FDB9}" sibTransId="{95F1A996-9FA5-4305-BE39-FB57FB1741DF}"/>
    <dgm:cxn modelId="{27660F6E-BCA4-4843-B484-C15162E93068}" srcId="{A5561CD4-EA61-4580-84D2-DD54A04B3F2A}" destId="{A39ACC80-8719-40F4-B375-291D34E1B089}" srcOrd="3" destOrd="0" parTransId="{DED25719-80B6-4B62-9EB2-CDC69C55ED0D}" sibTransId="{5D09E3EB-2687-471F-85D9-BC230ECC8298}"/>
    <dgm:cxn modelId="{01C07F7F-4974-4861-9D21-9507E00B2E91}" type="presParOf" srcId="{B04CAD21-3763-4871-86B5-74A4C3BE9E6F}" destId="{7295EF33-1B3C-46F0-AD8A-267AA1FCD461}" srcOrd="0" destOrd="0" presId="urn:microsoft.com/office/officeart/2005/8/layout/hProcess9"/>
    <dgm:cxn modelId="{ABF35712-4F20-42A2-892B-2DFE41B840A3}" type="presParOf" srcId="{B04CAD21-3763-4871-86B5-74A4C3BE9E6F}" destId="{1D27ACA8-2C0D-4284-A67E-58DF7CA790D8}" srcOrd="1" destOrd="0" presId="urn:microsoft.com/office/officeart/2005/8/layout/hProcess9"/>
    <dgm:cxn modelId="{3B64334B-2195-4137-83A3-5BA15DC44FC8}" type="presParOf" srcId="{1D27ACA8-2C0D-4284-A67E-58DF7CA790D8}" destId="{C9E00334-16FA-4F58-8776-C49971AEDD41}" srcOrd="0" destOrd="0" presId="urn:microsoft.com/office/officeart/2005/8/layout/hProcess9"/>
    <dgm:cxn modelId="{80638684-E62F-42E1-B9BC-3516B987EB74}" type="presParOf" srcId="{1D27ACA8-2C0D-4284-A67E-58DF7CA790D8}" destId="{0626CB27-0AA6-4848-8C1B-B7441177B98D}" srcOrd="1" destOrd="0" presId="urn:microsoft.com/office/officeart/2005/8/layout/hProcess9"/>
    <dgm:cxn modelId="{D343FF58-6562-4BC2-9FB9-5AD37AD96086}" type="presParOf" srcId="{1D27ACA8-2C0D-4284-A67E-58DF7CA790D8}" destId="{69ED1153-E5E5-4C1E-AB28-BC8F87CB95EF}" srcOrd="2" destOrd="0" presId="urn:microsoft.com/office/officeart/2005/8/layout/hProcess9"/>
    <dgm:cxn modelId="{C99617BB-1525-41F6-A623-D0393BA05CE5}" type="presParOf" srcId="{1D27ACA8-2C0D-4284-A67E-58DF7CA790D8}" destId="{1276F23B-C28A-4A99-B0AD-66750232A3C0}" srcOrd="3" destOrd="0" presId="urn:microsoft.com/office/officeart/2005/8/layout/hProcess9"/>
    <dgm:cxn modelId="{708C3610-46A7-460B-96E8-2133B18679CF}" type="presParOf" srcId="{1D27ACA8-2C0D-4284-A67E-58DF7CA790D8}" destId="{F1D4336C-91F9-4364-AF10-898134B3020B}" srcOrd="4" destOrd="0" presId="urn:microsoft.com/office/officeart/2005/8/layout/hProcess9"/>
    <dgm:cxn modelId="{3FF7A9B1-2715-4CC5-BC85-1471DB3D256D}" type="presParOf" srcId="{1D27ACA8-2C0D-4284-A67E-58DF7CA790D8}" destId="{A9093B97-E53B-4289-85B1-9DFB9384A1D1}" srcOrd="5" destOrd="0" presId="urn:microsoft.com/office/officeart/2005/8/layout/hProcess9"/>
    <dgm:cxn modelId="{7E5A447B-FD60-4B6F-B7E1-EE1C9A470918}" type="presParOf" srcId="{1D27ACA8-2C0D-4284-A67E-58DF7CA790D8}" destId="{2D5312F3-07A3-4536-BEE8-22D6B9D8C868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7D42BC-2FB0-4D1A-A42A-4E26113D2B73}">
      <dsp:nvSpPr>
        <dsp:cNvPr id="0" name=""/>
        <dsp:cNvSpPr/>
      </dsp:nvSpPr>
      <dsp:spPr>
        <a:xfrm>
          <a:off x="944" y="2377"/>
          <a:ext cx="8227711" cy="159897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accent2">
                  <a:lumMod val="50000"/>
                </a:schemeClr>
              </a:solidFill>
            </a:rPr>
            <a:t>Социальное партнерство семьи и ДОО сегодня определенно как серьезный  резерв развития ребенка дошкольного возраста, НО: </a:t>
          </a:r>
          <a:endParaRPr lang="ru-RU" sz="2900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47776" y="49209"/>
        <a:ext cx="8134047" cy="1505315"/>
      </dsp:txXfrm>
    </dsp:sp>
    <dsp:sp modelId="{1B40C4F0-55C1-48EC-954A-44678A1C18A3}">
      <dsp:nvSpPr>
        <dsp:cNvPr id="0" name=""/>
        <dsp:cNvSpPr/>
      </dsp:nvSpPr>
      <dsp:spPr>
        <a:xfrm>
          <a:off x="2818629" y="4077982"/>
          <a:ext cx="5374595" cy="2163940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В этой связи родителей важно включать в процесс воспитания и развития их детей. Родителей нужно готовить к будущему школьному обучению ребенка, используя деятельностный подход, научить родителей взаимодействовать с собственным ребенком.   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82009" y="4141362"/>
        <a:ext cx="5247835" cy="2037180"/>
      </dsp:txXfrm>
    </dsp:sp>
    <dsp:sp modelId="{E5E3B3F9-EBA8-49EB-8A78-CB1A7B2ADE29}">
      <dsp:nvSpPr>
        <dsp:cNvPr id="0" name=""/>
        <dsp:cNvSpPr/>
      </dsp:nvSpPr>
      <dsp:spPr>
        <a:xfrm>
          <a:off x="82352" y="1609596"/>
          <a:ext cx="2632025" cy="2163940"/>
        </a:xfrm>
        <a:prstGeom prst="roundRect">
          <a:avLst>
            <a:gd name="adj" fmla="val 10000"/>
          </a:avLst>
        </a:prstGeom>
        <a:solidFill>
          <a:srgbClr val="92D050"/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1. В настоящее время система подготовки специалистов не помогает решать эту задачу, потому что  данное направление отсутствует  в системе повышения квалификации. </a:t>
          </a:r>
          <a:endParaRPr lang="ru-RU" sz="1400" kern="1200" dirty="0"/>
        </a:p>
      </dsp:txBody>
      <dsp:txXfrm>
        <a:off x="145732" y="1672976"/>
        <a:ext cx="2505265" cy="2037180"/>
      </dsp:txXfrm>
    </dsp:sp>
    <dsp:sp modelId="{8D9ECB82-6152-4E58-9DF2-2982183131E5}">
      <dsp:nvSpPr>
        <dsp:cNvPr id="0" name=""/>
        <dsp:cNvSpPr/>
      </dsp:nvSpPr>
      <dsp:spPr>
        <a:xfrm>
          <a:off x="2818659" y="1609596"/>
          <a:ext cx="2632025" cy="2163940"/>
        </a:xfrm>
        <a:prstGeom prst="roundRect">
          <a:avLst>
            <a:gd name="adj" fmla="val 10000"/>
          </a:avLst>
        </a:prstGeom>
        <a:solidFill>
          <a:srgbClr val="00B0F0"/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2. Разрыв между образованием и культурой воспитателей и родителей. В крупных городах родители многие превосходят воспитателей  (ИКТ и </a:t>
          </a:r>
          <a:r>
            <a:rPr lang="ru-RU" sz="1400" kern="1200" dirty="0" err="1" smtClean="0"/>
            <a:t>т.д</a:t>
          </a:r>
          <a:r>
            <a:rPr lang="ru-RU" sz="1400" kern="1200" dirty="0" smtClean="0"/>
            <a:t>).</a:t>
          </a:r>
          <a:endParaRPr lang="ru-RU" sz="1400" kern="1200" dirty="0"/>
        </a:p>
      </dsp:txBody>
      <dsp:txXfrm>
        <a:off x="2882039" y="1672976"/>
        <a:ext cx="2505265" cy="2037180"/>
      </dsp:txXfrm>
    </dsp:sp>
    <dsp:sp modelId="{F9AC5A36-B1C9-4675-9F70-B1FEA64E647A}">
      <dsp:nvSpPr>
        <dsp:cNvPr id="0" name=""/>
        <dsp:cNvSpPr/>
      </dsp:nvSpPr>
      <dsp:spPr>
        <a:xfrm>
          <a:off x="82352" y="4077982"/>
          <a:ext cx="2632025" cy="2163940"/>
        </a:xfrm>
        <a:prstGeom prst="roundRect">
          <a:avLst>
            <a:gd name="adj" fmla="val 10000"/>
          </a:avLst>
        </a:prstGeom>
        <a:solidFill>
          <a:schemeClr val="accent2"/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4.Родитель не может оценить и правильно использовать возможности ребенка.  Иногда по отношению к ребенку неуспешному у родителей проявляется агрессия. </a:t>
          </a:r>
          <a:endParaRPr lang="ru-RU" sz="1700" kern="1200" dirty="0"/>
        </a:p>
      </dsp:txBody>
      <dsp:txXfrm>
        <a:off x="145732" y="4141362"/>
        <a:ext cx="2505265" cy="2037180"/>
      </dsp:txXfrm>
    </dsp:sp>
    <dsp:sp modelId="{46649132-5151-4008-BFBE-E69786AD9F4F}">
      <dsp:nvSpPr>
        <dsp:cNvPr id="0" name=""/>
        <dsp:cNvSpPr/>
      </dsp:nvSpPr>
      <dsp:spPr>
        <a:xfrm>
          <a:off x="5554965" y="1609596"/>
          <a:ext cx="2632025" cy="2163940"/>
        </a:xfrm>
        <a:prstGeom prst="roundRect">
          <a:avLst>
            <a:gd name="adj" fmla="val 10000"/>
          </a:avLst>
        </a:prstGeom>
        <a:solidFill>
          <a:srgbClr val="FFC000"/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3. В процессе пребывания ребенка в ДОО у родителей возникает отчуждение к его образованию, развитию, которое родители стихийно готовы наверстать, когда ребенок начинает обучаться в школе. </a:t>
          </a:r>
          <a:endParaRPr lang="ru-RU" sz="1400" kern="1200" dirty="0"/>
        </a:p>
      </dsp:txBody>
      <dsp:txXfrm>
        <a:off x="5618345" y="1672976"/>
        <a:ext cx="2505265" cy="20371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1BB7DE-3518-41D4-BDFA-36A17222B0FA}">
      <dsp:nvSpPr>
        <dsp:cNvPr id="0" name=""/>
        <dsp:cNvSpPr/>
      </dsp:nvSpPr>
      <dsp:spPr>
        <a:xfrm>
          <a:off x="1403612" y="0"/>
          <a:ext cx="5184576" cy="5184576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7E6E49-F3C4-414A-B60F-C69AC9BD14BE}">
      <dsp:nvSpPr>
        <dsp:cNvPr id="0" name=""/>
        <dsp:cNvSpPr/>
      </dsp:nvSpPr>
      <dsp:spPr>
        <a:xfrm>
          <a:off x="1896146" y="492534"/>
          <a:ext cx="2021984" cy="20219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+mn-lt"/>
              <a:cs typeface="Times New Roman" pitchFamily="18" charset="0"/>
            </a:rPr>
            <a:t>активизировать воспитательные возможности родителей</a:t>
          </a:r>
          <a:endParaRPr lang="ru-RU" sz="1600" kern="1200" dirty="0">
            <a:solidFill>
              <a:schemeClr val="tx1"/>
            </a:solidFill>
            <a:latin typeface="+mn-lt"/>
            <a:cs typeface="Times New Roman" pitchFamily="18" charset="0"/>
          </a:endParaRPr>
        </a:p>
      </dsp:txBody>
      <dsp:txXfrm>
        <a:off x="1994851" y="591239"/>
        <a:ext cx="1824574" cy="1824574"/>
      </dsp:txXfrm>
    </dsp:sp>
    <dsp:sp modelId="{5A76A7DD-7F30-462C-8024-91FA2540C323}">
      <dsp:nvSpPr>
        <dsp:cNvPr id="0" name=""/>
        <dsp:cNvSpPr/>
      </dsp:nvSpPr>
      <dsp:spPr>
        <a:xfrm>
          <a:off x="4073668" y="492534"/>
          <a:ext cx="2021984" cy="20219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привлечь 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 родителей к участию  в образовательном процессе дошкольного учреждения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4172373" y="591239"/>
        <a:ext cx="1824574" cy="1824574"/>
      </dsp:txXfrm>
    </dsp:sp>
    <dsp:sp modelId="{5165BF18-6C68-4C46-B952-C86E53CF1C47}">
      <dsp:nvSpPr>
        <dsp:cNvPr id="0" name=""/>
        <dsp:cNvSpPr/>
      </dsp:nvSpPr>
      <dsp:spPr>
        <a:xfrm>
          <a:off x="1896146" y="2670056"/>
          <a:ext cx="2021984" cy="20219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</a:rPr>
            <a:t> </a:t>
          </a:r>
          <a:r>
            <a:rPr lang="ru-RU" sz="1400" kern="1200" dirty="0" smtClean="0">
              <a:solidFill>
                <a:schemeClr val="tx1"/>
              </a:solidFill>
            </a:rPr>
            <a:t>использовать опыт семейного воспитания для реализации образовательных программ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1994851" y="2768761"/>
        <a:ext cx="1824574" cy="1824574"/>
      </dsp:txXfrm>
    </dsp:sp>
    <dsp:sp modelId="{27C2ABDD-F90D-45D4-8F7B-6DAAC66C53F4}">
      <dsp:nvSpPr>
        <dsp:cNvPr id="0" name=""/>
        <dsp:cNvSpPr/>
      </dsp:nvSpPr>
      <dsp:spPr>
        <a:xfrm>
          <a:off x="4073668" y="2670056"/>
          <a:ext cx="2021984" cy="20219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rgbClr val="002060"/>
              </a:solidFill>
            </a:rPr>
            <a:t> </a:t>
          </a:r>
          <a:r>
            <a:rPr lang="ru-RU" sz="1400" kern="1200" dirty="0" smtClean="0">
              <a:solidFill>
                <a:schemeClr val="tx1"/>
              </a:solidFill>
            </a:rPr>
            <a:t>способствовать личностному обогащению всех участников взаимодействия посредством деятельности,  ее преобразования и изменения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4172373" y="2768761"/>
        <a:ext cx="1824574" cy="18245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95EF33-1B3C-46F0-AD8A-267AA1FCD461}">
      <dsp:nvSpPr>
        <dsp:cNvPr id="0" name=""/>
        <dsp:cNvSpPr/>
      </dsp:nvSpPr>
      <dsp:spPr>
        <a:xfrm>
          <a:off x="480059" y="0"/>
          <a:ext cx="5440680" cy="44196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E00334-16FA-4F58-8776-C49971AEDD41}">
      <dsp:nvSpPr>
        <dsp:cNvPr id="0" name=""/>
        <dsp:cNvSpPr/>
      </dsp:nvSpPr>
      <dsp:spPr>
        <a:xfrm>
          <a:off x="3203" y="1325880"/>
          <a:ext cx="1540817" cy="1767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Первый этап - трансляция родителям положительного образа ребенка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78419" y="1401096"/>
        <a:ext cx="1390385" cy="1617408"/>
      </dsp:txXfrm>
    </dsp:sp>
    <dsp:sp modelId="{69ED1153-E5E5-4C1E-AB28-BC8F87CB95EF}">
      <dsp:nvSpPr>
        <dsp:cNvPr id="0" name=""/>
        <dsp:cNvSpPr/>
      </dsp:nvSpPr>
      <dsp:spPr>
        <a:xfrm>
          <a:off x="1621061" y="1325880"/>
          <a:ext cx="1540817" cy="1767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Второй этап – трансляция родителям знаний, которые могли быть получены ими в семье (особенности общения ребенка со сверстниками)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1696277" y="1401096"/>
        <a:ext cx="1390385" cy="1617408"/>
      </dsp:txXfrm>
    </dsp:sp>
    <dsp:sp modelId="{F1D4336C-91F9-4364-AF10-898134B3020B}">
      <dsp:nvSpPr>
        <dsp:cNvPr id="0" name=""/>
        <dsp:cNvSpPr/>
      </dsp:nvSpPr>
      <dsp:spPr>
        <a:xfrm>
          <a:off x="3238920" y="1325880"/>
          <a:ext cx="1540817" cy="1767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Третий этап - ознакомление педагогов с проблемами семьи в воспитании ребенка 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3314136" y="1401096"/>
        <a:ext cx="1390385" cy="1617408"/>
      </dsp:txXfrm>
    </dsp:sp>
    <dsp:sp modelId="{2D5312F3-07A3-4536-BEE8-22D6B9D8C868}">
      <dsp:nvSpPr>
        <dsp:cNvPr id="0" name=""/>
        <dsp:cNvSpPr/>
      </dsp:nvSpPr>
      <dsp:spPr>
        <a:xfrm>
          <a:off x="4856778" y="1325880"/>
          <a:ext cx="1540817" cy="17678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Четвертый этап - совместное исследование и формирование личности ребенка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4931994" y="1401096"/>
        <a:ext cx="1390385" cy="1617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332656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«Детский сад № 5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Степнячок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Акбулакского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Оренбургской области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2420888"/>
            <a:ext cx="54726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«Районный круглый стол воспитателей»</a:t>
            </a:r>
          </a:p>
          <a:p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«Особенности   </a:t>
            </a:r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</a:t>
            </a:r>
            <a:b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  с учётом ФГОС -        партнёрство </a:t>
            </a:r>
            <a:b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«педагог- родитель- ребёнок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»»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851920" y="4705903"/>
            <a:ext cx="4415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– воспитатель Н.Н. Хакимова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8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Таким образом: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  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 Модель  социально - педагогического партнерства семьи и образовательного учреждения – перспективный и эффективный вид социального взаимодействия.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Модель  ориентирована на гуманистический подход и заставляет изменить традиционное педагогическое мировоззрение:</a:t>
            </a:r>
            <a:r>
              <a:rPr lang="ru-RU" sz="2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главным действующим лицом становится ребенок, его развитие, раскрытие личностного потенциала,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 дошкольное организация является посредником между ребенком и родителями, помогает гармонизировать их отношения.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772816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928670"/>
            <a:ext cx="835824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cap="all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Особенности   работы с </a:t>
            </a:r>
            <a:br>
              <a:rPr lang="ru-RU" sz="4000" b="1" cap="all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b="1" cap="all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родителями  с учётом ФГОС -        партнёрство </a:t>
            </a:r>
            <a:br>
              <a:rPr lang="ru-RU" sz="4000" b="1" cap="all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000" b="1" cap="all" dirty="0" smtClean="0">
                <a:solidFill>
                  <a:srgbClr val="FFFF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«педагог- родитель- ребёнок»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714356"/>
            <a:ext cx="771530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FFFF00"/>
                </a:solidFill>
              </a:rPr>
              <a:t>В соответствии с ФГОС  взаимодействие с родителями реализуется в следующем направлении: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u="sng" dirty="0" smtClean="0"/>
              <a:t>родители должны участвовать в реализации образовательной программы</a:t>
            </a:r>
            <a:r>
              <a:rPr lang="ru-RU" sz="2000" dirty="0" smtClean="0"/>
              <a:t>, в создании условий для полноценного и своевременного развития ребенка в дошкольном возрасте, чтобы не упустить важнейший период в развитии его личности;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b="1" u="sng" dirty="0" smtClean="0"/>
              <a:t>родители должны быть активными участниками образовательного процесса</a:t>
            </a:r>
            <a:r>
              <a:rPr lang="ru-RU" sz="2000" dirty="0" smtClean="0"/>
              <a:t>, участниками всех проектов, независимо от того, какая деятельность в них доминирует, а не просто сторонними наблюдателями.</a:t>
            </a:r>
            <a:br>
              <a:rPr lang="ru-RU" sz="2000" dirty="0" smtClean="0"/>
            </a:b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274638"/>
          <a:ext cx="8229600" cy="6250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357166"/>
            <a:ext cx="82153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Модель   социального партнерства ДОО и семьи</a:t>
            </a:r>
            <a:b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 рамках ФГОС</a:t>
            </a:r>
            <a:r>
              <a:rPr lang="ru-RU" sz="2800" b="1" dirty="0" smtClean="0">
                <a:solidFill>
                  <a:srgbClr val="FFFF00"/>
                </a:solidFill>
              </a:rPr>
              <a:t/>
            </a:r>
            <a:br>
              <a:rPr lang="ru-RU" sz="2800" b="1" dirty="0" smtClean="0">
                <a:solidFill>
                  <a:srgbClr val="FFFF00"/>
                </a:solidFill>
              </a:rPr>
            </a:b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2071678"/>
            <a:ext cx="785818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процессе реализации  модели  «Педагог- Родитель- Ребёнок» сотрудничества кардинально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меняется отношение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«престижности родительства».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 родителей </a:t>
            </a:r>
            <a:r>
              <a:rPr lang="ru-RU" sz="20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формируются навыки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осознанного включения в единый совместный с педагогами процесс воспитания и образования ребенка, а 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 педагогов </a:t>
            </a:r>
            <a:r>
              <a:rPr lang="ru-RU" sz="20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преодолевается стереотип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дистанцирования родителей от системы образования.  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Основная идея  взаимодействия педагогов и родителей является </a:t>
            </a:r>
            <a:r>
              <a:rPr lang="ru-RU" sz="20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установление партнёрских отношений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которые позволят объединить усилия для воспитания детей, создать атмосферу общности интересов, активизировать воспитательные умения родителей.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612648" y="1484784"/>
          <a:ext cx="799180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57158" y="285728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Построение модели взаимодействия родителей и педагогов в образовательном процессе дошкольного учреждения предполагает решение следующих задач: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43932" cy="128588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данного  типа общения,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обозначим его  как </a:t>
            </a: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доверительный деловой контакт,</a:t>
            </a:r>
            <a:b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одновременно являются  его этапами:  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395536" y="1752600"/>
            <a:ext cx="1814264" cy="4462482"/>
          </a:xfrm>
        </p:spPr>
        <p:txBody>
          <a:bodyPr>
            <a:normAutofit fontScale="25000" lnSpcReduction="20000"/>
          </a:bodyPr>
          <a:lstStyle/>
          <a:p>
            <a:r>
              <a:rPr lang="ru-RU" sz="6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Важнейшим результатом такого содержательного, эмоционально насыщенного, деятельностно-опосредованного общения педагогов и родителей должна стать активная позиция родителей в воспитании ребенка, их готовность осуществлять коррекцию их собственных установок, «транслируемых малышу»</a:t>
            </a:r>
          </a:p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362200" y="1752600"/>
          <a:ext cx="64008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     </a:t>
            </a:r>
            <a:r>
              <a:rPr lang="ru-RU" sz="27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Деятельность в рамках предложенной модели взаимодействия детского сада и семьи предполагает: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000108"/>
            <a:ext cx="8858312" cy="5929330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-формирование банка данных социальных характеристик семей;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-составление программы изучения семьи (ее структуры, психологического климата, принципов семейных отношений, стиля жизни, социального статуса отца и матери, особенностей домашней педагогической системы);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-изучение (посредством анкетирования) потребностей родителей в участии жизнедеятельности дошкольного учреждения;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-оборудование помещений для общения с родителями;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-систематическое проведение дней открытых дверей для семей воспитанников (мамы, папы, бабушки, дедушки);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-апробирование способов реализации потенциала семей дошкольного учреждения;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-создание семейных клубов по интересам (педагогическим возможностям);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-изучение педагогических инициатив родителей, представление возможностей поделиться своим мнением по проблемам воспитания и образования детей, взаимодействия с педагогами;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-составление картотек «Педагогическая копилка: родители для педагогов», «Педагогическая копилка: педагоги для родителей» (с целью взаимообогащения педагогического мастерства);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-обобщение опыта участия родителей в жизнедеятельности дошкольного учреждения;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-информационно-аналитическую работу по реализации проектов;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-систематизацию учебно-методических разработок;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-планирование работы по распространению инициативы.</a:t>
            </a:r>
          </a:p>
          <a:p>
            <a:endParaRPr lang="ru-RU" sz="9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Реализация модели социального партнерства позволяет добиться следующих результатов: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772816"/>
            <a:ext cx="8153400" cy="4752528"/>
          </a:xfrm>
        </p:spPr>
        <p:txBody>
          <a:bodyPr>
            <a:normAutofit fontScale="55000" lnSpcReduction="20000"/>
          </a:bodyPr>
          <a:lstStyle/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создание эмоционально-психологического </a:t>
            </a:r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комфорта содержания ребенка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 в детском саду в условиях максимально приближенных к семейным;</a:t>
            </a:r>
          </a:p>
          <a:p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достижение единых ценностных ориентаций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у педагогов и родителей;</a:t>
            </a:r>
          </a:p>
          <a:p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снижение количества неблагополучных семей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 педагогической запущенности  в воспитании детей;</a:t>
            </a:r>
          </a:p>
          <a:p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признание значимости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социальной и педагогической </a:t>
            </a:r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роли семьи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жизни ребенка;</a:t>
            </a:r>
          </a:p>
          <a:p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повышение</a:t>
            </a:r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педагогической, психологической и правовой </a:t>
            </a:r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грамотности</a:t>
            </a:r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родителей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в воспитании и обучении детей дошкольного возраста;</a:t>
            </a:r>
          </a:p>
          <a:p>
            <a:r>
              <a:rPr lang="ru-RU" sz="3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гармонизация детско-родительских отношений;</a:t>
            </a:r>
          </a:p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повышение уровня </a:t>
            </a:r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включенности родителей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деятельность дошкольного учреждения;</a:t>
            </a:r>
          </a:p>
          <a:p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участие родителей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планировании и организации деятельности дошкольного учреждения;</a:t>
            </a:r>
          </a:p>
          <a:p>
            <a:r>
              <a:rPr lang="ru-RU" sz="3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участие родителей в контроле за деятельностью дошкольного учреждения.</a:t>
            </a:r>
          </a:p>
          <a:p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36</TotalTime>
  <Words>557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Franklin Gothic Book</vt:lpstr>
      <vt:lpstr>Times New Roman</vt:lpstr>
      <vt:lpstr>Wingdings 2</vt:lpstr>
      <vt:lpstr>Техническая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Основные характеристики данного  типа общения,  обозначим его  как доверительный деловой контакт,  одновременно являются  его этапами:  </vt:lpstr>
      <vt:lpstr>      Деятельность в рамках предложенной модели взаимодействия детского сада и семьи предполагает: </vt:lpstr>
      <vt:lpstr> Реализация модели социального партнерства позволяет добиться следующих результатов: </vt:lpstr>
      <vt:lpstr>Таким образом: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21</cp:revision>
  <dcterms:created xsi:type="dcterms:W3CDTF">2019-04-14T10:33:07Z</dcterms:created>
  <dcterms:modified xsi:type="dcterms:W3CDTF">2019-04-15T04:22:04Z</dcterms:modified>
</cp:coreProperties>
</file>