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6" r:id="rId12"/>
    <p:sldId id="277" r:id="rId13"/>
    <p:sldId id="265" r:id="rId14"/>
    <p:sldId id="286" r:id="rId15"/>
    <p:sldId id="280" r:id="rId16"/>
    <p:sldId id="281" r:id="rId17"/>
    <p:sldId id="267" r:id="rId18"/>
    <p:sldId id="287" r:id="rId19"/>
    <p:sldId id="288" r:id="rId20"/>
    <p:sldId id="289" r:id="rId21"/>
    <p:sldId id="290" r:id="rId22"/>
    <p:sldId id="291" r:id="rId23"/>
    <p:sldId id="282" r:id="rId24"/>
    <p:sldId id="283" r:id="rId25"/>
    <p:sldId id="284" r:id="rId26"/>
    <p:sldId id="285" r:id="rId27"/>
    <p:sldId id="274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70814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27432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Особенности общения консультанта и клиента в психоаналитическом подходе З.Фрейда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7772400" cy="1199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itchFamily="18" charset="0"/>
              </a:rPr>
              <a:t>Выполнили: Спицына Ю.В.,</a:t>
            </a:r>
          </a:p>
          <a:p>
            <a:r>
              <a:rPr lang="ru-RU" dirty="0" err="1" smtClean="0">
                <a:latin typeface="Georgia" pitchFamily="18" charset="0"/>
              </a:rPr>
              <a:t>Половникова</a:t>
            </a:r>
            <a:r>
              <a:rPr lang="ru-RU" dirty="0" smtClean="0">
                <a:latin typeface="Georgia" pitchFamily="18" charset="0"/>
              </a:rPr>
              <a:t> Е.В.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5357"/>
            <a:ext cx="9144000" cy="6913357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4357694"/>
            <a:ext cx="8072494" cy="17145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Эго (Я), </a:t>
            </a:r>
            <a:r>
              <a:rPr lang="ru-RU" sz="39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Суперэго</a:t>
            </a:r>
            <a:r>
              <a:rPr lang="ru-RU" sz="3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</a:t>
            </a:r>
            <a:r>
              <a:rPr lang="ru-RU" sz="39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сверх-Я</a:t>
            </a:r>
            <a:r>
              <a:rPr lang="ru-RU" sz="3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и Ид («оно») .</a:t>
            </a:r>
            <a:endParaRPr lang="ru-RU" sz="39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642918"/>
            <a:ext cx="62472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Структура личности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928802"/>
            <a:ext cx="6000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Фрейд обнаружил, что его топографическая модель слишком проста для описания личности человека, и продолжал развивать модель строения, в которой личность делилась на взаимодействующие системы, управляющие человеческим поведением: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obshchaya-harakteristika-glubinnoy-psiholog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285728"/>
            <a:ext cx="2071702" cy="3643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481329"/>
            <a:ext cx="8472518" cy="251917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Georgia" pitchFamily="18" charset="0"/>
              </a:rPr>
              <a:t>Часть человеческой личности, которая осознается как </a:t>
            </a:r>
            <a:r>
              <a:rPr lang="ru-RU" sz="2400" i="1" dirty="0" smtClean="0">
                <a:solidFill>
                  <a:schemeClr val="accent2"/>
                </a:solidFill>
                <a:latin typeface="Georgia" pitchFamily="18" charset="0"/>
              </a:rPr>
              <a:t>Я</a:t>
            </a:r>
            <a:r>
              <a:rPr lang="ru-RU" sz="2400" dirty="0" smtClean="0">
                <a:latin typeface="Georgia" pitchFamily="18" charset="0"/>
              </a:rPr>
              <a:t> и находится в контакте с окружающим миром посредством восприятия, осуществляет планирование, оценки, запоминание и иными путями реагирует на воздействие физического и социального окружения.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Эго (Я) 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5" name="Рисунок 4" descr="e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714752"/>
            <a:ext cx="3571900" cy="2768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8047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400" dirty="0" smtClean="0"/>
              <a:t>  </a:t>
            </a:r>
            <a:r>
              <a:rPr lang="ru-RU" sz="2400" dirty="0" smtClean="0">
                <a:latin typeface="Georgia" pitchFamily="18" charset="0"/>
              </a:rPr>
              <a:t>Моральные установки человека, представление человека о том, что в этом обществе он должен делать, а что — нет. Совесть, стыд — всё это проявления </a:t>
            </a:r>
            <a:r>
              <a:rPr lang="ru-RU" sz="2400" dirty="0" err="1" smtClean="0">
                <a:latin typeface="Georgia" pitchFamily="18" charset="0"/>
              </a:rPr>
              <a:t>Сверх-Я</a:t>
            </a:r>
            <a:r>
              <a:rPr lang="ru-RU" sz="2400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2"/>
                </a:solidFill>
                <a:latin typeface="Georgia" pitchFamily="18" charset="0"/>
              </a:rPr>
              <a:t>Супер-Эго</a:t>
            </a:r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(</a:t>
            </a:r>
            <a:r>
              <a:rPr lang="ru-RU" dirty="0" err="1" smtClean="0">
                <a:solidFill>
                  <a:schemeClr val="accent2"/>
                </a:solidFill>
                <a:latin typeface="Georgia" pitchFamily="18" charset="0"/>
              </a:rPr>
              <a:t>Сверх-Я</a:t>
            </a:r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 ) 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34818" name="Picture 2" descr="C:\Users\Юлия\Desktop\к презентации\q7oaHNd4Nx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000372"/>
            <a:ext cx="3638545" cy="3330948"/>
          </a:xfrm>
          <a:prstGeom prst="rect">
            <a:avLst/>
          </a:prstGeom>
          <a:noFill/>
          <a:effectLst>
            <a:softEdge rad="63500"/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0" y="1928802"/>
            <a:ext cx="4114800" cy="39479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   </a:t>
            </a:r>
            <a:r>
              <a:rPr lang="ru-RU" sz="3200" dirty="0" smtClean="0">
                <a:latin typeface="Georgia" pitchFamily="18" charset="0"/>
              </a:rPr>
              <a:t>Являет собой бессознательную часть психики, совокупность </a:t>
            </a:r>
          </a:p>
          <a:p>
            <a:pPr algn="just">
              <a:buNone/>
            </a:pPr>
            <a:r>
              <a:rPr lang="ru-RU" sz="3200" dirty="0" smtClean="0">
                <a:latin typeface="Georgia" pitchFamily="18" charset="0"/>
              </a:rPr>
              <a:t>   инстинктивных </a:t>
            </a:r>
          </a:p>
          <a:p>
            <a:pPr algn="just">
              <a:buNone/>
            </a:pPr>
            <a:r>
              <a:rPr lang="ru-RU" sz="3200" dirty="0" smtClean="0">
                <a:latin typeface="Georgia" pitchFamily="18" charset="0"/>
              </a:rPr>
              <a:t>   влечений.</a:t>
            </a: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latin typeface="Georgia" pitchFamily="18" charset="0"/>
              </a:rPr>
              <a:t>Ид («Оно») </a:t>
            </a:r>
            <a:br>
              <a:rPr lang="ru-RU" sz="4400" dirty="0" smtClean="0">
                <a:solidFill>
                  <a:schemeClr val="accent2"/>
                </a:solidFill>
                <a:latin typeface="Georgia" pitchFamily="18" charset="0"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a800db4c6f9a025214f9b0fdd87b0e5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714488"/>
            <a:ext cx="3286148" cy="38861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602"/>
            <a:ext cx="9144000" cy="691160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3500438"/>
            <a:ext cx="8229600" cy="244776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Georgia" pitchFamily="18" charset="0"/>
              </a:rPr>
              <a:t>Бессознательное</a:t>
            </a:r>
            <a:r>
              <a:rPr lang="ru-RU" sz="2400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проявляется </a:t>
            </a:r>
            <a:r>
              <a:rPr lang="ru-RU" sz="2400" dirty="0" smtClean="0">
                <a:latin typeface="Georgia" pitchFamily="18" charset="0"/>
              </a:rPr>
              <a:t>в сновидениях, оговорках, описках, ошибках памяти, неврозах. Осознание этого в процессе психоаналитической терапии ведет к устранению болезненных симптомов. С точки зрения психоанализа </a:t>
            </a:r>
            <a:r>
              <a:rPr lang="ru-RU" sz="2400" dirty="0" smtClean="0">
                <a:latin typeface="Georgia" pitchFamily="18" charset="0"/>
              </a:rPr>
              <a:t>в жизни </a:t>
            </a:r>
            <a:r>
              <a:rPr lang="ru-RU" sz="2400" dirty="0" smtClean="0">
                <a:latin typeface="Georgia" pitchFamily="18" charset="0"/>
              </a:rPr>
              <a:t>нет чего-то случайного или незначительного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4339" name="Picture 3" descr="C:\Users\Юлия\Desktop\к презентации\2767fea374d758260527897628cdb0c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0"/>
            <a:ext cx="2357454" cy="286430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235743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>Психоанализ = Бессознательное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28926" y="857232"/>
            <a:ext cx="5657832" cy="49292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sz="2800" dirty="0" smtClean="0">
                <a:latin typeface="Georgia" pitchFamily="18" charset="0"/>
              </a:rPr>
              <a:t> В </a:t>
            </a:r>
            <a:r>
              <a:rPr lang="ru-RU" sz="2800" dirty="0" smtClean="0">
                <a:latin typeface="Georgia" pitchFamily="18" charset="0"/>
              </a:rPr>
              <a:t>центре </a:t>
            </a:r>
            <a:r>
              <a:rPr lang="ru-RU" sz="2800" dirty="0" smtClean="0">
                <a:latin typeface="Georgia" pitchFamily="18" charset="0"/>
              </a:rPr>
              <a:t>подхода </a:t>
            </a:r>
            <a:r>
              <a:rPr lang="ru-RU" sz="2800" dirty="0" smtClean="0">
                <a:latin typeface="Georgia" pitchFamily="18" charset="0"/>
              </a:rPr>
              <a:t>находятся вопросы, связанные с динамическими аспектами психики, т.е. мотивами, влечениями, побуждениями, внутренними конфликтами (противоречиями), существование и развитие которых обеспечивают функционирование и развитие личностного "Я".</a:t>
            </a:r>
          </a:p>
          <a:p>
            <a:endParaRPr lang="ru-RU" dirty="0"/>
          </a:p>
        </p:txBody>
      </p:sp>
      <p:pic>
        <p:nvPicPr>
          <p:cNvPr id="9219" name="Picture 3" descr="C:\Users\Юлия\Desktop\к презентации\18634198__Carlin_freud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2786082" cy="578647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Юлия\Desktop\к презентации\freudsigm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786082" cy="366648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1428736"/>
            <a:ext cx="5643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Georgia" pitchFamily="18" charset="0"/>
              </a:rPr>
              <a:t>Центральным понятием о причинах нарушения в поведении и эмоциональной жизни клиента является понятие конфликта.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357562"/>
            <a:ext cx="6829444" cy="321471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</a:t>
            </a: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Главной </a:t>
            </a: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задачей</a:t>
            </a:r>
            <a:r>
              <a:rPr lang="ru-RU" sz="2800" dirty="0" smtClean="0">
                <a:latin typeface="Georgia" pitchFamily="18" charset="0"/>
              </a:rPr>
              <a:t> является доведение до сознания клиента конфликтной ситуации, связанной с неприемлемостью для него бессознательных влечений. При этом полагается, что именно осознание наличия бессознательных импульсов и самой конфликтной ситуации – путь решения этих конфликтов.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5000636"/>
            <a:ext cx="3429024" cy="50006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Анализ переноса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>Техники работы с клиентом в классическом психоанализе </a:t>
            </a:r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>З</a:t>
            </a:r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>. Фрейда.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428868"/>
            <a:ext cx="4565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Метод свободных ассоциаций</a:t>
            </a:r>
            <a:r>
              <a:rPr lang="ru-RU" sz="2400" dirty="0" smtClean="0">
                <a:latin typeface="Georgia" pitchFamily="18" charset="0"/>
              </a:rPr>
              <a:t> 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143248"/>
            <a:ext cx="3700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Толкование</a:t>
            </a:r>
            <a:r>
              <a:rPr lang="ru-RU" sz="2400" dirty="0" smtClean="0">
                <a:latin typeface="Georgia" pitchFamily="18" charset="0"/>
              </a:rPr>
              <a:t> 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сновидений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786190"/>
            <a:ext cx="2504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Интерпретация</a:t>
            </a:r>
            <a:r>
              <a:rPr lang="ru-RU" dirty="0" smtClean="0">
                <a:latin typeface="Georgia" pitchFamily="18" charset="0"/>
              </a:rPr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429132"/>
            <a:ext cx="3523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Анализ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сопротивления</a:t>
            </a:r>
            <a:endParaRPr lang="ru-RU" sz="2400" dirty="0"/>
          </a:p>
        </p:txBody>
      </p:sp>
      <p:pic>
        <p:nvPicPr>
          <p:cNvPr id="1028" name="Picture 4" descr="C:\Users\Юлия\Desktop\к презентации\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071810"/>
            <a:ext cx="2714644" cy="342182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602"/>
            <a:ext cx="9144000" cy="691160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1947672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   заключается </a:t>
            </a:r>
            <a:r>
              <a:rPr lang="ru-RU" sz="2800" dirty="0" smtClean="0">
                <a:latin typeface="Georgia" pitchFamily="18" charset="0"/>
              </a:rPr>
              <a:t>в том, что психолог-аналитик предлагает клиенту высказывать любые предположения, которые появляются у клиента и отражают его переживания.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Метод свободных ассоциаций</a:t>
            </a:r>
            <a:r>
              <a:rPr lang="ru-RU" sz="3600" dirty="0" smtClean="0">
                <a:latin typeface="Georgia" pitchFamily="18" charset="0"/>
              </a:rPr>
              <a:t> </a:t>
            </a:r>
            <a:endParaRPr lang="ru-RU" sz="3600" dirty="0"/>
          </a:p>
        </p:txBody>
      </p:sp>
      <p:pic>
        <p:nvPicPr>
          <p:cNvPr id="5" name="Picture 3" descr="C:\Users\Юлия\Desktop\к презентации\teoriyalichnos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786190"/>
            <a:ext cx="2000264" cy="284190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571876"/>
            <a:ext cx="8229600" cy="2714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  Задача </a:t>
            </a:r>
            <a:r>
              <a:rPr lang="ru-RU" sz="2400" dirty="0" smtClean="0">
                <a:latin typeface="Georgia" pitchFamily="18" charset="0"/>
              </a:rPr>
              <a:t>консультанта-аналитика состоит в обеспечении интерпретаций, раскрытии латентного содержания сновидений и побуждении клиента к высказыванию свободных ассоциаций, связанных со сновидением, а отсюда и помощь ему в осознании реальных событий прошлого и настоящего, вызвавших те или иные картины снов.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Толкование</a:t>
            </a:r>
            <a:r>
              <a:rPr lang="ru-RU" sz="3200" dirty="0" smtClean="0">
                <a:solidFill>
                  <a:schemeClr val="accent2"/>
                </a:solidFill>
                <a:latin typeface="Georgia" pitchFamily="18" charset="0"/>
              </a:rPr>
              <a:t> 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сновидений </a:t>
            </a:r>
            <a:r>
              <a:rPr lang="ru-RU" sz="3200" dirty="0" smtClean="0">
                <a:solidFill>
                  <a:schemeClr val="accent2"/>
                </a:solidFill>
                <a:latin typeface="Georgia" pitchFamily="18" charset="0"/>
              </a:rPr>
              <a:t>клиента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17411" name="Picture 3" descr="C:\Users\Юлия\Desktop\к презентации\проверенные-тесты-по-психолог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14290"/>
            <a:ext cx="3628547" cy="27146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к презентации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143504" y="857232"/>
            <a:ext cx="3757610" cy="40193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Georgia" pitchFamily="18" charset="0"/>
              </a:rPr>
              <a:t>Психологическая теория, разработанная в конце XIX —начале XX века австрийским неврологом 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Зигмундом Фрейдом.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071942"/>
            <a:ext cx="471490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Психоанализ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5" name="Picture 2" descr="C:\Documents and Settings\Даша\Рабочий стол\post-26-1111391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85794"/>
            <a:ext cx="4971201" cy="3214710"/>
          </a:xfrm>
          <a:prstGeom prst="rect">
            <a:avLst/>
          </a:prstGeom>
          <a:noFill/>
          <a:effectLst>
            <a:outerShdw blurRad="190500" algn="br" rotWithShape="0">
              <a:prstClr val="black">
                <a:alpha val="70000"/>
              </a:prst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143248"/>
            <a:ext cx="4357718" cy="12858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   Неосознанные </a:t>
            </a:r>
            <a:r>
              <a:rPr lang="ru-RU" sz="2400" dirty="0" smtClean="0">
                <a:latin typeface="Georgia" pitchFamily="18" charset="0"/>
              </a:rPr>
              <a:t>феномены становятся осознанными.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Интерпретация</a:t>
            </a:r>
            <a:endParaRPr lang="ru-RU" dirty="0"/>
          </a:p>
        </p:txBody>
      </p:sp>
      <p:pic>
        <p:nvPicPr>
          <p:cNvPr id="18435" name="Picture 3" descr="C:\Users\Юлия\Desktop\к презентации\137760316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86124"/>
            <a:ext cx="4286263" cy="321469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500034" y="192880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Georgia" pitchFamily="18" charset="0"/>
              </a:rPr>
              <a:t>Представляет собой разъяснение неясного или скрытого для клиента значения некоторых аспектов его переживания или поведения.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4876" y="1785926"/>
            <a:ext cx="4086196" cy="478634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b="1" dirty="0" smtClean="0">
                <a:latin typeface="Georgia" pitchFamily="18" charset="0"/>
              </a:rPr>
              <a:t>   </a:t>
            </a:r>
            <a:r>
              <a:rPr lang="ru-RU" sz="2800" dirty="0" smtClean="0">
                <a:latin typeface="Georgia" pitchFamily="18" charset="0"/>
              </a:rPr>
              <a:t>Обеспечение </a:t>
            </a:r>
            <a:r>
              <a:rPr lang="ru-RU" sz="2800" dirty="0" smtClean="0">
                <a:latin typeface="Georgia" pitchFamily="18" charset="0"/>
              </a:rPr>
              <a:t>осознания клиентом своих защитных механизмов и принятия необходимой конфронтации по отношению к ним, учитывая, что именно сопротивление </a:t>
            </a:r>
            <a:r>
              <a:rPr lang="ru-RU" sz="2800" i="1" dirty="0" smtClean="0">
                <a:latin typeface="Georgia" pitchFamily="18" charset="0"/>
              </a:rPr>
              <a:t>"</a:t>
            </a:r>
            <a:r>
              <a:rPr lang="ru-RU" sz="2800" i="1" dirty="0" err="1" smtClean="0">
                <a:latin typeface="Georgia" pitchFamily="18" charset="0"/>
              </a:rPr>
              <a:t>Ego</a:t>
            </a:r>
            <a:r>
              <a:rPr lang="ru-RU" sz="2800" i="1" dirty="0" smtClean="0">
                <a:latin typeface="Georgia" pitchFamily="18" charset="0"/>
              </a:rPr>
              <a:t>" </a:t>
            </a:r>
            <a:r>
              <a:rPr lang="ru-RU" sz="2800" dirty="0" smtClean="0">
                <a:latin typeface="Georgia" pitchFamily="18" charset="0"/>
              </a:rPr>
              <a:t>является главной помехой осознания личных проблем.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Анализ </a:t>
            </a:r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сопротивления</a:t>
            </a:r>
            <a:endParaRPr lang="ru-RU" dirty="0"/>
          </a:p>
        </p:txBody>
      </p:sp>
      <p:pic>
        <p:nvPicPr>
          <p:cNvPr id="19459" name="Picture 3" descr="C:\Users\Юлия\Desktop\к презентации\negeng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85992"/>
            <a:ext cx="4572032" cy="317809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5193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Georgia" pitchFamily="18" charset="0"/>
              </a:rPr>
              <a:t>   </a:t>
            </a:r>
            <a:r>
              <a:rPr lang="ru-RU" sz="2400" dirty="0" smtClean="0">
                <a:latin typeface="Georgia" pitchFamily="18" charset="0"/>
              </a:rPr>
              <a:t>Перенос </a:t>
            </a:r>
            <a:r>
              <a:rPr lang="ru-RU" sz="2400" dirty="0" smtClean="0">
                <a:latin typeface="Georgia" pitchFamily="18" charset="0"/>
              </a:rPr>
              <a:t>трактуется в качестве непременного атрибута </a:t>
            </a:r>
            <a:r>
              <a:rPr lang="ru-RU" sz="2400" dirty="0" err="1" smtClean="0">
                <a:latin typeface="Georgia" pitchFamily="18" charset="0"/>
              </a:rPr>
              <a:t>психотерапиии</a:t>
            </a:r>
            <a:r>
              <a:rPr lang="ru-RU" sz="2400" dirty="0" smtClean="0">
                <a:latin typeface="Georgia" pitchFamily="18" charset="0"/>
              </a:rPr>
              <a:t> и специально поощряется специфической позицией аналитика (невмешательство, отстраненность, закрытость и т.д.). Смысл анализа переноса состоит в обнаружении подлинных </a:t>
            </a:r>
            <a:r>
              <a:rPr lang="ru-RU" sz="2400" dirty="0" err="1" smtClean="0">
                <a:latin typeface="Georgia" pitchFamily="18" charset="0"/>
              </a:rPr>
              <a:t>психоэмоциональных</a:t>
            </a:r>
            <a:r>
              <a:rPr lang="ru-RU" sz="2400" dirty="0" smtClean="0">
                <a:latin typeface="Georgia" pitchFamily="18" charset="0"/>
              </a:rPr>
              <a:t> основ, зафиксированных форм поведения, интерпретации их и тем самым помощи в их проработке и изживании.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Анализ </a:t>
            </a:r>
            <a:r>
              <a:rPr lang="ru-RU" sz="4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переноса</a:t>
            </a:r>
            <a:endParaRPr lang="ru-RU" dirty="0"/>
          </a:p>
        </p:txBody>
      </p:sp>
      <p:pic>
        <p:nvPicPr>
          <p:cNvPr id="20483" name="Picture 3" descr="C:\Users\Юлия\Desktop\к презентации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643446"/>
            <a:ext cx="3643338" cy="191569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602"/>
            <a:ext cx="9144000" cy="691160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25906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Цели 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коррекции </a:t>
            </a:r>
            <a:r>
              <a:rPr lang="ru-RU" sz="2400" b="1" dirty="0" smtClean="0">
                <a:latin typeface="Georgia" pitchFamily="18" charset="0"/>
              </a:rPr>
              <a:t>– </a:t>
            </a:r>
            <a:r>
              <a:rPr lang="ru-RU" sz="2400" dirty="0" smtClean="0">
                <a:latin typeface="Georgia" pitchFamily="18" charset="0"/>
              </a:rPr>
              <a:t>помощь клиенту в выявлении неосознаваемых причин тягостных переживаний и болезненных проявлений. За счет их проработки предполагается возможность контроля и частичного овладения поведением, и, как следствие, возможность личностного роста для клиента.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11267" name="Picture 3" descr="C:\Users\Юлия\Desktop\к презентации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04"/>
            <a:ext cx="3071834" cy="225111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48" y="4357694"/>
            <a:ext cx="4857752" cy="15716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2. Работа </a:t>
            </a:r>
            <a:r>
              <a:rPr lang="ru-RU" sz="2000" dirty="0" smtClean="0">
                <a:latin typeface="Georgia" pitchFamily="18" charset="0"/>
              </a:rPr>
              <a:t>с клиентом по усилению его </a:t>
            </a:r>
            <a:r>
              <a:rPr lang="ru-RU" sz="2000" i="1" dirty="0" smtClean="0">
                <a:latin typeface="Georgia" pitchFamily="18" charset="0"/>
              </a:rPr>
              <a:t>"</a:t>
            </a:r>
            <a:r>
              <a:rPr lang="ru-RU" sz="2000" i="1" dirty="0" err="1" smtClean="0">
                <a:latin typeface="Georgia" pitchFamily="18" charset="0"/>
              </a:rPr>
              <a:t>Ego</a:t>
            </a:r>
            <a:r>
              <a:rPr lang="ru-RU" sz="2000" i="1" dirty="0" smtClean="0">
                <a:latin typeface="Georgia" pitchFamily="18" charset="0"/>
              </a:rPr>
              <a:t>" </a:t>
            </a:r>
            <a:r>
              <a:rPr lang="ru-RU" sz="2000" dirty="0" smtClean="0">
                <a:latin typeface="Georgia" pitchFamily="18" charset="0"/>
              </a:rPr>
              <a:t>для построения более реалистичного поведения.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Georgia" pitchFamily="18" charset="0"/>
              </a:rPr>
              <a:t>Два основных направления коррекционной работы психоаналитика</a:t>
            </a:r>
            <a:endParaRPr lang="ru-RU" sz="2800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535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dirty="0" smtClean="0">
                <a:latin typeface="Georgia" pitchFamily="18" charset="0"/>
              </a:rPr>
              <a:t>1. Работа с клиентом над </a:t>
            </a:r>
            <a:r>
              <a:rPr lang="ru-RU" sz="2000" dirty="0" err="1" smtClean="0">
                <a:latin typeface="Georgia" pitchFamily="18" charset="0"/>
              </a:rPr>
              <a:t>осознаванием</a:t>
            </a:r>
            <a:r>
              <a:rPr lang="ru-RU" sz="2000" dirty="0" smtClean="0">
                <a:latin typeface="Georgia" pitchFamily="18" charset="0"/>
              </a:rPr>
              <a:t> неосознаваемого (мотивов фиксации защитных механизмов, способов поведения) и принятие клиентом адекватной и реалистической интерпретации.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2291" name="Picture 3" descr="C:\Users\Юлия\Desktop\к презентации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3643338" cy="199602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9478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   </a:t>
            </a:r>
            <a:r>
              <a:rPr lang="ru-RU" sz="2400" dirty="0" smtClean="0">
                <a:latin typeface="Georgia" pitchFamily="18" charset="0"/>
              </a:rPr>
              <a:t>Невмешательство</a:t>
            </a:r>
            <a:r>
              <a:rPr lang="ru-RU" sz="2400" dirty="0" smtClean="0">
                <a:latin typeface="Georgia" pitchFamily="18" charset="0"/>
              </a:rPr>
              <a:t>, отстраненность, нейтралитет, личностная закрытость, умение и способность выдержать "перенос" и работать с "</a:t>
            </a:r>
            <a:r>
              <a:rPr lang="ru-RU" sz="2400" dirty="0" err="1" smtClean="0">
                <a:latin typeface="Georgia" pitchFamily="18" charset="0"/>
              </a:rPr>
              <a:t>контрпереносом</a:t>
            </a:r>
            <a:r>
              <a:rPr lang="ru-RU" sz="2400" dirty="0" smtClean="0">
                <a:latin typeface="Georgia" pitchFamily="18" charset="0"/>
              </a:rPr>
              <a:t>", тонкая наблюдательность и способность к адекватным интерпретациям, осознание собственных проблем, реакций и их возможного влияния на клиента.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Позиция </a:t>
            </a:r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психолога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13315" name="Picture 3" descr="C:\Users\Юлия\Desktop\к презентации\Psiholog-v-Moskve1-300x2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929066"/>
            <a:ext cx="3810000" cy="2667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Georgia" pitchFamily="18" charset="0"/>
              </a:rPr>
              <a:t>П</a:t>
            </a:r>
            <a:r>
              <a:rPr lang="ru-RU" sz="2600" dirty="0" smtClean="0">
                <a:latin typeface="Georgia" pitchFamily="18" charset="0"/>
              </a:rPr>
              <a:t>ринятие </a:t>
            </a:r>
            <a:r>
              <a:rPr lang="ru-RU" sz="2600" dirty="0" smtClean="0">
                <a:latin typeface="Georgia" pitchFamily="18" charset="0"/>
              </a:rPr>
              <a:t>самой концепции психоанализа;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Georgia" pitchFamily="18" charset="0"/>
              </a:rPr>
              <a:t>Полная </a:t>
            </a:r>
            <a:r>
              <a:rPr lang="ru-RU" sz="2600" dirty="0" smtClean="0">
                <a:latin typeface="Georgia" pitchFamily="18" charset="0"/>
              </a:rPr>
              <a:t>открытость и готовность к длительному </a:t>
            </a:r>
            <a:r>
              <a:rPr lang="ru-RU" sz="2600" dirty="0" smtClean="0">
                <a:latin typeface="Georgia" pitchFamily="18" charset="0"/>
              </a:rPr>
              <a:t>до </a:t>
            </a:r>
            <a:r>
              <a:rPr lang="ru-RU" sz="2600" dirty="0" smtClean="0">
                <a:latin typeface="Georgia" pitchFamily="18" charset="0"/>
              </a:rPr>
              <a:t>4—5 раз в неделю и относительная краткость 40 —50 мин сеансов;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Georgia" pitchFamily="18" charset="0"/>
              </a:rPr>
              <a:t>Условная </a:t>
            </a:r>
            <a:r>
              <a:rPr lang="ru-RU" sz="2600" dirty="0" smtClean="0">
                <a:latin typeface="Georgia" pitchFamily="18" charset="0"/>
              </a:rPr>
              <a:t>пассивность психоаналитика (его участие обычно ограничивается вопросами, имеющими целью извлечь необходимую информацию, а также интерпретациями, </a:t>
            </a:r>
            <a:r>
              <a:rPr lang="ru-RU" sz="2600" dirty="0" err="1" smtClean="0">
                <a:latin typeface="Georgia" pitchFamily="18" charset="0"/>
              </a:rPr>
              <a:t>конфронтациями</a:t>
            </a:r>
            <a:r>
              <a:rPr lang="ru-RU" sz="2600" dirty="0" smtClean="0">
                <a:latin typeface="Georgia" pitchFamily="18" charset="0"/>
              </a:rPr>
              <a:t>, реконструкциями);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Georgia" pitchFamily="18" charset="0"/>
              </a:rPr>
              <a:t> </a:t>
            </a:r>
            <a:r>
              <a:rPr lang="ru-RU" sz="2600" dirty="0" smtClean="0">
                <a:latin typeface="Georgia" pitchFamily="18" charset="0"/>
              </a:rPr>
              <a:t>Положение </a:t>
            </a:r>
            <a:r>
              <a:rPr lang="ru-RU" sz="2600" dirty="0" smtClean="0">
                <a:latin typeface="Georgia" pitchFamily="18" charset="0"/>
              </a:rPr>
              <a:t>клиента — лежа, положение аналитика — вне поля видимости клиента (обычно он сидит у него в изголовье).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latin typeface="Georgia" pitchFamily="18" charset="0"/>
              </a:rPr>
              <a:t>Особенности консультирования</a:t>
            </a:r>
            <a:endParaRPr lang="ru-RU" sz="3200" dirty="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   Консультант </a:t>
            </a:r>
            <a:r>
              <a:rPr lang="ru-RU" dirty="0" smtClean="0">
                <a:latin typeface="Georgia" pitchFamily="18" charset="0"/>
              </a:rPr>
              <a:t>выступает в функции некоего эксперта, интерпретатора, воплощающего собой «полюс сознания»; </a:t>
            </a: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   Клиент </a:t>
            </a:r>
            <a:r>
              <a:rPr lang="ru-RU" dirty="0" smtClean="0">
                <a:latin typeface="Georgia" pitchFamily="18" charset="0"/>
              </a:rPr>
              <a:t>же, будучи побуждаемым аналитиком к свободному ассоциированию, представляет «полюс бессознательного».</a:t>
            </a: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   Роль </a:t>
            </a:r>
            <a:r>
              <a:rPr lang="ru-RU" dirty="0" smtClean="0">
                <a:latin typeface="Georgia" pitchFamily="18" charset="0"/>
              </a:rPr>
              <a:t>аналитика состоит в том, чтобы привести клиента к </a:t>
            </a:r>
            <a:r>
              <a:rPr lang="ru-RU" i="1" dirty="0" err="1" smtClean="0">
                <a:latin typeface="Georgia" pitchFamily="18" charset="0"/>
              </a:rPr>
              <a:t>инсайту</a:t>
            </a:r>
            <a:r>
              <a:rPr lang="ru-RU" i="1" dirty="0" smtClean="0">
                <a:latin typeface="Georgia" pitchFamily="18" charset="0"/>
              </a:rPr>
              <a:t>, </a:t>
            </a:r>
            <a:r>
              <a:rPr lang="ru-RU" dirty="0" smtClean="0">
                <a:latin typeface="Georgia" pitchFamily="18" charset="0"/>
              </a:rPr>
              <a:t>который достигается путем повторного переживания и </a:t>
            </a:r>
            <a:r>
              <a:rPr lang="ru-RU" dirty="0" err="1" smtClean="0">
                <a:latin typeface="Georgia" pitchFamily="18" charset="0"/>
              </a:rPr>
              <a:t>перерабатывания</a:t>
            </a:r>
            <a:r>
              <a:rPr lang="ru-RU" dirty="0" smtClean="0">
                <a:latin typeface="Georgia" pitchFamily="18" charset="0"/>
              </a:rPr>
              <a:t> нерешенных проблем прошлого, попадающих в зону внимания в течение консультативной сессии.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Роль аналитика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Юлия\Desktop\к презентации\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500570"/>
            <a:ext cx="4357718" cy="164306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  <a:latin typeface="Georgia" pitchFamily="18" charset="0"/>
              </a:rPr>
              <a:t>Спасибо </a:t>
            </a:r>
            <a:br>
              <a:rPr lang="ru-RU" sz="4800" dirty="0" smtClean="0">
                <a:solidFill>
                  <a:schemeClr val="accent2"/>
                </a:solidFill>
                <a:latin typeface="Georgia" pitchFamily="18" charset="0"/>
              </a:rPr>
            </a:br>
            <a:r>
              <a:rPr lang="ru-RU" sz="4800" dirty="0" smtClean="0">
                <a:solidFill>
                  <a:schemeClr val="accent2"/>
                </a:solidFill>
                <a:latin typeface="Georgia" pitchFamily="18" charset="0"/>
              </a:rPr>
              <a:t>за внимание!</a:t>
            </a:r>
            <a:endParaRPr lang="ru-RU" sz="4800" dirty="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Юлия\Desktop\к презентации\IxsDd_flUn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928670"/>
            <a:ext cx="3019195" cy="521495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071678"/>
            <a:ext cx="58579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just"/>
            <a:r>
              <a:rPr lang="ru-RU" sz="2000" dirty="0" smtClean="0">
                <a:latin typeface="Georgia" pitchFamily="18" charset="0"/>
              </a:rPr>
              <a:t>Родился в городе </a:t>
            </a:r>
            <a:r>
              <a:rPr lang="ru-RU" sz="2000" dirty="0" err="1" smtClean="0">
                <a:latin typeface="Georgia" pitchFamily="18" charset="0"/>
              </a:rPr>
              <a:t>Фрайберг</a:t>
            </a:r>
            <a:r>
              <a:rPr lang="ru-RU" sz="2000" dirty="0" smtClean="0">
                <a:latin typeface="Georgia" pitchFamily="18" charset="0"/>
              </a:rPr>
              <a:t> Австро-Венгрии</a:t>
            </a:r>
          </a:p>
          <a:p>
            <a:pPr algn="just"/>
            <a:r>
              <a:rPr lang="ru-RU" sz="2000" dirty="0" smtClean="0">
                <a:latin typeface="Georgia" pitchFamily="18" charset="0"/>
              </a:rPr>
              <a:t>(Ныне </a:t>
            </a:r>
            <a:r>
              <a:rPr lang="ru-RU" sz="2000" dirty="0" err="1" smtClean="0">
                <a:latin typeface="Georgia" pitchFamily="18" charset="0"/>
              </a:rPr>
              <a:t>Пршибор</a:t>
            </a:r>
            <a:r>
              <a:rPr lang="ru-RU" sz="2000" dirty="0" smtClean="0">
                <a:latin typeface="Georgia" pitchFamily="18" charset="0"/>
              </a:rPr>
              <a:t>, Чехия) в семье бедного торговца шерстью, женившегося третий раз на девушке, годящейся ему в дочери, которая раз за разом рожала ему детей. Их было 8, Сигизмунд был старшим, и безусловно выдающимся – поэтому его отправили учиться в гимназию, а затем в университет. После этого перед юным Зигмундом встаёт вопрос о выборе профессии...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714356"/>
            <a:ext cx="59293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Зигмунд Фрейд </a:t>
            </a: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(Сигизмунд </a:t>
            </a:r>
            <a:r>
              <a:rPr lang="ru-RU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Шломо</a:t>
            </a: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Фрейд) </a:t>
            </a: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1856-1939 г.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57148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Georgia" pitchFamily="18" charset="0"/>
              </a:rPr>
              <a:t>Сигизмунд </a:t>
            </a:r>
            <a:r>
              <a:rPr lang="ru-RU" sz="2400" dirty="0" err="1" smtClean="0">
                <a:latin typeface="Georgia" pitchFamily="18" charset="0"/>
              </a:rPr>
              <a:t>Шломо</a:t>
            </a:r>
            <a:r>
              <a:rPr lang="ru-RU" sz="2400" dirty="0" smtClean="0">
                <a:latin typeface="Georgia" pitchFamily="18" charset="0"/>
              </a:rPr>
              <a:t> Фрейд прекрасно понимая, что его еврейское происхождение позволит ему стать только адвокатом или врачом, он выбирает второе.</a:t>
            </a:r>
            <a:endParaRPr lang="ru-RU" sz="2400" dirty="0"/>
          </a:p>
        </p:txBody>
      </p:sp>
      <p:pic>
        <p:nvPicPr>
          <p:cNvPr id="8" name="Picture 2" descr="C:\Users\Юлия\Desktop\к презентации\Sigmund Freud_19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4572" y="2428868"/>
            <a:ext cx="2779181" cy="416877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214311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Планируя заниматься исключительно наукой, ему всё же приходится стать практическим врачом из-за финансовых проблем.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71744"/>
            <a:ext cx="5715040" cy="2643206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>
              <a:latin typeface="Georgia" pitchFamily="18" charset="0"/>
            </a:endParaRPr>
          </a:p>
          <a:p>
            <a:pPr algn="just">
              <a:buNone/>
            </a:pPr>
            <a:endParaRPr lang="ru-RU" sz="28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Georgia" pitchFamily="18" charset="0"/>
              </a:rPr>
              <a:t>    </a:t>
            </a:r>
          </a:p>
          <a:p>
            <a:pPr algn="just">
              <a:buNone/>
            </a:pPr>
            <a:endParaRPr lang="ru-RU" sz="2800" dirty="0" smtClean="0">
              <a:latin typeface="Georgia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4400" dirty="0" smtClean="0">
                <a:latin typeface="Georgia" pitchFamily="18" charset="0"/>
              </a:rPr>
              <a:t>Начал Фрейд в качестве невролога, лечащего пациентов от различных «нервных» расстройств при помощи обычных медицинских процедур.</a:t>
            </a:r>
            <a:endParaRPr lang="ru-RU" sz="4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\Desktop\к презентации\141583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57222" y="2857496"/>
            <a:ext cx="6643702" cy="285752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100" dirty="0" smtClean="0">
                <a:latin typeface="Georgia" pitchFamily="18" charset="0"/>
              </a:rPr>
              <a:t>   </a:t>
            </a:r>
          </a:p>
          <a:p>
            <a:pPr>
              <a:buNone/>
            </a:pPr>
            <a:endParaRPr lang="ru-RU" sz="31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Georgia" pitchFamily="18" charset="0"/>
              </a:rPr>
              <a:t>   </a:t>
            </a:r>
          </a:p>
          <a:p>
            <a:pPr algn="just">
              <a:buNone/>
            </a:pPr>
            <a:r>
              <a:rPr lang="ru-RU" sz="5100" dirty="0" smtClean="0">
                <a:latin typeface="Georgia" pitchFamily="18" charset="0"/>
              </a:rPr>
              <a:t>     Внимательно слушая эти вербальные ассоциации, Фрейд обнаружил в них повторяющиеся темы, которые, по его предположению, были проявлениями бессознательных идей и страхов.</a:t>
            </a:r>
          </a:p>
          <a:p>
            <a:pPr algn="just">
              <a:buNone/>
            </a:pPr>
            <a:endParaRPr lang="ru-RU" sz="51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5100" dirty="0" smtClean="0">
                <a:latin typeface="Georgia" pitchFamily="18" charset="0"/>
              </a:rPr>
              <a:t>     Сходные темы он обнаружил в припоминании снов и ранних воспоминаниях детства.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Юлия\Desktop\к презентации\14754345141171408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4067721" cy="242886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8" name="Содержимое 1"/>
          <p:cNvSpPr txBox="1">
            <a:spLocks/>
          </p:cNvSpPr>
          <p:nvPr/>
        </p:nvSpPr>
        <p:spPr>
          <a:xfrm>
            <a:off x="3929058" y="357166"/>
            <a:ext cx="5214942" cy="314327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2800" dirty="0" smtClean="0">
                <a:latin typeface="Georgia" pitchFamily="18" charset="0"/>
              </a:rPr>
              <a:t>   </a:t>
            </a:r>
            <a:r>
              <a:rPr lang="ru-RU" sz="2200" dirty="0" smtClean="0">
                <a:latin typeface="Georgia" pitchFamily="18" charset="0"/>
              </a:rPr>
              <a:t>Поскольку процедуры часто не достигали успеха, он использовал метод гипноза, но затем отказался от него. </a:t>
            </a: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2200" dirty="0" smtClean="0">
                <a:latin typeface="Georgia" pitchFamily="18" charset="0"/>
              </a:rPr>
              <a:t>    Со временем он открыл метод свободных ассоциаций, когда пациенту предлагают говорить все, что приходит ему на ум, насколько бы тривиальным или неудобным ему это ни казалось. </a:t>
            </a:r>
          </a:p>
          <a:p>
            <a:pPr marL="365760" lvl="0" indent="-256032" algn="just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\Desktop\к презентации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240"/>
            <a:ext cx="9144000" cy="6884479"/>
          </a:xfrm>
          <a:prstGeom prst="rect">
            <a:avLst/>
          </a:prstGeom>
          <a:noFill/>
        </p:spPr>
      </p:pic>
      <p:pic>
        <p:nvPicPr>
          <p:cNvPr id="4099" name="Picture 3" descr="C:\Users\Юлия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1418" y="1643050"/>
            <a:ext cx="3082582" cy="521495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14346" y="4000504"/>
            <a:ext cx="6643734" cy="257176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600" dirty="0" smtClean="0">
                <a:latin typeface="Georgia" pitchFamily="18" charset="0"/>
              </a:rPr>
              <a:t>    </a:t>
            </a:r>
            <a:r>
              <a:rPr lang="ru-RU" sz="2200" dirty="0" smtClean="0">
                <a:latin typeface="Georgia" pitchFamily="18" charset="0"/>
              </a:rPr>
              <a:t>В одной из своих ранних публикаций («Психопатология обыденной жизни», 1901) Фрейд утверждал, что сны, юмор, забывание и обмолвки («</a:t>
            </a:r>
            <a:r>
              <a:rPr lang="ru-RU" sz="2200" dirty="0" err="1" smtClean="0">
                <a:latin typeface="Georgia" pitchFamily="18" charset="0"/>
              </a:rPr>
              <a:t>фрейдовские</a:t>
            </a:r>
            <a:r>
              <a:rPr lang="ru-RU" sz="2200" dirty="0" smtClean="0">
                <a:latin typeface="Georgia" pitchFamily="18" charset="0"/>
              </a:rPr>
              <a:t> оговорки») — все это служит для облегчения психической напряженности путем высвобождения подавленных импульсов и удовлетворения неосуществленных желаний.</a:t>
            </a:r>
          </a:p>
          <a:p>
            <a:pPr algn="just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428868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Georgia" pitchFamily="18" charset="0"/>
              </a:rPr>
              <a:t>Фрейд считал, что не только все психологические события причинно обусловлены, но и что большинство из них вызваны неудовлетворенными потребностями и бессознательными желаниями.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00042"/>
            <a:ext cx="83582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dirty="0" smtClean="0">
                <a:latin typeface="Georgia" pitchFamily="18" charset="0"/>
              </a:rPr>
              <a:t>С акцентом Фрейда на бессознательных процессах была тесно связана его убежденность в детерминизме человеческого поведения. Доктрина психологического детерминизма предполагает, что все мысли, эмоции и действия имеют свою причину. 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esktop\к презентации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707233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500098" y="4357694"/>
            <a:ext cx="4429156" cy="2214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    1900 г. – выход книги «Толкование сновидений», считается годом зарождения психоанализа</a:t>
            </a:r>
          </a:p>
          <a:p>
            <a:endParaRPr lang="ru-RU" sz="2400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7148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Большую часть жизни Фрейд прожил в Вене. Был женат на Марте </a:t>
            </a:r>
            <a:r>
              <a:rPr lang="ru-RU" sz="2400" dirty="0" err="1" smtClean="0">
                <a:latin typeface="Georgia" pitchFamily="18" charset="0"/>
              </a:rPr>
              <a:t>Бернейс</a:t>
            </a:r>
            <a:r>
              <a:rPr lang="ru-RU" sz="2400" dirty="0" smtClean="0">
                <a:latin typeface="Georgia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14298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В браке у Фрейда родились 6 детей. Особо стоит отметить дочь – Анну Фрейд, которая продолжила дело отца, занималась детским психоанализом и теорией механизмов защиты личности. </a:t>
            </a:r>
          </a:p>
        </p:txBody>
      </p:sp>
      <p:pic>
        <p:nvPicPr>
          <p:cNvPr id="5123" name="Picture 3" descr="C:\Users\Юлия\Desktop\к презентации\Anna-Freud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143380"/>
            <a:ext cx="5015999" cy="2714620"/>
          </a:xfrm>
          <a:prstGeom prst="rect">
            <a:avLst/>
          </a:prstGeom>
          <a:noFill/>
        </p:spPr>
      </p:pic>
      <p:pic>
        <p:nvPicPr>
          <p:cNvPr id="5124" name="Picture 4" descr="C:\Users\Юлия\Desktop\к презентации\6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00174"/>
            <a:ext cx="4143404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602"/>
            <a:ext cx="9144000" cy="696520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Georgia" pitchFamily="18" charset="0"/>
              </a:rPr>
              <a:t>Основные положения психоанализа заключаются в следующем: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857365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endParaRPr lang="ru-RU" sz="2000" dirty="0" smtClean="0">
              <a:latin typeface="Georgia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2214554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42910" y="2143116"/>
            <a:ext cx="78581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571612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latin typeface="Georgia" pitchFamily="18" charset="0"/>
              </a:rPr>
              <a:t>Человеческое поведение, опыт и познание во многом определены внутренними и иррациональными влечениями;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2. Эти влечения преимущественно бессознательны;</a:t>
            </a: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3.Попытки осознания этих влечений приводят к психологическому сопротивлению в форме защитных механизмов;</a:t>
            </a: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4. Помимо структуры личности, индивидуальное развитие определяется событиями раннего детства;</a:t>
            </a: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5. Конфликты между осознанным восприятием реальности и бессознательным (вытесненным) материалом могут приводить к ментальным нарушениям, таким как невроз, невротические черты характера, страх, депрессия, и т. д.;</a:t>
            </a: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6. Освобождение от влияния бессознательного материала может быть достигнуто через его осознание (например, при соответствующей профессиональной поддержке).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Юлия\Desktop\к презентации\images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Georgia" pitchFamily="18" charset="0"/>
              </a:rPr>
              <a:t>Топографическая модель</a:t>
            </a:r>
            <a:endParaRPr lang="ru-RU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7" name="Рисунок 6" descr="0047z6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4214818"/>
            <a:ext cx="2428892" cy="244103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090679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/>
                </a:solidFill>
                <a:latin typeface="Georgia" pitchFamily="18" charset="0"/>
              </a:rPr>
              <a:t>Сознание</a:t>
            </a:r>
            <a:r>
              <a:rPr lang="ru-RU" sz="2400" dirty="0" smtClean="0">
                <a:latin typeface="Georgia" pitchFamily="18" charset="0"/>
              </a:rPr>
              <a:t> — часть психики, осознаваемая индивидом — определяет выбор поведения в общественной среде.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b="1" dirty="0" err="1" smtClean="0">
                <a:solidFill>
                  <a:schemeClr val="accent2"/>
                </a:solidFill>
                <a:latin typeface="Georgia" pitchFamily="18" charset="0"/>
              </a:rPr>
              <a:t>Предсознание</a:t>
            </a:r>
            <a:r>
              <a:rPr lang="ru-RU" sz="2400" b="1" dirty="0" smtClean="0">
                <a:solidFill>
                  <a:schemeClr val="accent2"/>
                </a:solidFill>
                <a:latin typeface="Georgia" pitchFamily="18" charset="0"/>
              </a:rPr>
              <a:t> </a:t>
            </a:r>
            <a:r>
              <a:rPr lang="ru-RU" sz="2400" dirty="0" smtClean="0">
                <a:latin typeface="Georgia" pitchFamily="18" charset="0"/>
              </a:rPr>
              <a:t>— часть психики, бессознательная в описательном смысле слова, но потенциально осознаваемая при направлении на неё внимания.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/>
                </a:solidFill>
                <a:latin typeface="Georgia" pitchFamily="18" charset="0"/>
              </a:rPr>
              <a:t>Бессознательное </a:t>
            </a:r>
            <a:r>
              <a:rPr lang="ru-RU" sz="2400" dirty="0" smtClean="0">
                <a:latin typeface="Georgia" pitchFamily="18" charset="0"/>
              </a:rPr>
              <a:t>— психические силы, лежащие за пределами сознания, но управляющие поведением человека.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614</TotalTime>
  <Words>1036</Words>
  <PresentationFormat>Экран (4:3)</PresentationFormat>
  <Paragraphs>101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Особенности общения консультанта и клиента в психоаналитическом подходе З.Фрейда</vt:lpstr>
      <vt:lpstr>Психоанализ</vt:lpstr>
      <vt:lpstr>Слайд 3</vt:lpstr>
      <vt:lpstr>Слайд 4</vt:lpstr>
      <vt:lpstr>Слайд 5</vt:lpstr>
      <vt:lpstr>Слайд 6</vt:lpstr>
      <vt:lpstr>Слайд 7</vt:lpstr>
      <vt:lpstr>Основные положения психоанализа заключаются в следующем:   </vt:lpstr>
      <vt:lpstr>Топографическая модель</vt:lpstr>
      <vt:lpstr>Слайд 10</vt:lpstr>
      <vt:lpstr>Эго (Я) </vt:lpstr>
      <vt:lpstr>Супер-Эго(Сверх-Я ) </vt:lpstr>
      <vt:lpstr>Ид («Оно»)  </vt:lpstr>
      <vt:lpstr>Психоанализ = Бессознательное </vt:lpstr>
      <vt:lpstr>Слайд 15</vt:lpstr>
      <vt:lpstr>Слайд 16</vt:lpstr>
      <vt:lpstr>Техники работы с клиентом в классическом психоанализе  З. Фрейда.  </vt:lpstr>
      <vt:lpstr>Метод свободных ассоциаций </vt:lpstr>
      <vt:lpstr>Толкование сновидений клиента</vt:lpstr>
      <vt:lpstr>Интерпретация</vt:lpstr>
      <vt:lpstr>Анализ сопротивления</vt:lpstr>
      <vt:lpstr>Анализ переноса</vt:lpstr>
      <vt:lpstr>Слайд 23</vt:lpstr>
      <vt:lpstr>Два основных направления коррекционной работы психоаналитика</vt:lpstr>
      <vt:lpstr>Позиция психолога</vt:lpstr>
      <vt:lpstr>Особенности консультирования</vt:lpstr>
      <vt:lpstr>Роль аналитика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общения консультанта и клиента в психоаналитическом подходе З.Фрейда</dc:title>
  <dc:creator>Юлия</dc:creator>
  <cp:lastModifiedBy>Юлия</cp:lastModifiedBy>
  <cp:revision>82</cp:revision>
  <dcterms:created xsi:type="dcterms:W3CDTF">2019-03-21T05:29:55Z</dcterms:created>
  <dcterms:modified xsi:type="dcterms:W3CDTF">2019-03-28T07:15:00Z</dcterms:modified>
</cp:coreProperties>
</file>